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59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6301-C011-4575-9D8C-E064DB9A9D1B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2B2B-D08B-4F9B-BE94-59D145D92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81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2B2B-D08B-4F9B-BE94-59D145D927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16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1BE19A-D69D-46FE-90E4-1A55FAFE6251}" type="datetime1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365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D7AD-263B-41FB-B7F0-30626F92F9EB}" type="datetime1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19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A4D-6059-4434-A8CF-CD943ABC3AA6}" type="datetime1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9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7FF-D87A-4DA1-B565-70DFF395E045}" type="datetime1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660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42D5-EEA3-4E55-99E0-3D1A4E8A86D2}" type="datetime1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811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49A6-DEE4-4569-8484-979022B413F7}" type="datetime1">
              <a:rPr lang="fr-FR" smtClean="0"/>
              <a:t>28/01/2020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246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5C9-9D2D-46F8-9803-6CB797B95B69}" type="datetime1">
              <a:rPr lang="fr-FR" smtClean="0"/>
              <a:t>28/01/2020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990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C92C-A421-406F-8192-226EC8464AAD}" type="datetime1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697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16F3-7BE5-440F-A265-2E50790B0658}" type="datetime1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80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0498-20A5-44FD-817F-B7F1ED60286D}" type="datetime1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86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A8DD-C629-4FF5-8C92-581E4F7BDDF9}" type="datetime1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99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FAE5-D5FC-448B-BD60-367B36DD9B2B}" type="datetime1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54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6BCE-B9F4-4C0E-B240-0B9F9D032245}" type="datetime1">
              <a:rPr lang="fr-FR" smtClean="0"/>
              <a:t>28/01/2020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38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2584-4963-4DCF-AEE1-51FEE84C75C4}" type="datetime1">
              <a:rPr lang="fr-FR" smtClean="0"/>
              <a:t>28/01/2020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30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9E6C-4A6E-48C0-9976-AEDC1199042A}" type="datetime1">
              <a:rPr lang="fr-FR" smtClean="0"/>
              <a:t>28/01/2020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80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21DA-344B-453A-A1D0-19F6DE38BAF7}" type="datetime1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47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BF00-06DF-4C57-89F3-E6A1E33CE901}" type="datetime1">
              <a:rPr lang="fr-FR" smtClean="0"/>
              <a:t>28/01/2020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82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09186D-8CAB-4168-8097-D43CAA516CF8}" type="datetime1">
              <a:rPr lang="fr-FR" smtClean="0"/>
              <a:t>28/01/2020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31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891201" y="253378"/>
            <a:ext cx="9755187" cy="2766528"/>
          </a:xfrm>
        </p:spPr>
        <p:txBody>
          <a:bodyPr>
            <a:normAutofit/>
          </a:bodyPr>
          <a:lstStyle/>
          <a:p>
            <a:pPr algn="l"/>
            <a:r>
              <a:rPr lang="fr-FR" sz="6000" dirty="0"/>
              <a:t>Thème: analyse</a:t>
            </a:r>
            <a:br>
              <a:rPr lang="fr-FR" sz="3600" dirty="0"/>
            </a:br>
            <a:br>
              <a:rPr lang="fr-FR" sz="3600" dirty="0"/>
            </a:br>
            <a:r>
              <a:rPr lang="fr-FR" sz="3600" dirty="0"/>
              <a:t>			</a:t>
            </a:r>
            <a:r>
              <a:rPr lang="fr-FR" sz="3200"/>
              <a:t>séquence 8:</a:t>
            </a:r>
            <a:br>
              <a:rPr lang="fr-FR" sz="3200" dirty="0"/>
            </a:br>
            <a:r>
              <a:rPr lang="fr-FR" sz="3200" dirty="0"/>
              <a:t>	dérivation : Point de vue local</a:t>
            </a:r>
            <a:endParaRPr lang="fr-FR" sz="6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800" dirty="0" err="1"/>
              <a:t>mevel</a:t>
            </a:r>
            <a:r>
              <a:rPr lang="fr-FR" sz="2800" dirty="0"/>
              <a:t> </a:t>
            </a:r>
            <a:r>
              <a:rPr lang="fr-FR" sz="2800" dirty="0" err="1"/>
              <a:t>christophe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402">
            <a:off x="9884541" y="4815788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FE0F97D-B72D-404A-90E3-4B1694C65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977">
            <a:off x="7494447" y="357511"/>
            <a:ext cx="3187700" cy="119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58F0E92-A7A5-0948-84F8-C08060B71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327">
            <a:off x="3127232" y="2966000"/>
            <a:ext cx="3456584" cy="211921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40ED6FA-8E10-2F40-AF37-AB76DC336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653">
            <a:off x="9415279" y="2411142"/>
            <a:ext cx="1559196" cy="15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2</a:t>
            </a:fld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528361" y="332458"/>
            <a:ext cx="4589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1°) 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Taux de variation et nombre dérivé</a:t>
            </a:r>
            <a:endParaRPr lang="fr-FR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77554" y="964173"/>
            <a:ext cx="41411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a) </a:t>
            </a:r>
            <a:r>
              <a:rPr lang="fr-FR" sz="1600" b="1" u="sng" dirty="0">
                <a:latin typeface="Comic Sans MS" panose="030F0702030302020204" pitchFamily="66" charset="0"/>
                <a:ea typeface="Times New Roman" panose="02020603050405020304" pitchFamily="18" charset="0"/>
              </a:rPr>
              <a:t>Taux de variation d’une fonction</a:t>
            </a:r>
            <a:endParaRPr lang="fr-FR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838094" y="1419327"/>
                <a:ext cx="6057940" cy="147213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Définition : (Rappel)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une fonction définie sur un intervalle I.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𝑒𝑡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</a:rPr>
                  <a:t> </a:t>
                </a: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deux nombres réels distincts appartenant à l’intervalle I.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Le taux de variation de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est le nombre réel:</a:t>
                </a:r>
              </a:p>
              <a:p>
                <a:endParaRPr lang="fr-FR" sz="14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fr-F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fr-FR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………………</m:t>
                          </m:r>
                        </m:num>
                        <m:den>
                          <m:r>
                            <a:rPr lang="fr-F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………….</m:t>
                          </m:r>
                        </m:den>
                      </m:f>
                    </m:oMath>
                  </m:oMathPara>
                </a14:m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94" y="1419327"/>
                <a:ext cx="6057940" cy="14721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838094" y="2882803"/>
                <a:ext cx="617707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400" dirty="0">
                    <a:solidFill>
                      <a:srgbClr val="0070C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Remarques :</a:t>
                </a:r>
              </a:p>
              <a:p>
                <a:pPr marL="285750" indent="-28575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Le taux de variation est aussi appelé taux d’accroissement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La lettre grecque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fr-FR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 se lit « Tau » pour taux de variation.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</a:t>
                </a:r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94" y="2882803"/>
                <a:ext cx="6177070" cy="954107"/>
              </a:xfrm>
              <a:prstGeom prst="rect">
                <a:avLst/>
              </a:prstGeom>
              <a:blipFill>
                <a:blip r:embed="rId3"/>
                <a:stretch>
                  <a:fillRect l="-2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 descr="D:\Cours Mathématiques\Seconde\Cours 2014_2015\Fonctions\Résolution des équations\C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C4DD7EE-6733-294D-91BA-E9FB89B9E58C}"/>
              </a:ext>
            </a:extLst>
          </p:cNvPr>
          <p:cNvPicPr/>
          <p:nvPr/>
        </p:nvPicPr>
        <p:blipFill>
          <a:blip r:embed="rId5"/>
          <a:srcRect l="21753" t="14298" r="34740" b="24309"/>
          <a:stretch>
            <a:fillRect/>
          </a:stretch>
        </p:blipFill>
        <p:spPr bwMode="auto">
          <a:xfrm>
            <a:off x="7294320" y="1133450"/>
            <a:ext cx="3147434" cy="25827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853A0647-F3A7-234C-84C6-3880DDB9B5CE}"/>
                  </a:ext>
                </a:extLst>
              </p:cNvPr>
              <p:cNvSpPr txBox="1"/>
              <p:nvPr/>
            </p:nvSpPr>
            <p:spPr>
              <a:xfrm>
                <a:off x="838094" y="3832766"/>
                <a:ext cx="6520824" cy="1600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Exemples:</a:t>
                </a:r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 Soit la fonction f définie sur [0 ; 8] par f(x) = 2x²-13x + 40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On est en capacité de déterminer les taux de variation: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.</a:t>
                </a:r>
              </a:p>
              <a:p>
                <a:endParaRPr lang="fr-FR" sz="1400" dirty="0">
                  <a:solidFill>
                    <a:srgbClr val="7030A0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Les images de 1.5 et 3 par f sont: f(1.5) = ….. et f(3) = …..</a:t>
                </a:r>
              </a:p>
              <a:p>
                <a:r>
                  <a:rPr lang="fr-FR" sz="14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</a:t>
                </a:r>
                <a:endParaRPr lang="fr-FR" sz="1400" b="1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  <m:d>
                        <m:dPr>
                          <m:ctrlPr>
                            <a:rPr lang="fr-FR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fr-FR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fr-FR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fr-FR" sz="1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853A0647-F3A7-234C-84C6-3880DDB9B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94" y="3832766"/>
                <a:ext cx="6520824" cy="1600438"/>
              </a:xfrm>
              <a:prstGeom prst="rect">
                <a:avLst/>
              </a:prstGeom>
              <a:blipFill>
                <a:blip r:embed="rId6"/>
                <a:stretch>
                  <a:fillRect l="-195" t="-7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404AD0E-8730-8A4A-B981-976EFE579DFE}"/>
                  </a:ext>
                </a:extLst>
              </p:cNvPr>
              <p:cNvSpPr/>
              <p:nvPr/>
            </p:nvSpPr>
            <p:spPr>
              <a:xfrm>
                <a:off x="6287121" y="4472556"/>
                <a:ext cx="6096000" cy="7386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Les images de 4 et 5 par f sont: f(4) = ….. et f(5) = …..</a:t>
                </a: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:endParaRPr lang="fr-FR" sz="1400" b="1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  <m:d>
                        <m:dPr>
                          <m:ctrlPr>
                            <a:rPr lang="fr-FR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fr-FR" sz="1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fr-FR" sz="1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404AD0E-8730-8A4A-B981-976EFE579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121" y="4472556"/>
                <a:ext cx="6096000" cy="738664"/>
              </a:xfrm>
              <a:prstGeom prst="rect">
                <a:avLst/>
              </a:prstGeom>
              <a:blipFill>
                <a:blip r:embed="rId7"/>
                <a:stretch>
                  <a:fillRect l="-208" b="-50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FFE01E1-2543-7B40-9E38-E6AA4450DC38}"/>
              </a:ext>
            </a:extLst>
          </p:cNvPr>
          <p:cNvCxnSpPr/>
          <p:nvPr/>
        </p:nvCxnSpPr>
        <p:spPr>
          <a:xfrm>
            <a:off x="5943600" y="4472556"/>
            <a:ext cx="0" cy="673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53EAB506-9223-484C-9A9F-8C702EB2AE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89" y="-84611"/>
            <a:ext cx="1458318" cy="14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7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3</a:t>
            </a:fld>
            <a:endParaRPr lang="fr-FR"/>
          </a:p>
        </p:txBody>
      </p:sp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C061FE6-179F-BF4C-B76A-1CD6CB4F9B14}"/>
              </a:ext>
            </a:extLst>
          </p:cNvPr>
          <p:cNvSpPr txBox="1"/>
          <p:nvPr/>
        </p:nvSpPr>
        <p:spPr>
          <a:xfrm>
            <a:off x="685801" y="443061"/>
            <a:ext cx="6288901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902030302020204" pitchFamily="66" charset="0"/>
              </a:rPr>
              <a:t>Interprétation graphique :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Le taux de variation </a:t>
            </a:r>
            <a:r>
              <a:rPr lang="fr-FR" sz="1400" dirty="0">
                <a:latin typeface="Comic Sans MS" panose="030F0902030302020204" pitchFamily="66" charset="0"/>
              </a:rPr>
              <a:t>est la pente de la sécante à la courbe passant par 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deux points distincts de la courbe.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Autrement dit, c’est …………………………………………………………………………………………..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………………………………………………………………………………………………………………………………….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464D289-614B-724B-B70E-4C4EACD67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915" y="443061"/>
            <a:ext cx="3513757" cy="26439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95F2D37-7DA8-CA4E-9110-3A4355EE1574}"/>
              </a:ext>
            </a:extLst>
          </p:cNvPr>
          <p:cNvSpPr txBox="1"/>
          <p:nvPr/>
        </p:nvSpPr>
        <p:spPr>
          <a:xfrm>
            <a:off x="651208" y="2348363"/>
            <a:ext cx="68691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902030302020204" pitchFamily="66" charset="0"/>
              </a:rPr>
              <a:t>Exemples :</a:t>
            </a:r>
            <a:r>
              <a:rPr lang="fr-FR" sz="1400" dirty="0">
                <a:solidFill>
                  <a:srgbClr val="7030A0"/>
                </a:solidFill>
                <a:latin typeface="Comic Sans MS" panose="030F0902030302020204" pitchFamily="66" charset="0"/>
              </a:rPr>
              <a:t> </a:t>
            </a:r>
            <a:r>
              <a:rPr lang="fr-FR" sz="1400" dirty="0">
                <a:latin typeface="Comic Sans MS" panose="030F0902030302020204" pitchFamily="66" charset="0"/>
              </a:rPr>
              <a:t>Ci-contre la représentation graphique des deux taux de variations 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calculés page 2. On retrouve bien par lecture graphique la correspondance entre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le coefficient directeur des droites et le taux de variation</a:t>
            </a:r>
            <a:r>
              <a:rPr lang="fr-FR" sz="1400" dirty="0">
                <a:solidFill>
                  <a:srgbClr val="7030A0"/>
                </a:solidFill>
                <a:latin typeface="Comic Sans MS" panose="030F0902030302020204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F508023-D834-E244-9566-65C148FB410B}"/>
                  </a:ext>
                </a:extLst>
              </p:cNvPr>
              <p:cNvSpPr txBox="1"/>
              <p:nvPr/>
            </p:nvSpPr>
            <p:spPr>
              <a:xfrm>
                <a:off x="651208" y="3706311"/>
                <a:ext cx="10693068" cy="10624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latin typeface="Comic Sans MS" panose="030F0902030302020204" pitchFamily="66" charset="0"/>
                  </a:rPr>
                  <a:t>Interprétation cinématique 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Le taux de variation entre deux instants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d’une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r-FR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 fournissant la distance atteinte par un mobile à l’instant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dans le cas d’un mouvement rectiligne est égal à la vitesse moyenne du mobile entre les deux instants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𝑚𝑜𝑦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𝑝𝑎𝑟𝑐𝑜𝑢𝑟𝑢𝑒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𝑒𝑛𝑡𝑟𝑒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𝑙𝑒𝑠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𝑖𝑛𝑠𝑡𝑎𝑛𝑡𝑠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𝑒𝑡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𝑑𝑢𝑟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é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𝑐𝑜𝑢𝑙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𝑒𝑛𝑡𝑟𝑒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𝑐𝑒𝑠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𝑑𝑒𝑢𝑥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𝑖𝑛𝑠𝑡𝑎𝑛𝑡𝑠</m:t>
                        </m:r>
                      </m:den>
                    </m:f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F508023-D834-E244-9566-65C148FB4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08" y="3706311"/>
                <a:ext cx="10693068" cy="1062407"/>
              </a:xfrm>
              <a:prstGeom prst="rect">
                <a:avLst/>
              </a:prstGeom>
              <a:blipFill>
                <a:blip r:embed="rId4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67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4</a:t>
            </a:fld>
            <a:endParaRPr lang="fr-FR"/>
          </a:p>
        </p:txBody>
      </p:sp>
      <p:pic>
        <p:nvPicPr>
          <p:cNvPr id="17" name="Image 16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A199388-4BD0-7844-A42D-8703C0C0238C}"/>
              </a:ext>
            </a:extLst>
          </p:cNvPr>
          <p:cNvSpPr/>
          <p:nvPr/>
        </p:nvSpPr>
        <p:spPr>
          <a:xfrm>
            <a:off x="948979" y="478398"/>
            <a:ext cx="33909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b</a:t>
            </a:r>
            <a:r>
              <a:rPr lang="fr-FR" sz="1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) </a:t>
            </a:r>
            <a:r>
              <a:rPr lang="fr-FR" sz="1600" b="1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Notion de nombre dérivé</a:t>
            </a:r>
            <a:endParaRPr lang="fr-FR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9917D38-717B-D44F-B999-81CFDAEDEE59}"/>
              </a:ext>
            </a:extLst>
          </p:cNvPr>
          <p:cNvPicPr/>
          <p:nvPr/>
        </p:nvPicPr>
        <p:blipFill rotWithShape="1">
          <a:blip r:embed="rId3"/>
          <a:srcRect l="23956" t="37781" r="43350" b="22337"/>
          <a:stretch/>
        </p:blipFill>
        <p:spPr bwMode="auto">
          <a:xfrm>
            <a:off x="8115300" y="1071562"/>
            <a:ext cx="2971800" cy="20799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AAF0053-46D4-2941-AE9C-02676D2BFE12}"/>
                  </a:ext>
                </a:extLst>
              </p:cNvPr>
              <p:cNvSpPr txBox="1"/>
              <p:nvPr/>
            </p:nvSpPr>
            <p:spPr>
              <a:xfrm>
                <a:off x="1243013" y="1071562"/>
                <a:ext cx="6195927" cy="2237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omic Sans MS" panose="030F0902030302020204" pitchFamily="66" charset="0"/>
                  </a:rPr>
                  <a:t>Intéressons-nous à l’infiniment petit. Étudions ce qui se passe au 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voisinage du point A.  Pour cela, calculons le taux de variation entre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deux points distincts de la courbe, le point A et le point B. 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Le point B ayant une abscisse la plus proche possible de celle du point A.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Autrement dit, la valeur de h étant la plus petite possible.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Taux de variation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𝑎𝑣𝑒𝑐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«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𝑝𝑒𝑡𝑖𝑡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»</m:t>
                      </m:r>
                    </m:oMath>
                  </m:oMathPara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AAF0053-46D4-2941-AE9C-02676D2BF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013" y="1071562"/>
                <a:ext cx="6195927" cy="2237792"/>
              </a:xfrm>
              <a:prstGeom prst="rect">
                <a:avLst/>
              </a:prstGeom>
              <a:blipFill>
                <a:blip r:embed="rId4"/>
                <a:stretch>
                  <a:fillRect l="-204" t="-5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9A3DB3A-5455-814D-815C-082E15E3A22D}"/>
                  </a:ext>
                </a:extLst>
              </p:cNvPr>
              <p:cNvSpPr/>
              <p:nvPr/>
            </p:nvSpPr>
            <p:spPr>
              <a:xfrm>
                <a:off x="1243013" y="3309354"/>
                <a:ext cx="10218868" cy="184146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Définition : </a:t>
                </a: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une fonction définie sur un intervalle I, et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nombre réel de l’intervalle I.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dit que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</a:t>
                </a: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………………………………………....................</a:t>
                </a: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lorsque le </a:t>
                </a: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taux de variation</a:t>
                </a: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𝑒𝑛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……………………………………………, c’est-à-dire lorsque :</a:t>
                </a:r>
              </a:p>
              <a:p>
                <a:pPr indent="44958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</m:func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ou, écrit autrement : …………………………………………………………………………………………………………</a:t>
                </a:r>
              </a:p>
              <a:p>
                <a:pPr indent="44958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Dans ce cas, le nombre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appelé …………………………………………………………………………</a:t>
                </a: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et on le note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……………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1400" dirty="0">
                  <a:solidFill>
                    <a:srgbClr val="C00000"/>
                  </a:solidFill>
                  <a:latin typeface="Comic Sans MS" panose="030F09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9A3DB3A-5455-814D-815C-082E15E3A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013" y="3309354"/>
                <a:ext cx="10218868" cy="1841466"/>
              </a:xfrm>
              <a:prstGeom prst="rect">
                <a:avLst/>
              </a:prstGeom>
              <a:blipFill>
                <a:blip r:embed="rId5"/>
                <a:stretch>
                  <a:fillRect r="-248" b="-13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 26">
            <a:extLst>
              <a:ext uri="{FF2B5EF4-FFF2-40B4-BE49-F238E27FC236}">
                <a16:creationId xmlns:a16="http://schemas.microsoft.com/office/drawing/2014/main" id="{1FB92632-B29B-D444-B21A-BF6514F1DA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56350"/>
            <a:ext cx="1408582" cy="14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5</a:t>
            </a:fld>
            <a:endParaRPr lang="fr-FR"/>
          </a:p>
        </p:txBody>
      </p:sp>
      <p:pic>
        <p:nvPicPr>
          <p:cNvPr id="18" name="Image 17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97D722-B6EF-2E49-8809-EDA644EB64E5}"/>
                  </a:ext>
                </a:extLst>
              </p:cNvPr>
              <p:cNvSpPr/>
              <p:nvPr/>
            </p:nvSpPr>
            <p:spPr>
              <a:xfrm>
                <a:off x="644713" y="322860"/>
                <a:ext cx="10956737" cy="4053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Exemples :</a:t>
                </a:r>
                <a:r>
                  <a:rPr lang="fr-FR" sz="1400" b="1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lnSpc>
                    <a:spcPct val="115000"/>
                  </a:lnSpc>
                  <a:spcAft>
                    <a:spcPts val="1000"/>
                  </a:spcAft>
                  <a:buAutoNum type="arabicParenR"/>
                </a:pPr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²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sub>
                    </m:sSub>
                    <m:r>
                      <a:rPr lang="fr-FR" sz="14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4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fr-FR" sz="14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appelée fonction carré.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Démontrer que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dérivable en 1 et donner la valeur de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′(1)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fr-FR" sz="1400" dirty="0">
                  <a:latin typeface="Comic Sans MS" panose="030F09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fr-FR" sz="1400" dirty="0">
                  <a:latin typeface="Comic Sans MS" panose="030F09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fr-FR" sz="1400" dirty="0">
                  <a:latin typeface="Comic Sans MS" panose="030F09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fr-FR" sz="1400" dirty="0">
                  <a:latin typeface="Comic Sans MS" panose="030F09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15000"/>
                  </a:lnSpc>
                  <a:spcAft>
                    <a:spcPts val="1000"/>
                  </a:spcAft>
                  <a:buAutoNum type="arabicParenR"/>
                </a:pPr>
                <a:endParaRPr lang="fr-FR" sz="1400" dirty="0">
                  <a:latin typeface="Comic Sans MS" panose="030F09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2) Soit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la fonction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sub>
                    </m:sSub>
                    <m:r>
                      <a:rPr lang="fr-FR" sz="1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</m:t>
                    </m:r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appelée fonction racine carrée.  </a:t>
                </a:r>
                <a:endParaRPr lang="fr-FR" sz="1400" b="1" dirty="0">
                  <a:latin typeface="Comic Sans MS" panose="030F09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Démontrer que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n’est pas dérivable en 0. 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(Démonstration à connaître)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fr-FR" sz="1400" dirty="0">
                  <a:latin typeface="Comic Sans MS" panose="030F09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97D722-B6EF-2E49-8809-EDA644EB6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13" y="322860"/>
                <a:ext cx="10956737" cy="4053674"/>
              </a:xfrm>
              <a:prstGeom prst="rect">
                <a:avLst/>
              </a:prstGeom>
              <a:blipFill>
                <a:blip r:embed="rId3"/>
                <a:stretch>
                  <a:fillRect l="-3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64CD1EA-25FA-B444-AD99-3B376ABF0CD2}"/>
                  </a:ext>
                </a:extLst>
              </p:cNvPr>
              <p:cNvSpPr txBox="1"/>
              <p:nvPr/>
            </p:nvSpPr>
            <p:spPr>
              <a:xfrm>
                <a:off x="685801" y="1571624"/>
                <a:ext cx="11003782" cy="542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, 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……………..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……..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….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……………………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…………..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………..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……..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64CD1EA-25FA-B444-AD99-3B376ABF0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571624"/>
                <a:ext cx="11003782" cy="542136"/>
              </a:xfrm>
              <a:prstGeom prst="rect">
                <a:avLst/>
              </a:prstGeom>
              <a:blipFill>
                <a:blip r:embed="rId4"/>
                <a:stretch>
                  <a:fillRect t="-4651" r="-461" b="-302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B2030A6-6628-3C44-A8D8-0F6CCC599D8E}"/>
                  </a:ext>
                </a:extLst>
              </p:cNvPr>
              <p:cNvSpPr txBox="1"/>
              <p:nvPr/>
            </p:nvSpPr>
            <p:spPr>
              <a:xfrm>
                <a:off x="2623943" y="2278258"/>
                <a:ext cx="6117059" cy="853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 1+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func>
                            <m:func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…………</m:t>
                              </m:r>
                            </m:e>
                          </m:func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….</m:t>
                          </m:r>
                        </m:e>
                      </m:fun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fr-FR" b="0" i="1" dirty="0">
                  <a:latin typeface="Cambria Math" panose="02040503050406030204" pitchFamily="18" charset="0"/>
                </a:endParaRPr>
              </a:p>
              <a:p>
                <a:endParaRPr lang="fr-F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𝑂𝑛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𝑝𝑒𝑢𝑡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𝑑𝑜𝑛𝑐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𝑑𝑖𝑟𝑒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𝑞𝑢𝑒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𝑓𝑜𝑛𝑐𝑡𝑖𝑜𝑛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𝑒𝑠𝑡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…………………………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𝑒𝑡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…..</m:t>
                      </m:r>
                    </m:oMath>
                  </m:oMathPara>
                </a14:m>
                <a:endParaRPr lang="fr-FR" sz="1400" b="1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B2030A6-6628-3C44-A8D8-0F6CCC599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943" y="2278258"/>
                <a:ext cx="6117059" cy="853311"/>
              </a:xfrm>
              <a:prstGeom prst="rect">
                <a:avLst/>
              </a:prstGeom>
              <a:blipFill>
                <a:blip r:embed="rId5"/>
                <a:stretch>
                  <a:fillRect l="-207" t="-1449" b="-72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18AC7490-3F00-4F48-B103-CC1D23B45230}"/>
                  </a:ext>
                </a:extLst>
              </p:cNvPr>
              <p:cNvSpPr txBox="1"/>
              <p:nvPr/>
            </p:nvSpPr>
            <p:spPr>
              <a:xfrm>
                <a:off x="685801" y="4149022"/>
                <a:ext cx="13819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 , 0+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18AC7490-3F00-4F48-B103-CC1D23B45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149022"/>
                <a:ext cx="1381917" cy="276999"/>
              </a:xfrm>
              <a:prstGeom prst="rect">
                <a:avLst/>
              </a:prstGeom>
              <a:blipFill>
                <a:blip r:embed="rId6"/>
                <a:stretch>
                  <a:fillRect l="-1818" t="-4348" r="-1818" b="-391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2879AD86-014F-B149-983C-C5F3B319D828}"/>
                  </a:ext>
                </a:extLst>
              </p:cNvPr>
              <p:cNvSpPr txBox="1"/>
              <p:nvPr/>
            </p:nvSpPr>
            <p:spPr>
              <a:xfrm>
                <a:off x="2499880" y="4668039"/>
                <a:ext cx="5412187" cy="853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 0+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func>
                            <m:func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………</m:t>
                              </m:r>
                            </m:e>
                          </m:func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……</m:t>
                          </m:r>
                        </m:e>
                      </m:fun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fr-FR" b="0" i="1" dirty="0">
                  <a:latin typeface="Cambria Math" panose="02040503050406030204" pitchFamily="18" charset="0"/>
                </a:endParaRPr>
              </a:p>
              <a:p>
                <a:endParaRPr lang="fr-F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𝑂𝑛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𝑝𝑒𝑢𝑡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𝑑𝑜𝑛𝑐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𝑑𝑖𝑟𝑒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𝑞𝑢𝑒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𝑓𝑜𝑛𝑐𝑡𝑖𝑜𝑛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……………………….…………….</m:t>
                      </m:r>
                    </m:oMath>
                  </m:oMathPara>
                </a14:m>
                <a:endParaRPr lang="fr-FR" sz="1400" b="1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2879AD86-014F-B149-983C-C5F3B319D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880" y="4668039"/>
                <a:ext cx="5412187" cy="853311"/>
              </a:xfrm>
              <a:prstGeom prst="rect">
                <a:avLst/>
              </a:prstGeom>
              <a:blipFill>
                <a:blip r:embed="rId7"/>
                <a:stretch>
                  <a:fillRect t="-2941" b="-88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 25">
            <a:extLst>
              <a:ext uri="{FF2B5EF4-FFF2-40B4-BE49-F238E27FC236}">
                <a16:creationId xmlns:a16="http://schemas.microsoft.com/office/drawing/2014/main" id="{60AB6504-72D2-EF4E-A2BA-903D345A3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811" y="2378519"/>
            <a:ext cx="1612260" cy="161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0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283CA0AA-77C6-D04F-8E44-57D971311600}"/>
                  </a:ext>
                </a:extLst>
              </p:cNvPr>
              <p:cNvSpPr txBox="1"/>
              <p:nvPr/>
            </p:nvSpPr>
            <p:spPr>
              <a:xfrm>
                <a:off x="581934" y="454344"/>
                <a:ext cx="10693068" cy="17059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latin typeface="Comic Sans MS" panose="030F0902030302020204" pitchFamily="66" charset="0"/>
                  </a:rPr>
                  <a:t>Interprétation cinématique 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Le taux de variation entre deux instants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d’une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r-FR" sz="1400" dirty="0">
                    <a:solidFill>
                      <a:schemeClr val="tx1"/>
                    </a:solidFill>
                    <a:latin typeface="Comic Sans MS" panose="030F0902030302020204" pitchFamily="66" charset="0"/>
                  </a:rPr>
                  <a:t> fournissant la distance atteinte par un mobile à l’instant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dans le cas d’un mouvement rectiligne est égal à la vitesse moyenne du mobile entre les deux instants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𝑚𝑜𝑦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Si le taux de variation admet, lorsque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𝑡𝑒𝑛𝑑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𝑣𝑒𝑟𝑠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0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, une limite finie, alors le nombre dérivé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de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est la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vitesse instantanée du mobile à l’instant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283CA0AA-77C6-D04F-8E44-57D971311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34" y="454344"/>
                <a:ext cx="10693068" cy="1705980"/>
              </a:xfrm>
              <a:prstGeom prst="rect">
                <a:avLst/>
              </a:prstGeom>
              <a:blipFill>
                <a:blip r:embed="rId3"/>
                <a:stretch>
                  <a:fillRect b="-21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039A071-5C04-334A-B3D6-DC5309B3B5B8}"/>
              </a:ext>
            </a:extLst>
          </p:cNvPr>
          <p:cNvSpPr/>
          <p:nvPr/>
        </p:nvSpPr>
        <p:spPr>
          <a:xfrm>
            <a:off x="431379" y="2438349"/>
            <a:ext cx="4483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2</a:t>
            </a:r>
            <a:r>
              <a:rPr lang="fr-FR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°) 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Tangente à une courbe en un point</a:t>
            </a:r>
            <a:endParaRPr lang="fr-FR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989DCD3-EE9C-2F47-AB53-E3081F9B9F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505" t="10032" r="34447" b="24352"/>
          <a:stretch>
            <a:fillRect/>
          </a:stretch>
        </p:blipFill>
        <p:spPr bwMode="auto">
          <a:xfrm>
            <a:off x="7105704" y="2835952"/>
            <a:ext cx="3259714" cy="26133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4EE1F24-A6F9-8048-9739-8AA041F4D2CB}"/>
                  </a:ext>
                </a:extLst>
              </p:cNvPr>
              <p:cNvSpPr/>
              <p:nvPr/>
            </p:nvSpPr>
            <p:spPr>
              <a:xfrm>
                <a:off x="685801" y="3260357"/>
                <a:ext cx="6331484" cy="177228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b="1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Interprétation graphique: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Soient A et M deux points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tels que 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avec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avec une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dérivable en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Le taux de variation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……………………….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…..</m:t>
                        </m:r>
                      </m:den>
                    </m:f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correspond ……………………………….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………………………………………………………………………………………………………………………………….</a:t>
                </a: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</a:rPr>
                  <a:t>.</a:t>
                </a:r>
                <a:r>
                  <a:rPr lang="fr-FR" sz="1400" b="1" dirty="0">
                    <a:solidFill>
                      <a:srgbClr val="C00000"/>
                    </a:solidFill>
                    <a:effectLst/>
                    <a:latin typeface="Comic Sans MS" panose="030F09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4EE1F24-A6F9-8048-9739-8AA041F4D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260357"/>
                <a:ext cx="6331484" cy="1772280"/>
              </a:xfrm>
              <a:prstGeom prst="rect">
                <a:avLst/>
              </a:prstGeom>
              <a:blipFill>
                <a:blip r:embed="rId5"/>
                <a:stretch>
                  <a:fillRect b="-1408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E72E729-4EBD-DB4A-A0F2-6E95563D4CB0}"/>
                  </a:ext>
                </a:extLst>
              </p:cNvPr>
              <p:cNvSpPr/>
              <p:nvPr/>
            </p:nvSpPr>
            <p:spPr>
              <a:xfrm>
                <a:off x="562908" y="5100413"/>
                <a:ext cx="6096000" cy="5709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Remarque:</a:t>
                </a:r>
                <a:r>
                  <a:rPr lang="fr-FR" sz="1400" dirty="0">
                    <a:latin typeface="Comic Sans MS" panose="030F0902030302020204" pitchFamily="66" charset="0"/>
                  </a:rPr>
                  <a:t> On privilégiera la notation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à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pour alléger l’écriture.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E72E729-4EBD-DB4A-A0F2-6E95563D4C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08" y="5100413"/>
                <a:ext cx="6096000" cy="570990"/>
              </a:xfrm>
              <a:prstGeom prst="rect">
                <a:avLst/>
              </a:prstGeom>
              <a:blipFill>
                <a:blip r:embed="rId6"/>
                <a:stretch>
                  <a:fillRect l="-208" b="-10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5F6C761-A4FE-3848-A0C1-1A0400E04B0E}"/>
              </a:ext>
            </a:extLst>
          </p:cNvPr>
          <p:cNvSpPr/>
          <p:nvPr/>
        </p:nvSpPr>
        <p:spPr>
          <a:xfrm>
            <a:off x="1006883" y="2835952"/>
            <a:ext cx="2836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a) </a:t>
            </a:r>
            <a:r>
              <a:rPr lang="fr-FR" sz="1600" b="1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Notion de tangente</a:t>
            </a:r>
            <a:endParaRPr lang="fr-FR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C893FDF-18E7-8C47-A100-07A22E2555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513" y="2148826"/>
            <a:ext cx="1097395" cy="10973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71AD939-489C-EB48-BB75-D58D994A0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57" y="3615542"/>
            <a:ext cx="1054178" cy="105417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1E64CAE-7E2C-F546-B1DB-C13A27C6DC92}"/>
              </a:ext>
            </a:extLst>
          </p:cNvPr>
          <p:cNvSpPr txBox="1"/>
          <p:nvPr/>
        </p:nvSpPr>
        <p:spPr>
          <a:xfrm>
            <a:off x="10365418" y="3282084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</a:rPr>
              <a:t>Entrainement</a:t>
            </a:r>
          </a:p>
        </p:txBody>
      </p:sp>
    </p:spTree>
    <p:extLst>
      <p:ext uri="{BB962C8B-B14F-4D97-AF65-F5344CB8AC3E}">
        <p14:creationId xmlns:p14="http://schemas.microsoft.com/office/powerpoint/2010/main" val="401992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1E68898-4701-154E-B931-95D3CB8C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DB1FD2-2CD1-6A49-ADBE-2FD4CDD1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7</a:t>
            </a:fld>
            <a:endParaRPr lang="fr-FR"/>
          </a:p>
        </p:txBody>
      </p:sp>
      <p:pic>
        <p:nvPicPr>
          <p:cNvPr id="4" name="Image 3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1F2822D3-B962-AE49-8FB0-64988EB934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7D44FA3-1A63-574D-9C13-D41FA20D1829}"/>
                  </a:ext>
                </a:extLst>
              </p:cNvPr>
              <p:cNvSpPr txBox="1"/>
              <p:nvPr/>
            </p:nvSpPr>
            <p:spPr>
              <a:xfrm>
                <a:off x="831272" y="1537855"/>
                <a:ext cx="10240560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omic Sans MS" panose="030F0902030302020204" pitchFamily="66" charset="0"/>
                  </a:rPr>
                  <a:t>La droite passant par le point A et de coefficient directeur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est considérée comme …………………………………………………………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…………………………………………………………………………………………………………………………………………………………………………………………………………………………...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7D44FA3-1A63-574D-9C13-D41FA20D1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" y="1537855"/>
                <a:ext cx="10240560" cy="523220"/>
              </a:xfrm>
              <a:prstGeom prst="rect">
                <a:avLst/>
              </a:prstGeom>
              <a:blipFill>
                <a:blip r:embed="rId3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70C9C2-5197-6A4F-9C3E-E5E607AA29D3}"/>
                  </a:ext>
                </a:extLst>
              </p:cNvPr>
              <p:cNvSpPr/>
              <p:nvPr/>
            </p:nvSpPr>
            <p:spPr>
              <a:xfrm>
                <a:off x="831272" y="290237"/>
                <a:ext cx="10404764" cy="1091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Lorsque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itchFamily="2" charset="2"/>
                  </a:rPr>
                  <a:t></a:t>
                </a:r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 alors le point M</a:t>
                </a:r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itchFamily="2" charset="2"/>
                  </a:rPr>
                  <a:t> se rapproche du point </a:t>
                </a:r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et les sécantes (AM) se rapprochent de la tangente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en A,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Ainsi, </a:t>
                </a:r>
                <a:r>
                  <a:rPr lang="fr-FR" sz="1400" b="1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taux de variation limite, à savoir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fr-FR" sz="1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  <m:r>
                      <a:rPr lang="fr-FR" sz="1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𝒄𝒂𝒓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14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fr-FR" sz="1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𝒉</m:t>
                                </m:r>
                              </m:e>
                            </m:d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den>
                        </m:f>
                        <m:r>
                          <a:rPr lang="fr-FR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fr-FR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fr-FR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′(</m:t>
                        </m:r>
                        <m:r>
                          <a:rPr lang="fr-FR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fr-FR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))</m:t>
                        </m:r>
                      </m:e>
                    </m:func>
                  </m:oMath>
                </a14:m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le </a:t>
                </a:r>
                <a:r>
                  <a:rPr lang="fr-FR" sz="1400" b="1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coefficient directeur</a:t>
                </a:r>
                <a:r>
                  <a:rPr lang="fr-FR" sz="1400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la sécante (AM) limite, à savoir </a:t>
                </a:r>
                <a14:m>
                  <m:oMath xmlns:m="http://schemas.openxmlformats.org/officeDocument/2006/math">
                    <m:r>
                      <a:rPr lang="fr-FR" sz="1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fr-FR" sz="1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r>
                      <a:rPr lang="fr-FR" sz="1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1400" dirty="0">
                  <a:latin typeface="Comic Sans MS" panose="030F09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70C9C2-5197-6A4F-9C3E-E5E607AA2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" y="290237"/>
                <a:ext cx="10404764" cy="1091261"/>
              </a:xfrm>
              <a:prstGeom prst="rect">
                <a:avLst/>
              </a:prstGeom>
              <a:blipFill>
                <a:blip r:embed="rId4"/>
                <a:stretch>
                  <a:fillRect l="-122" b="-45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4629E9D-113C-2E4C-A0F9-9BA0F2FB8E9D}"/>
                  </a:ext>
                </a:extLst>
              </p:cNvPr>
              <p:cNvSpPr/>
              <p:nvPr/>
            </p:nvSpPr>
            <p:spPr>
              <a:xfrm>
                <a:off x="831272" y="2217432"/>
                <a:ext cx="9947564" cy="59080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Définition :</a:t>
                </a: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Soit f une fonction dérivable en a. (a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On appelle…………………………….. à la courbe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au point A(a ; f(a)), ………………………………………………………………………………………………………………………………………………………………………………………………………...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4629E9D-113C-2E4C-A0F9-9BA0F2FB8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" y="2217432"/>
                <a:ext cx="9947564" cy="590803"/>
              </a:xfrm>
              <a:prstGeom prst="rect">
                <a:avLst/>
              </a:prstGeom>
              <a:blipFill>
                <a:blip r:embed="rId5"/>
                <a:stretch>
                  <a:fillRect r="-381" b="-816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AF3136C-6077-F54F-9A50-72C7EB8E7CCD}"/>
              </a:ext>
            </a:extLst>
          </p:cNvPr>
          <p:cNvSpPr/>
          <p:nvPr/>
        </p:nvSpPr>
        <p:spPr>
          <a:xfrm>
            <a:off x="831272" y="3027825"/>
            <a:ext cx="4088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b</a:t>
            </a:r>
            <a:r>
              <a:rPr lang="fr-FR" sz="1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) </a:t>
            </a:r>
            <a:r>
              <a:rPr lang="fr-FR" sz="1600" b="1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Équation réduite de la tangente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B275FD6-C315-9948-BEA4-18211A662790}"/>
                  </a:ext>
                </a:extLst>
              </p:cNvPr>
              <p:cNvSpPr/>
              <p:nvPr/>
            </p:nvSpPr>
            <p:spPr>
              <a:xfrm>
                <a:off x="831272" y="3477083"/>
                <a:ext cx="9407237" cy="99475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Propriété :</a:t>
                </a: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Soit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une fonction définie sur un intervalle I et dérivable en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(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réel appartenant à I).            On appelle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 courbe représentative.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L’équation réduite de la tangente à la courbe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au point A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………………………………………………….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9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B275FD6-C315-9948-BEA4-18211A6627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" y="3477083"/>
                <a:ext cx="9407237" cy="994759"/>
              </a:xfrm>
              <a:prstGeom prst="rect">
                <a:avLst/>
              </a:prstGeom>
              <a:blipFill>
                <a:blip r:embed="rId6"/>
                <a:stretch>
                  <a:fillRect b="-370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9F2CE83-D5E3-8E4E-A7D7-8DE521B388A3}"/>
                  </a:ext>
                </a:extLst>
              </p:cNvPr>
              <p:cNvSpPr txBox="1"/>
              <p:nvPr/>
            </p:nvSpPr>
            <p:spPr>
              <a:xfrm>
                <a:off x="831272" y="4617534"/>
                <a:ext cx="10850663" cy="1186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Démonstration: (à connaître)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La tangente en A à la courbe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, au point d’abscisse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admet une équation de la forme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ù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sont deux constantes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à déterminer. Par définition,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 L’équation réduite de la tangente est donc 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 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9F2CE83-D5E3-8E4E-A7D7-8DE521B38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2" y="4617534"/>
                <a:ext cx="10850663" cy="1186800"/>
              </a:xfrm>
              <a:prstGeom prst="rect">
                <a:avLst/>
              </a:prstGeom>
              <a:blipFill>
                <a:blip r:embed="rId7"/>
                <a:stretch>
                  <a:fillRect l="-117" t="-10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B7401CBE-9503-114C-92EF-247EB86CCC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39" y="3347202"/>
            <a:ext cx="1637723" cy="16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2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80EDAFF-7C13-684A-AD21-D0EDE036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711EBE4-B4B1-D445-A1CD-0B2F55906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8</a:t>
            </a:fld>
            <a:endParaRPr lang="fr-FR"/>
          </a:p>
        </p:txBody>
      </p:sp>
      <p:pic>
        <p:nvPicPr>
          <p:cNvPr id="4" name="Image 3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874A4CD5-0BB6-A442-A1BE-E9C1B77612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95AB849-335D-4042-95E9-81825BB3359D}"/>
                  </a:ext>
                </a:extLst>
              </p:cNvPr>
              <p:cNvSpPr txBox="1"/>
              <p:nvPr/>
            </p:nvSpPr>
            <p:spPr>
              <a:xfrm>
                <a:off x="685801" y="322625"/>
                <a:ext cx="1027935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omic Sans MS" panose="030F0902030302020204" pitchFamily="66" charset="0"/>
                  </a:rPr>
                  <a:t>De plus, la tangente passe par le point A de coordonnées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;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 Ses coordonnées vérifient donc l’équation précédente.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Ce qui nous permet d’écrire: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 Ce qui est équivalent à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On en conclut que l’équation réduite de la tangente est 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95AB849-335D-4042-95E9-81825BB33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22625"/>
                <a:ext cx="10279352" cy="954107"/>
              </a:xfrm>
              <a:prstGeom prst="rect">
                <a:avLst/>
              </a:prstGeom>
              <a:blipFill>
                <a:blip r:embed="rId3"/>
                <a:stretch>
                  <a:fillRect l="-123" b="-51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1B5E0E5-A0AE-4349-8496-D404E68CFB3F}"/>
                  </a:ext>
                </a:extLst>
              </p:cNvPr>
              <p:cNvSpPr txBox="1"/>
              <p:nvPr/>
            </p:nvSpPr>
            <p:spPr>
              <a:xfrm>
                <a:off x="685801" y="1276732"/>
                <a:ext cx="10024539" cy="5085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Exemple</a:t>
                </a:r>
                <a:r>
                  <a:rPr lang="fr-FR" sz="1400" dirty="0">
                    <a:latin typeface="Comic Sans MS" panose="030F0902030302020204" pitchFamily="66" charset="0"/>
                  </a:rPr>
                  <a:t>: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Déterminer l’équation réduite (T</a:t>
                </a:r>
                <a:r>
                  <a:rPr lang="fr-FR" sz="1400" b="1" baseline="-250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1</a:t>
                </a:r>
                <a:r>
                  <a:rPr lang="fr-FR" sz="1400" dirty="0">
                    <a:latin typeface="Comic Sans MS" panose="030F0902030302020204" pitchFamily="66" charset="0"/>
                  </a:rPr>
                  <a:t>) de la tangente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au point d’abscisse 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1 </a:t>
                </a:r>
                <a:r>
                  <a:rPr lang="fr-FR" sz="1400" dirty="0">
                    <a:latin typeface="Comic Sans MS" panose="030F0902030302020204" pitchFamily="66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est la fonction inverse définie sur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a) Montrer que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est dérivable en 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1.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b) En déduire la valeur de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 …….</m:t>
                    </m:r>
                  </m:oMath>
                </a14:m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   </a:t>
                </a:r>
                <a:endParaRPr lang="fr-FR" sz="1400" b="1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c) Calculer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 ………….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d) En déduire l’équation réduite (T</a:t>
                </a:r>
                <a:r>
                  <a:rPr lang="fr-FR" sz="1400" b="1" baseline="-250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1</a:t>
                </a:r>
                <a:r>
                  <a:rPr lang="fr-FR" sz="1400" dirty="0">
                    <a:latin typeface="Comic Sans MS" panose="030F0902030302020204" pitchFamily="66" charset="0"/>
                  </a:rPr>
                  <a:t>) de la tangente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au point d’abscisse 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1 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……………………………………………………………………..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1B5E0E5-A0AE-4349-8496-D404E68CF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276732"/>
                <a:ext cx="10024539" cy="5085175"/>
              </a:xfrm>
              <a:prstGeom prst="rect">
                <a:avLst/>
              </a:prstGeom>
              <a:blipFill>
                <a:blip r:embed="rId4"/>
                <a:stretch>
                  <a:fillRect l="-127" t="-2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16A4C74-1A4E-FC42-AFD2-415B3EDE9905}"/>
                  </a:ext>
                </a:extLst>
              </p:cNvPr>
              <p:cNvSpPr txBox="1"/>
              <p:nvPr/>
            </p:nvSpPr>
            <p:spPr>
              <a:xfrm>
                <a:off x="852056" y="2572406"/>
                <a:ext cx="7282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16A4C74-1A4E-FC42-AFD2-415B3EDE9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56" y="2572406"/>
                <a:ext cx="728276" cy="246221"/>
              </a:xfrm>
              <a:prstGeom prst="rect">
                <a:avLst/>
              </a:prstGeom>
              <a:blipFill>
                <a:blip r:embed="rId5"/>
                <a:stretch>
                  <a:fillRect l="-3448" r="-3448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B50DC8B-727C-BC4F-AB0D-BE9F4E276A3B}"/>
                  </a:ext>
                </a:extLst>
              </p:cNvPr>
              <p:cNvSpPr txBox="1"/>
              <p:nvPr/>
            </p:nvSpPr>
            <p:spPr>
              <a:xfrm>
                <a:off x="3114158" y="2911042"/>
                <a:ext cx="4982326" cy="853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………………………</m:t>
                          </m:r>
                        </m:e>
                      </m:fun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fr-FR" b="0" i="1" dirty="0">
                  <a:latin typeface="Cambria Math" panose="02040503050406030204" pitchFamily="18" charset="0"/>
                </a:endParaRPr>
              </a:p>
              <a:p>
                <a:endParaRPr lang="fr-F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𝑂𝑛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𝑝𝑒𝑢𝑡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𝑑𝑜𝑛𝑐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𝑑𝑖𝑟𝑒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𝑞𝑢𝑒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𝑙𝑎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𝑓𝑜𝑛𝑐𝑡𝑖𝑜𝑛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𝑒𝑠𝑡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………………………….</m:t>
                      </m:r>
                    </m:oMath>
                  </m:oMathPara>
                </a14:m>
                <a:endParaRPr lang="fr-FR" sz="1400" b="1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B50DC8B-727C-BC4F-AB0D-BE9F4E276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158" y="2911042"/>
                <a:ext cx="4982326" cy="853311"/>
              </a:xfrm>
              <a:prstGeom prst="rect">
                <a:avLst/>
              </a:prstGeom>
              <a:blipFill>
                <a:blip r:embed="rId6"/>
                <a:stretch>
                  <a:fillRect t="-1471" b="-88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5BC116C9-5BCE-9944-ADC1-616C55DE6A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62" y="3651501"/>
            <a:ext cx="3263529" cy="18057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1B58CBD-B86C-8D4C-A683-5CDFAB2D04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741" y="2017664"/>
            <a:ext cx="1109485" cy="11094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F6F6427-E714-EE45-8741-7E440EFE9ED3}"/>
              </a:ext>
            </a:extLst>
          </p:cNvPr>
          <p:cNvSpPr/>
          <p:nvPr/>
        </p:nvSpPr>
        <p:spPr>
          <a:xfrm>
            <a:off x="10052341" y="1636088"/>
            <a:ext cx="1713931" cy="1753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0070C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Vérification 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endParaRPr lang="fr-FR" sz="1400" b="1" dirty="0">
              <a:solidFill>
                <a:srgbClr val="0070C0"/>
              </a:solidFill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endParaRPr lang="fr-FR" sz="1400" b="1" dirty="0">
              <a:solidFill>
                <a:srgbClr val="0070C0"/>
              </a:solidFill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0070C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la calculatrice</a:t>
            </a:r>
            <a:r>
              <a:rPr lang="fr-FR" sz="1400" dirty="0">
                <a:solidFill>
                  <a:srgbClr val="0070C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3E9D232-FC47-1E48-AD60-A2EB30A33E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28" y="3651501"/>
            <a:ext cx="1248346" cy="124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56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639</TotalTime>
  <Words>1268</Words>
  <Application>Microsoft Macintosh PowerPoint</Application>
  <PresentationFormat>Grand écran</PresentationFormat>
  <Paragraphs>140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 Math</vt:lpstr>
      <vt:lpstr>Comic Sans MS</vt:lpstr>
      <vt:lpstr>Impact</vt:lpstr>
      <vt:lpstr>Symbol</vt:lpstr>
      <vt:lpstr>Times New Roman</vt:lpstr>
      <vt:lpstr>Grand événement</vt:lpstr>
      <vt:lpstr>Thème: analyse     séquence 8:  dérivation : Point de vue local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Thème: analyse      séquence 1:           Le second degré</dc:title>
  <dc:creator>MEVEL CHRISTOPHE</dc:creator>
  <cp:lastModifiedBy>Christophe Mevel</cp:lastModifiedBy>
  <cp:revision>54</cp:revision>
  <cp:lastPrinted>2019-12-31T17:46:49Z</cp:lastPrinted>
  <dcterms:created xsi:type="dcterms:W3CDTF">2014-09-05T11:48:57Z</dcterms:created>
  <dcterms:modified xsi:type="dcterms:W3CDTF">2020-01-28T13:45:10Z</dcterms:modified>
</cp:coreProperties>
</file>