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28/01/2020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28/01/2020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/>
          </a:bodyPr>
          <a:lstStyle/>
          <a:p>
            <a:pPr algn="l"/>
            <a:r>
              <a:rPr lang="fr-FR" sz="6000" dirty="0"/>
              <a:t>Thème: analyse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/>
              <a:t>séquence 8:</a:t>
            </a:r>
            <a:br>
              <a:rPr lang="fr-FR" sz="3200" dirty="0"/>
            </a:br>
            <a:r>
              <a:rPr lang="fr-FR" sz="3200" dirty="0"/>
              <a:t>	dérivation : Point de vue local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35751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8F0E92-A7A5-0948-84F8-C08060B71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327">
            <a:off x="3127232" y="2966000"/>
            <a:ext cx="3456584" cy="21192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0ED6FA-8E10-2F40-AF37-AB76DC336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8361" y="332458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1°)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Taux de variation et nombre dérivé</a:t>
            </a:r>
            <a:endParaRPr lang="fr-FR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7554" y="964173"/>
            <a:ext cx="4230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a) </a:t>
            </a:r>
            <a:r>
              <a:rPr lang="fr-FR" sz="16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Taux de variation d’une fonction</a:t>
            </a:r>
            <a:endParaRPr lang="fr-FR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38094" y="1419327"/>
                <a:ext cx="6057940" cy="13722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 : (Rappel)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une fonction définie sur un intervalle I.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</a:rPr>
                  <a:t>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deux nombres réels distincts appartenant à l’intervalle I.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est le nombre réel: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4" y="1419327"/>
                <a:ext cx="6057940" cy="1372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838094" y="2882803"/>
                <a:ext cx="617707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400" dirty="0">
                    <a:solidFill>
                      <a:srgbClr val="0070C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Remarques :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Le taux de variation est aussi appelé taux d’accroissement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La lettre grecque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se lit « Tau » pour taux de variation.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4" y="2882803"/>
                <a:ext cx="6177070" cy="954107"/>
              </a:xfrm>
              <a:prstGeom prst="rect">
                <a:avLst/>
              </a:prstGeom>
              <a:blipFill>
                <a:blip r:embed="rId3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4DD7EE-6733-294D-91BA-E9FB89B9E58C}"/>
              </a:ext>
            </a:extLst>
          </p:cNvPr>
          <p:cNvPicPr/>
          <p:nvPr/>
        </p:nvPicPr>
        <p:blipFill>
          <a:blip r:embed="rId5"/>
          <a:srcRect l="21753" t="14298" r="34740" b="24309"/>
          <a:stretch>
            <a:fillRect/>
          </a:stretch>
        </p:blipFill>
        <p:spPr bwMode="auto">
          <a:xfrm>
            <a:off x="7294320" y="1133450"/>
            <a:ext cx="3147434" cy="25827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53A0647-F3A7-234C-84C6-3880DDB9B5CE}"/>
                  </a:ext>
                </a:extLst>
              </p:cNvPr>
              <p:cNvSpPr txBox="1"/>
              <p:nvPr/>
            </p:nvSpPr>
            <p:spPr>
              <a:xfrm>
                <a:off x="838094" y="3832766"/>
                <a:ext cx="6520824" cy="1490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Soit la fonction f définie sur [0 ; 8] par f(x) = 2x²-13x + 40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On est en capacité de déterminer les taux de variation: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Les images de 1.5 et 3 par f sont: f(1.5) = 25 et f(3) = 19.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53A0647-F3A7-234C-84C6-3880DDB9B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4" y="3832766"/>
                <a:ext cx="6520824" cy="1490408"/>
              </a:xfrm>
              <a:prstGeom prst="rect">
                <a:avLst/>
              </a:prstGeom>
              <a:blipFill>
                <a:blip r:embed="rId6"/>
                <a:stretch>
                  <a:fillRect l="-195" t="-8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4AD0E-8730-8A4A-B981-976EFE579DFE}"/>
                  </a:ext>
                </a:extLst>
              </p:cNvPr>
              <p:cNvSpPr/>
              <p:nvPr/>
            </p:nvSpPr>
            <p:spPr>
              <a:xfrm>
                <a:off x="6287121" y="4472556"/>
                <a:ext cx="6096000" cy="628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Les images de 4 et 5 par f sont: f(4) = 20 et f(5) = 25.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4AD0E-8730-8A4A-B981-976EFE579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21" y="4472556"/>
                <a:ext cx="6096000" cy="628634"/>
              </a:xfrm>
              <a:prstGeom prst="rect">
                <a:avLst/>
              </a:prstGeom>
              <a:blipFill>
                <a:blip r:embed="rId7"/>
                <a:stretch>
                  <a:fillRect l="-208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FFE01E1-2543-7B40-9E38-E6AA4450DC38}"/>
              </a:ext>
            </a:extLst>
          </p:cNvPr>
          <p:cNvCxnSpPr/>
          <p:nvPr/>
        </p:nvCxnSpPr>
        <p:spPr>
          <a:xfrm>
            <a:off x="5943600" y="4472556"/>
            <a:ext cx="0" cy="673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53EAB506-9223-484C-9A9F-8C702EB2A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20" y="-70690"/>
            <a:ext cx="1458318" cy="1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C061FE6-179F-BF4C-B76A-1CD6CB4F9B14}"/>
              </a:ext>
            </a:extLst>
          </p:cNvPr>
          <p:cNvSpPr txBox="1"/>
          <p:nvPr/>
        </p:nvSpPr>
        <p:spPr>
          <a:xfrm>
            <a:off x="685801" y="443061"/>
            <a:ext cx="620394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Interprétation graphique 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 taux de variation </a:t>
            </a:r>
            <a:r>
              <a:rPr lang="fr-FR" sz="1400" dirty="0">
                <a:latin typeface="Comic Sans MS" panose="030F0902030302020204" pitchFamily="66" charset="0"/>
              </a:rPr>
              <a:t>est la pente de la sécante à la courbe passant par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deux points distincts de la courbe.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Autrement dit, c’est le coefficient directeur de la droite passant par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deux points distincts de la courbe.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64D289-614B-724B-B70E-4C4EACD6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15" y="443061"/>
            <a:ext cx="3513757" cy="2643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95F2D37-7DA8-CA4E-9110-3A4355EE1574}"/>
              </a:ext>
            </a:extLst>
          </p:cNvPr>
          <p:cNvSpPr txBox="1"/>
          <p:nvPr/>
        </p:nvSpPr>
        <p:spPr>
          <a:xfrm>
            <a:off x="651208" y="2348363"/>
            <a:ext cx="6869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Exemples :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Ci-contre la représentation graphique des deux taux de variations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calculés page 2. On retrouve bien par lecture graphique la correspondance entre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le coefficient directeur des droites et le taux de variation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F508023-D834-E244-9566-65C148FB410B}"/>
                  </a:ext>
                </a:extLst>
              </p:cNvPr>
              <p:cNvSpPr txBox="1"/>
              <p:nvPr/>
            </p:nvSpPr>
            <p:spPr>
              <a:xfrm>
                <a:off x="651208" y="3706311"/>
                <a:ext cx="10693068" cy="10624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Interprétation cinématique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entre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d’une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fournissant la distance atteinte par un mobile à l’instant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dans le cas d’un mouvement rectiligne est égal à la vitesse moyenne du mobile entre les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𝑝𝑎𝑟𝑐𝑜𝑢𝑟𝑢𝑒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𝑙𝑒𝑠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𝑖𝑛𝑠𝑡𝑎𝑛𝑡𝑠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𝑑𝑢𝑟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𝑐𝑜𝑢𝑙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𝑐𝑒𝑠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𝑑𝑒𝑢𝑥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𝑖𝑛𝑠𝑡𝑎𝑛𝑡𝑠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F508023-D834-E244-9566-65C148FB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8" y="3706311"/>
                <a:ext cx="10693068" cy="1062407"/>
              </a:xfrm>
              <a:prstGeom prst="rect">
                <a:avLst/>
              </a:prstGeom>
              <a:blipFill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A199388-4BD0-7844-A42D-8703C0C0238C}"/>
              </a:ext>
            </a:extLst>
          </p:cNvPr>
          <p:cNvSpPr/>
          <p:nvPr/>
        </p:nvSpPr>
        <p:spPr>
          <a:xfrm>
            <a:off x="948979" y="478398"/>
            <a:ext cx="3390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b</a:t>
            </a: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  <a:r>
              <a:rPr lang="fr-FR" sz="1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Notion de nombre dérivé</a:t>
            </a:r>
            <a:endParaRPr lang="fr-FR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9917D38-717B-D44F-B999-81CFDAEDEE59}"/>
              </a:ext>
            </a:extLst>
          </p:cNvPr>
          <p:cNvPicPr/>
          <p:nvPr/>
        </p:nvPicPr>
        <p:blipFill rotWithShape="1">
          <a:blip r:embed="rId3"/>
          <a:srcRect l="23956" t="37781" r="43350" b="22337"/>
          <a:stretch/>
        </p:blipFill>
        <p:spPr bwMode="auto">
          <a:xfrm>
            <a:off x="8115300" y="1071562"/>
            <a:ext cx="2971800" cy="20799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AAF0053-46D4-2941-AE9C-02676D2BFE12}"/>
                  </a:ext>
                </a:extLst>
              </p:cNvPr>
              <p:cNvSpPr txBox="1"/>
              <p:nvPr/>
            </p:nvSpPr>
            <p:spPr>
              <a:xfrm>
                <a:off x="1243013" y="1071562"/>
                <a:ext cx="6195927" cy="2237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Intéressons-nous à l’infiniment petit. Étudions ce qui se passe au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voisinage du point A.  Pour cela, calculons le taux de variation entre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deux points distincts de la courbe, le point A et le point B.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Le point B ayant une abscisse la plus proche possible de celle du point A.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Autrement dit, la valeur de h étant la plus petite possible.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Taux de variation en un point d’abscisse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𝑎𝑣𝑒𝑐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«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𝑝𝑒𝑡𝑖𝑡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»</m:t>
                      </m:r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AAF0053-46D4-2941-AE9C-02676D2B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1071562"/>
                <a:ext cx="6195927" cy="2237792"/>
              </a:xfrm>
              <a:prstGeom prst="rect">
                <a:avLst/>
              </a:prstGeom>
              <a:blipFill>
                <a:blip r:embed="rId4"/>
                <a:stretch>
                  <a:fillRect l="-204" t="-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A3DB3A-5455-814D-815C-082E15E3A22D}"/>
                  </a:ext>
                </a:extLst>
              </p:cNvPr>
              <p:cNvSpPr/>
              <p:nvPr/>
            </p:nvSpPr>
            <p:spPr>
              <a:xfrm>
                <a:off x="1243013" y="3309354"/>
                <a:ext cx="10218868" cy="15938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 :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une fonction définie sur un intervalle I,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nombre réel de l’intervalle I.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dérivable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lorsque le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taux de variation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𝑒𝑛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admet une limite 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c’est-à-dire lorsque :</a:t>
                </a:r>
              </a:p>
              <a:p>
                <a:pPr indent="44958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func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ou, écrit autrement 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ù 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𝑒𝑠𝑡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𝑢𝑛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𝑛𝑜𝑚𝑏𝑟𝑒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</m:t>
                        </m:r>
                      </m:e>
                    </m:func>
                  </m:oMath>
                </a14:m>
                <a:endParaRPr lang="fr-FR" sz="1400" dirty="0">
                  <a:solidFill>
                    <a:srgbClr val="C00000"/>
                  </a:solidFill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ce cas, le nombre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 le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nombre dérivé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𝒆𝒏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et on le note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solidFill>
                    <a:srgbClr val="C00000"/>
                  </a:solidFill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A3DB3A-5455-814D-815C-082E15E3A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3309354"/>
                <a:ext cx="10218868" cy="1593898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1FB92632-B29B-D444-B21A-BF6514F1D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56350"/>
            <a:ext cx="1408582" cy="14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pic>
        <p:nvPicPr>
          <p:cNvPr id="18" name="Image 1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7D722-B6EF-2E49-8809-EDA644EB64E5}"/>
                  </a:ext>
                </a:extLst>
              </p:cNvPr>
              <p:cNvSpPr/>
              <p:nvPr/>
            </p:nvSpPr>
            <p:spPr>
              <a:xfrm>
                <a:off x="644713" y="322860"/>
                <a:ext cx="10956737" cy="4053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Exemples :</a:t>
                </a: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  <m:r>
                      <a:rPr lang="fr-FR" sz="14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sz="14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appelée fonction carré.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Démontrer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dérivable en 1 et donner la valeur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′(1)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AutoNum type="arabicParenR"/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fonction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  <m:r>
                      <a:rPr lang="fr-FR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appelée fonction racine carrée.  </a:t>
                </a:r>
                <a:endParaRPr lang="fr-FR" sz="1400" b="1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Démontrer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n’est pas dérivable en 0.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7D722-B6EF-2E49-8809-EDA644EB6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3" y="322860"/>
                <a:ext cx="10956737" cy="4053674"/>
              </a:xfrm>
              <a:prstGeom prst="rect">
                <a:avLst/>
              </a:prstGeom>
              <a:blipFill>
                <a:blip r:embed="rId3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64CD1EA-25FA-B444-AD99-3B376ABF0CD2}"/>
                  </a:ext>
                </a:extLst>
              </p:cNvPr>
              <p:cNvSpPr txBox="1"/>
              <p:nvPr/>
            </p:nvSpPr>
            <p:spPr>
              <a:xfrm>
                <a:off x="685801" y="1571624"/>
                <a:ext cx="10185032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, 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(1)²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64CD1EA-25FA-B444-AD99-3B376ABF0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571624"/>
                <a:ext cx="10185032" cy="560410"/>
              </a:xfrm>
              <a:prstGeom prst="rect">
                <a:avLst/>
              </a:prstGeom>
              <a:blipFill>
                <a:blip r:embed="rId4"/>
                <a:stretch>
                  <a:fillRect t="-4444" r="-37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B2030A6-6628-3C44-A8D8-0F6CCC599D8E}"/>
                  </a:ext>
                </a:extLst>
              </p:cNvPr>
              <p:cNvSpPr txBox="1"/>
              <p:nvPr/>
            </p:nvSpPr>
            <p:spPr>
              <a:xfrm>
                <a:off x="2623943" y="2278258"/>
                <a:ext cx="5422638" cy="853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𝑝𝑒𝑢𝑡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𝑓𝑜𝑛𝑐𝑡𝑖𝑜𝑛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𝑟𝑖𝑣𝑎𝑏𝑙𝑒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B2030A6-6628-3C44-A8D8-0F6CCC599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43" y="2278258"/>
                <a:ext cx="5422638" cy="853311"/>
              </a:xfrm>
              <a:prstGeom prst="rect">
                <a:avLst/>
              </a:prstGeom>
              <a:blipFill>
                <a:blip r:embed="rId5"/>
                <a:stretch>
                  <a:fillRect t="-1449" b="-7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8AC7490-3F00-4F48-B103-CC1D23B45230}"/>
                  </a:ext>
                </a:extLst>
              </p:cNvPr>
              <p:cNvSpPr txBox="1"/>
              <p:nvPr/>
            </p:nvSpPr>
            <p:spPr>
              <a:xfrm>
                <a:off x="685801" y="3990779"/>
                <a:ext cx="8236807" cy="637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, 0+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8AC7490-3F00-4F48-B103-CC1D23B45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90779"/>
                <a:ext cx="8236807" cy="637354"/>
              </a:xfrm>
              <a:prstGeom prst="rect">
                <a:avLst/>
              </a:prstGeom>
              <a:blipFill>
                <a:blip r:embed="rId6"/>
                <a:stretch>
                  <a:fillRect r="-154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879AD86-014F-B149-983C-C5F3B319D828}"/>
                  </a:ext>
                </a:extLst>
              </p:cNvPr>
              <p:cNvSpPr txBox="1"/>
              <p:nvPr/>
            </p:nvSpPr>
            <p:spPr>
              <a:xfrm>
                <a:off x="2499880" y="4668039"/>
                <a:ext cx="4868256" cy="787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0+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𝑝𝑒𝑢𝑡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𝑓𝑜𝑛𝑐𝑡𝑖𝑜𝑛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𝑝𝑎𝑠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𝑟𝑖𝑣𝑎𝑏𝑙𝑒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879AD86-014F-B149-983C-C5F3B319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880" y="4668039"/>
                <a:ext cx="4868256" cy="787716"/>
              </a:xfrm>
              <a:prstGeom prst="rect">
                <a:avLst/>
              </a:prstGeom>
              <a:blipFill>
                <a:blip r:embed="rId7"/>
                <a:stretch>
                  <a:fillRect l="-781" t="-3175" b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>
            <a:extLst>
              <a:ext uri="{FF2B5EF4-FFF2-40B4-BE49-F238E27FC236}">
                <a16:creationId xmlns:a16="http://schemas.microsoft.com/office/drawing/2014/main" id="{60AB6504-72D2-EF4E-A2BA-903D345A3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11" y="2378519"/>
            <a:ext cx="1612260" cy="16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83CA0AA-77C6-D04F-8E44-57D971311600}"/>
                  </a:ext>
                </a:extLst>
              </p:cNvPr>
              <p:cNvSpPr txBox="1"/>
              <p:nvPr/>
            </p:nvSpPr>
            <p:spPr>
              <a:xfrm>
                <a:off x="581934" y="454344"/>
                <a:ext cx="10693068" cy="17059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Interprétation cinématique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entre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d’une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fournissant la distance atteinte par un mobile à l’instant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dans le cas d’un mouvement rectiligne est égal à la vitesse moyenne du mobile entre les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Si le taux de variation admet, lorsque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𝑡𝑒𝑛𝑑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𝑣𝑒𝑟𝑠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, une limite finie, alors le nombre dérivé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la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vitesse instantanée du mobile à l’instant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83CA0AA-77C6-D04F-8E44-57D971311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4" y="454344"/>
                <a:ext cx="10693068" cy="1705980"/>
              </a:xfrm>
              <a:prstGeom prst="rect">
                <a:avLst/>
              </a:prstGeom>
              <a:blipFill>
                <a:blip r:embed="rId3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039A071-5C04-334A-B3D6-DC5309B3B5B8}"/>
              </a:ext>
            </a:extLst>
          </p:cNvPr>
          <p:cNvSpPr/>
          <p:nvPr/>
        </p:nvSpPr>
        <p:spPr>
          <a:xfrm>
            <a:off x="431379" y="2438349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Tangente à une courbe en un point</a:t>
            </a:r>
            <a:endParaRPr lang="fr-FR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E1F24-A6F9-8048-9739-8AA041F4D2CB}"/>
                  </a:ext>
                </a:extLst>
              </p:cNvPr>
              <p:cNvSpPr/>
              <p:nvPr/>
            </p:nvSpPr>
            <p:spPr>
              <a:xfrm>
                <a:off x="685801" y="3260357"/>
                <a:ext cx="6331484" cy="171194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Interprétation graphique: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A et M deux points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tels que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dérivable 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 taux de variation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correspond au coefficient directeur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</a:rPr>
                  <a:t>de la droite (AM).</a:t>
                </a: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E1F24-A6F9-8048-9739-8AA041F4D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60357"/>
                <a:ext cx="6331484" cy="1711944"/>
              </a:xfrm>
              <a:prstGeom prst="rect">
                <a:avLst/>
              </a:prstGeom>
              <a:blipFill>
                <a:blip r:embed="rId5"/>
                <a:stretch>
                  <a:fillRect b="-2174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72E729-4EBD-DB4A-A0F2-6E95563D4CB0}"/>
                  </a:ext>
                </a:extLst>
              </p:cNvPr>
              <p:cNvSpPr/>
              <p:nvPr/>
            </p:nvSpPr>
            <p:spPr>
              <a:xfrm>
                <a:off x="581934" y="5000572"/>
                <a:ext cx="6096000" cy="5709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Remarque:</a:t>
                </a:r>
                <a:r>
                  <a:rPr lang="fr-FR" sz="1400" dirty="0">
                    <a:latin typeface="Comic Sans MS" panose="030F0902030302020204" pitchFamily="66" charset="0"/>
                  </a:rPr>
                  <a:t> On privilégiera la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pour alléger l’écriture.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72E729-4EBD-DB4A-A0F2-6E95563D4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4" y="5000572"/>
                <a:ext cx="6096000" cy="570990"/>
              </a:xfrm>
              <a:prstGeom prst="rect">
                <a:avLst/>
              </a:prstGeom>
              <a:blipFill>
                <a:blip r:embed="rId6"/>
                <a:stretch>
                  <a:fillRect l="-208"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5F6C761-A4FE-3848-A0C1-1A0400E04B0E}"/>
              </a:ext>
            </a:extLst>
          </p:cNvPr>
          <p:cNvSpPr/>
          <p:nvPr/>
        </p:nvSpPr>
        <p:spPr>
          <a:xfrm>
            <a:off x="1006883" y="2835952"/>
            <a:ext cx="2836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a) </a:t>
            </a:r>
            <a:r>
              <a:rPr lang="fr-FR" sz="1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Notion de tangente</a:t>
            </a:r>
            <a:endParaRPr lang="fr-FR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893FDF-18E7-8C47-A100-07A22E255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13" y="2148826"/>
            <a:ext cx="1097395" cy="10973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5F296A-4C32-174E-B1FA-4657459E41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505" t="10032" r="34447" b="24352"/>
          <a:stretch>
            <a:fillRect/>
          </a:stretch>
        </p:blipFill>
        <p:spPr bwMode="auto">
          <a:xfrm>
            <a:off x="7105704" y="2835952"/>
            <a:ext cx="3259714" cy="26133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5608D81-DDD6-EB4E-B23F-0818D0EEC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57" y="3615542"/>
            <a:ext cx="1054178" cy="105417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9553093-3E52-C54E-9B5B-DAF6B3F31BB8}"/>
              </a:ext>
            </a:extLst>
          </p:cNvPr>
          <p:cNvSpPr txBox="1"/>
          <p:nvPr/>
        </p:nvSpPr>
        <p:spPr>
          <a:xfrm>
            <a:off x="10365418" y="3282084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Entrainement</a:t>
            </a:r>
          </a:p>
        </p:txBody>
      </p:sp>
    </p:spTree>
    <p:extLst>
      <p:ext uri="{BB962C8B-B14F-4D97-AF65-F5344CB8AC3E}">
        <p14:creationId xmlns:p14="http://schemas.microsoft.com/office/powerpoint/2010/main" val="401992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1E68898-4701-154E-B931-95D3CB8C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DB1FD2-2CD1-6A49-ADBE-2FD4CDD1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1F2822D3-B962-AE49-8FB0-64988EB934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7D44FA3-1A63-574D-9C13-D41FA20D1829}"/>
                  </a:ext>
                </a:extLst>
              </p:cNvPr>
              <p:cNvSpPr txBox="1"/>
              <p:nvPr/>
            </p:nvSpPr>
            <p:spPr>
              <a:xfrm>
                <a:off x="831272" y="1537855"/>
                <a:ext cx="9297995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La droite passant par le point A et de coefficient directeur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est considérée comme la position « limite »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des sécantes (AM) lorsque le point M se rapproche du point A qu’on appellera tangente au point d’abscisse a.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7D44FA3-1A63-574D-9C13-D41FA20D1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1537855"/>
                <a:ext cx="9297995" cy="523220"/>
              </a:xfrm>
              <a:prstGeom prst="rect">
                <a:avLst/>
              </a:prstGeom>
              <a:blipFill>
                <a:blip r:embed="rId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70C9C2-5197-6A4F-9C3E-E5E607AA29D3}"/>
                  </a:ext>
                </a:extLst>
              </p:cNvPr>
              <p:cNvSpPr/>
              <p:nvPr/>
            </p:nvSpPr>
            <p:spPr>
              <a:xfrm>
                <a:off x="831272" y="290237"/>
                <a:ext cx="10404764" cy="10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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alors le point M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 se rapproche du point 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et les sécantes (AM) se rapprochent de la tangente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A,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taux de variation limite, à savoir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𝒄𝒂𝒓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e>
                            </m:d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le </a:t>
                </a: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coefficient directeur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sécante (AM) limite, à savoir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fr-FR" sz="1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70C9C2-5197-6A4F-9C3E-E5E607AA2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290237"/>
                <a:ext cx="10404764" cy="1091261"/>
              </a:xfrm>
              <a:prstGeom prst="rect">
                <a:avLst/>
              </a:prstGeom>
              <a:blipFill>
                <a:blip r:embed="rId4"/>
                <a:stretch>
                  <a:fillRect l="-122" b="-4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629E9D-113C-2E4C-A0F9-9BA0F2FB8E9D}"/>
                  </a:ext>
                </a:extLst>
              </p:cNvPr>
              <p:cNvSpPr/>
              <p:nvPr/>
            </p:nvSpPr>
            <p:spPr>
              <a:xfrm>
                <a:off x="831272" y="2217432"/>
                <a:ext cx="9407237" cy="59073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 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Soit f une fonction dérivable en a. (a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On appelle tangente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 point A(a ; f(a)), la droite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passant par A et de coefficient directeur f’(a).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629E9D-113C-2E4C-A0F9-9BA0F2FB8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2217432"/>
                <a:ext cx="9407237" cy="590739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AF3136C-6077-F54F-9A50-72C7EB8E7CCD}"/>
              </a:ext>
            </a:extLst>
          </p:cNvPr>
          <p:cNvSpPr/>
          <p:nvPr/>
        </p:nvSpPr>
        <p:spPr>
          <a:xfrm>
            <a:off x="831272" y="3027825"/>
            <a:ext cx="4088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b</a:t>
            </a: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  <a:r>
              <a:rPr lang="fr-FR" sz="1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Équation réduite de la tangente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275FD6-C315-9948-BEA4-18211A662790}"/>
                  </a:ext>
                </a:extLst>
              </p:cNvPr>
              <p:cNvSpPr/>
              <p:nvPr/>
            </p:nvSpPr>
            <p:spPr>
              <a:xfrm>
                <a:off x="831272" y="3477083"/>
                <a:ext cx="9407237" cy="99475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 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une fonction définie sur un intervalle I et dérivable 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réel appartenant à I).            On appelle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 courbe représentative.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L’équation réduite de la tangente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 point A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275FD6-C315-9948-BEA4-18211A662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3477083"/>
                <a:ext cx="9407237" cy="994759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2CE83-D5E3-8E4E-A7D7-8DE521B388A3}"/>
                  </a:ext>
                </a:extLst>
              </p:cNvPr>
              <p:cNvSpPr txBox="1"/>
              <p:nvPr/>
            </p:nvSpPr>
            <p:spPr>
              <a:xfrm>
                <a:off x="831272" y="4617534"/>
                <a:ext cx="10850663" cy="118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Démonstration: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La tangente en A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, au point d’abscisse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admet une équation de la forme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ù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sont deux constantes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à déterminer. Par définition,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L’équation réduite de la tangente est donc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2CE83-D5E3-8E4E-A7D7-8DE521B3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4617534"/>
                <a:ext cx="10850663" cy="1186800"/>
              </a:xfrm>
              <a:prstGeom prst="rect">
                <a:avLst/>
              </a:prstGeom>
              <a:blipFill>
                <a:blip r:embed="rId7"/>
                <a:stretch>
                  <a:fillRect l="-117" t="-10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B7401CBE-9503-114C-92EF-247EB86CC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39" y="3347202"/>
            <a:ext cx="1637723" cy="16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0EDAFF-7C13-684A-AD21-D0EDE036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11EBE4-B4B1-D445-A1CD-0B2F5590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874A4CD5-0BB6-A442-A1BE-E9C1B77612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95AB849-335D-4042-95E9-81825BB3359D}"/>
                  </a:ext>
                </a:extLst>
              </p:cNvPr>
              <p:cNvSpPr txBox="1"/>
              <p:nvPr/>
            </p:nvSpPr>
            <p:spPr>
              <a:xfrm>
                <a:off x="685801" y="322625"/>
                <a:ext cx="1027935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De plus, la tangente passe par le point A de coordonnées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Ses coordonnées vérifient donc l’équation précédente.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Ce qui nous permet d’écrire: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Ce qui est équivalent à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en conclut que l’équation réduite de la tangente est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95AB849-335D-4042-95E9-81825BB33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2625"/>
                <a:ext cx="10279352" cy="954107"/>
              </a:xfrm>
              <a:prstGeom prst="rect">
                <a:avLst/>
              </a:prstGeom>
              <a:blipFill>
                <a:blip r:embed="rId3"/>
                <a:stretch>
                  <a:fillRect l="-123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B5E0E5-A0AE-4349-8496-D404E68CFB3F}"/>
                  </a:ext>
                </a:extLst>
              </p:cNvPr>
              <p:cNvSpPr txBox="1"/>
              <p:nvPr/>
            </p:nvSpPr>
            <p:spPr>
              <a:xfrm>
                <a:off x="685801" y="1276732"/>
                <a:ext cx="9950801" cy="5173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</a:t>
                </a:r>
                <a:r>
                  <a:rPr lang="fr-FR" sz="1400" dirty="0">
                    <a:latin typeface="Comic Sans MS" panose="030F0902030302020204" pitchFamily="66" charset="0"/>
                  </a:rPr>
                  <a:t>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Déterminer l’équation réduite (T</a:t>
                </a:r>
                <a:r>
                  <a:rPr lang="fr-FR" sz="1400" b="1" baseline="-25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fr-FR" sz="1400" dirty="0">
                    <a:latin typeface="Comic Sans MS" panose="030F0902030302020204" pitchFamily="66" charset="0"/>
                  </a:rPr>
                  <a:t>) de la tangente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au point d’abscisse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 </a:t>
                </a:r>
                <a:r>
                  <a:rPr lang="fr-FR" sz="1400" dirty="0">
                    <a:latin typeface="Comic Sans MS" panose="030F0902030302020204" pitchFamily="66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la fonction inverse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a) Montrer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est dérivable en 1.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b) En déduire la valeur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  </a:t>
                </a:r>
              </a:p>
              <a:p>
                <a:endParaRPr lang="fr-FR" sz="1400" b="1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c) Calculer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= 1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d) En déduire l’équation réduite (T</a:t>
                </a:r>
                <a:r>
                  <a:rPr lang="fr-FR" sz="1400" b="1" baseline="-25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fr-FR" sz="1400" dirty="0">
                    <a:latin typeface="Comic Sans MS" panose="030F0902030302020204" pitchFamily="66" charset="0"/>
                  </a:rPr>
                  <a:t>) de la tangente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au point d’abscisse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B5E0E5-A0AE-4349-8496-D404E68CF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276732"/>
                <a:ext cx="9950801" cy="5173917"/>
              </a:xfrm>
              <a:prstGeom prst="rect">
                <a:avLst/>
              </a:prstGeom>
              <a:blipFill>
                <a:blip r:embed="rId4"/>
                <a:stretch>
                  <a:fillRect l="-127" t="-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16A4C74-1A4E-FC42-AFD2-415B3EDE9905}"/>
                  </a:ext>
                </a:extLst>
              </p:cNvPr>
              <p:cNvSpPr txBox="1"/>
              <p:nvPr/>
            </p:nvSpPr>
            <p:spPr>
              <a:xfrm>
                <a:off x="852056" y="2230839"/>
                <a:ext cx="8914685" cy="638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1−1−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16A4C74-1A4E-FC42-AFD2-415B3EDE9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56" y="2230839"/>
                <a:ext cx="8914685" cy="638188"/>
              </a:xfrm>
              <a:prstGeom prst="rect">
                <a:avLst/>
              </a:prstGeom>
              <a:blipFill>
                <a:blip r:embed="rId5"/>
                <a:stretch>
                  <a:fillRect r="-427" b="-215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B50DC8B-727C-BC4F-AB0D-BE9F4E276A3B}"/>
                  </a:ext>
                </a:extLst>
              </p:cNvPr>
              <p:cNvSpPr txBox="1"/>
              <p:nvPr/>
            </p:nvSpPr>
            <p:spPr>
              <a:xfrm>
                <a:off x="3114158" y="2911042"/>
                <a:ext cx="4426212" cy="7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𝑝𝑒𝑢𝑡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𝑓𝑜𝑛𝑐𝑡𝑖𝑜𝑛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𝑟𝑖𝑣𝑎𝑏𝑙𝑒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B50DC8B-727C-BC4F-AB0D-BE9F4E27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58" y="2911042"/>
                <a:ext cx="4426212" cy="740459"/>
              </a:xfrm>
              <a:prstGeom prst="rect">
                <a:avLst/>
              </a:prstGeom>
              <a:blipFill>
                <a:blip r:embed="rId6"/>
                <a:stretch>
                  <a:fillRect l="-286" t="-1667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5BC116C9-5BCE-9944-ADC1-616C55DE6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62" y="3651501"/>
            <a:ext cx="3263529" cy="18057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B58CBD-B86C-8D4C-A683-5CDFAB2D0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41" y="2017664"/>
            <a:ext cx="1109485" cy="11094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6F6427-E714-EE45-8741-7E440EFE9ED3}"/>
              </a:ext>
            </a:extLst>
          </p:cNvPr>
          <p:cNvSpPr/>
          <p:nvPr/>
        </p:nvSpPr>
        <p:spPr>
          <a:xfrm>
            <a:off x="10052341" y="1636088"/>
            <a:ext cx="1713931" cy="1753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Vérification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fr-FR" sz="1400" b="1" dirty="0">
              <a:solidFill>
                <a:srgbClr val="0070C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fr-FR" sz="1400" b="1" dirty="0">
              <a:solidFill>
                <a:srgbClr val="0070C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calculatrice</a:t>
            </a:r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3E9D232-FC47-1E48-AD60-A2EB30A33E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28" y="3651501"/>
            <a:ext cx="1248346" cy="12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624</TotalTime>
  <Words>1434</Words>
  <Application>Microsoft Macintosh PowerPoint</Application>
  <PresentationFormat>Grand écran</PresentationFormat>
  <Paragraphs>134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Grand événement</vt:lpstr>
      <vt:lpstr>Thème: analyse     séquence 8:  dérivation : Point de vue local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53</cp:revision>
  <cp:lastPrinted>2018-09-12T10:08:27Z</cp:lastPrinted>
  <dcterms:created xsi:type="dcterms:W3CDTF">2014-09-05T11:48:57Z</dcterms:created>
  <dcterms:modified xsi:type="dcterms:W3CDTF">2020-01-28T13:45:19Z</dcterms:modified>
</cp:coreProperties>
</file>