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15B1-17D3-4C6A-870C-4E2C137E33CE}" type="datetimeFigureOut">
              <a:rPr lang="fr-FR" smtClean="0"/>
              <a:t>05/11/2019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B9D-5CDC-491C-AB70-F936AE979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B1C3-956B-483D-AD86-E27CD8BEC445}" type="datetimeFigureOut">
              <a:rPr lang="fr-FR" smtClean="0"/>
              <a:t>05/11/2019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3D0A-AA0C-4B4E-8F94-9634008B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3D0A-AA0C-4B4E-8F94-9634008BA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6D07B7-4367-498A-9AC0-29F503CB9F28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23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4AC-D208-4806-9682-5347E969251F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E72-8B14-45C9-A9A6-CC9ED0B615D2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7715-41F1-4E45-BE63-4F1AB141C456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84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FBA-BE26-4843-9BCD-19A6513A1D71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3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FF3-1EE9-41B9-BF0A-8619B39047AA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3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715-75BE-4CB0-AA05-46754FEEA61A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7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486-B344-4444-9416-870ED2602394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8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D35-F4A0-4C88-82B0-F3B6FE504DCD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743-F297-48E6-8CAE-AC327B7BA501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8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C7-9183-4A0F-95DE-6BDC21A94E53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E23-47A4-4746-A3CD-17F1812BEF48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C13C-8657-4618-BEDA-6AA8CA06A7A4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7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12BD-94AC-41DB-AA05-5332A3765282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3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455-21D2-45BA-BAFF-C8B69FCB74EA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3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74D4-0532-472A-9F43-554A78DD7EAC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3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4ED-290D-44C1-B4B4-3D083C365290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B12265-0C6F-4A5A-B4F4-327AB872C67A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ree.info/8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3130">
            <a:off x="372142" y="446271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Thème: analyse</a:t>
            </a:r>
            <a:br>
              <a:rPr lang="fr-FR" sz="4000" b="1" dirty="0"/>
            </a:br>
            <a:r>
              <a:rPr lang="fr-FR" sz="3600" b="1" i="1" dirty="0"/>
              <a:t>Séquence 2:</a:t>
            </a:r>
            <a:br>
              <a:rPr lang="fr-FR" sz="3600" b="1" i="1" dirty="0"/>
            </a:br>
            <a:r>
              <a:rPr lang="fr-FR" sz="3600" b="1" i="1" dirty="0"/>
              <a:t>fonctions comme modèles mathématiques d’évolutions continues</a:t>
            </a:r>
            <a:endParaRPr lang="fr-FR" sz="4000" b="1" i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i="1" dirty="0"/>
              <a:t>Mevel Christophe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 rot="21392070">
            <a:off x="7235556" y="4974287"/>
            <a:ext cx="907186" cy="498470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1</a:t>
            </a:fld>
            <a:endParaRPr lang="en-US" sz="2800" dirty="0"/>
          </a:p>
        </p:txBody>
      </p:sp>
      <p:pic>
        <p:nvPicPr>
          <p:cNvPr id="9" name="Image 8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785D81A-7111-0148-AFFA-6B0ECCE8C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1886">
            <a:off x="7662040" y="320253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81E7E6-FCC5-8E40-B1A2-FCD19DCEB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6067">
            <a:off x="1509168" y="2795984"/>
            <a:ext cx="5649375" cy="22853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234D945-807A-CC4E-84FD-3017BC1CC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415279" y="2411142"/>
            <a:ext cx="1559196" cy="15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32619" y="186813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Définir  une fonction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1" y="1132644"/>
            <a:ext cx="10670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Pendant le collège, on a vu, au fur et à mesure des besoins, des nombres de différentes « formes » que l’on peut représenter sur une droite:</a:t>
            </a:r>
          </a:p>
          <a:p>
            <a:endParaRPr lang="fr-FR" sz="1400" dirty="0">
              <a:cs typeface="Arial" pitchFamily="34" charset="0"/>
            </a:endParaRPr>
          </a:p>
          <a:p>
            <a:endParaRPr lang="fr-FR" sz="1400" dirty="0">
              <a:cs typeface="Arial" pitchFamily="34" charset="0"/>
            </a:endParaRPr>
          </a:p>
          <a:p>
            <a:endParaRPr lang="fr-FR" sz="1400" dirty="0">
              <a:cs typeface="Arial" pitchFamily="34" charset="0"/>
            </a:endParaRPr>
          </a:p>
          <a:p>
            <a:endParaRPr lang="fr-FR" sz="1400" dirty="0">
              <a:cs typeface="Arial" pitchFamily="34" charset="0"/>
            </a:endParaRPr>
          </a:p>
          <a:p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L’ensemble des abscisses des points d’une droite graduée est appelé l’ensemble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des nombres réels.</a:t>
            </a:r>
            <a:endParaRPr lang="fr-FR" sz="1400" dirty="0">
              <a:latin typeface="Comic Sans MS" panose="030F0702030302020204" pitchFamily="66" charset="0"/>
              <a:cs typeface="Arial" pitchFamily="34" charset="0"/>
            </a:endParaRPr>
          </a:p>
          <a:p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On note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  <a:cs typeface="Arial" pitchFamily="34" charset="0"/>
              </a:rPr>
              <a:t>ℝ</a:t>
            </a:r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  l’ensemble de tous ces nombres.</a:t>
            </a:r>
            <a:endParaRPr lang="fr-FR" sz="1200" dirty="0"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97" y="1594152"/>
            <a:ext cx="2851158" cy="7088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6508955" y="1817750"/>
            <a:ext cx="23439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>
                <a:latin typeface="Comic Sans MS" panose="030F0702030302020204" pitchFamily="66" charset="0"/>
              </a:rPr>
              <a:t>Source: Livre Hyperbole éd 2014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39089" y="660212"/>
            <a:ext cx="3265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Ensemble des nombres réels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39089" y="3026399"/>
            <a:ext cx="30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Vocabulaire des fonctions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5801" y="3525025"/>
            <a:ext cx="10670457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Définition:</a:t>
            </a:r>
            <a:r>
              <a:rPr lang="fr-FR" sz="1400" dirty="0">
                <a:latin typeface="Comic Sans MS" panose="030F0702030302020204" pitchFamily="66" charset="0"/>
              </a:rPr>
              <a:t> Définir une fonction f sur une partie D de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ℝ, c’est 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associer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 à tout nombre x de D</a:t>
            </a:r>
            <a:r>
              <a:rPr lang="fr-FR" sz="1600" dirty="0">
                <a:latin typeface="Comic Sans MS" panose="030F0702030302020204" pitchFamily="66" charset="0"/>
                <a:ea typeface="Cambria Math" panose="02040503050406030204" pitchFamily="18" charset="0"/>
              </a:rPr>
              <a:t>, 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un nombre et un seul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appelé</a:t>
            </a:r>
            <a:r>
              <a:rPr lang="fr-FR" sz="1400" b="1" dirty="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image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 du nombre x.</a:t>
            </a:r>
          </a:p>
          <a:p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Cela se traduit symboliquement par la notation f : x                   f(x). 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5801" y="4380111"/>
            <a:ext cx="86469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Notation et vocabulaire: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L’image du nombre x par la fonction f est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f(x)</a:t>
            </a:r>
            <a:r>
              <a:rPr lang="fr-FR" sz="1400" dirty="0">
                <a:latin typeface="Comic Sans MS" panose="030F0702030302020204" pitchFamily="66" charset="0"/>
              </a:rPr>
              <a:t> et se lit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 de x</a:t>
            </a:r>
            <a:r>
              <a:rPr lang="fr-FR" sz="1400" dirty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Lorsque </a:t>
            </a:r>
            <a:r>
              <a:rPr lang="fr-FR" sz="1400" i="1" dirty="0">
                <a:latin typeface="Comic Sans MS" panose="030F0702030302020204" pitchFamily="66" charset="0"/>
              </a:rPr>
              <a:t>a</a:t>
            </a:r>
            <a:r>
              <a:rPr lang="fr-FR" sz="1400" dirty="0">
                <a:latin typeface="Comic Sans MS" panose="030F0702030302020204" pitchFamily="66" charset="0"/>
              </a:rPr>
              <a:t>  et </a:t>
            </a:r>
            <a:r>
              <a:rPr lang="fr-FR" sz="1400" i="1" dirty="0">
                <a:latin typeface="Comic Sans MS" panose="030F0702030302020204" pitchFamily="66" charset="0"/>
              </a:rPr>
              <a:t>b</a:t>
            </a:r>
            <a:r>
              <a:rPr lang="fr-FR" sz="1400" dirty="0">
                <a:latin typeface="Comic Sans MS" panose="030F0702030302020204" pitchFamily="66" charset="0"/>
              </a:rPr>
              <a:t> sont des nombres réels tels que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f(</a:t>
            </a:r>
            <a:r>
              <a:rPr lang="fr-FR" sz="1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a)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1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= b</a:t>
            </a:r>
            <a:r>
              <a:rPr lang="fr-FR" sz="1400" dirty="0">
                <a:latin typeface="Comic Sans MS" panose="030F0702030302020204" pitchFamily="66" charset="0"/>
              </a:rPr>
              <a:t>, on dit que </a:t>
            </a:r>
            <a:r>
              <a:rPr lang="fr-FR" sz="1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est un antécédent de </a:t>
            </a:r>
            <a:r>
              <a:rPr lang="fr-FR" sz="1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par 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La partie D de 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ℝ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est appelée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ensemble de définition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de la fonction.</a:t>
            </a:r>
            <a:endParaRPr lang="fr-FR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5299588" y="4088139"/>
            <a:ext cx="0" cy="169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5299588" y="4188542"/>
            <a:ext cx="471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C29E120-BBF6-8746-8378-51C93B329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82" y="1813214"/>
            <a:ext cx="1458318" cy="14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27828" y="196645"/>
            <a:ext cx="5155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Fonction définie par une représentation graphique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287121" y="196645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Fonction définie par un tableau de données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2787" y="3754341"/>
            <a:ext cx="4616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Fonction définie par une expression littérale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5" y="649902"/>
            <a:ext cx="1635257" cy="28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Connecteur droit 9"/>
          <p:cNvCxnSpPr/>
          <p:nvPr/>
        </p:nvCxnSpPr>
        <p:spPr>
          <a:xfrm>
            <a:off x="6115665" y="294968"/>
            <a:ext cx="0" cy="3303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511277" y="3598606"/>
            <a:ext cx="10972800" cy="1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08" y="754981"/>
            <a:ext cx="1757346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ZoneTexte 15"/>
          <p:cNvSpPr txBox="1"/>
          <p:nvPr/>
        </p:nvSpPr>
        <p:spPr>
          <a:xfrm>
            <a:off x="2141366" y="796413"/>
            <a:ext cx="381546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La courbe 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𝓒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dans le repère ci-contre </a:t>
            </a:r>
          </a:p>
          <a:p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représente la fonction f définie dans le </a:t>
            </a:r>
          </a:p>
          <a:p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problème de l’architecte breton pour </a:t>
            </a:r>
          </a:p>
          <a:p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toute distance AM comprise entre 0 et 5.</a:t>
            </a:r>
          </a:p>
          <a:p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(son ensemble de définition noté [0;5])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L’image de 4 par f est 20 car le point de</a:t>
            </a:r>
          </a:p>
          <a:p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coordonnées (4;20) appartient à 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𝓒.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Les antécédents de 20 sont 4 et 2,5 car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il existe, ici, deux points de coordonnées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(2,5;20) et (4;20) appartenant à 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𝓒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044467" y="639319"/>
            <a:ext cx="37577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La tableau de données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 représente </a:t>
            </a:r>
          </a:p>
          <a:p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la fonction f définie dans le problème de </a:t>
            </a:r>
          </a:p>
          <a:p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l’architecte breton. Mais son ensemble de</a:t>
            </a:r>
          </a:p>
          <a:p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définition est fini et </a:t>
            </a:r>
          </a:p>
          <a:p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se note {0,5; 1; 1,5; 2; 2,5; 3; 3,5; 4; 4,5; 5}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L’image de 2 par f est 22 car la </a:t>
            </a:r>
          </a:p>
          <a:p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valeur associée à 2 dans le tableau est 22.</a:t>
            </a:r>
            <a:endParaRPr lang="fr-FR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Les antécédents de 25 sont 5 et 1,5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car ici, ces deux valeurs sont associées à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25.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38393" y="4085326"/>
            <a:ext cx="10929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L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a fonction f définie dans le problème de l’architecte breton qui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à tout nombre x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(correspondant à la distance AM),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associe</a:t>
            </a:r>
          </a:p>
          <a:p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le nombre f(x) = 2x²-13x + 40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Pour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calculer l’image de 3 par f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, on remplace x par 3 dans la formule: f(3) = 2×(3)² -13×3 + 40 = 19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Pour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rechercher les antécédents de 20 algébriquement</a:t>
            </a:r>
            <a:r>
              <a:rPr lang="fr-FR" sz="1400" dirty="0">
                <a:latin typeface="Comic Sans MS" panose="030F0702030302020204" pitchFamily="66" charset="0"/>
              </a:rPr>
              <a:t>, on doit résoudre l’équation f(x) = 20.</a:t>
            </a:r>
          </a:p>
        </p:txBody>
      </p:sp>
      <p:pic>
        <p:nvPicPr>
          <p:cNvPr id="15" name="Image 14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055949F-467F-6945-A32B-217C42058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374" y="2657078"/>
            <a:ext cx="1408582" cy="14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2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199535" y="825909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Résolutions graphiques de f(x)=k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55781" y="1337187"/>
                <a:ext cx="8328455" cy="5732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Propriété 1 : </a:t>
                </a:r>
                <a:r>
                  <a:rPr lang="fr-FR" sz="1400" dirty="0">
                    <a:latin typeface="Comic Sans MS" panose="030F0702030302020204" pitchFamily="66" charset="0"/>
                  </a:rPr>
                  <a:t>Les solutions de l’équation f(x) = k où k est un nombre réel sont </a:t>
                </a:r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les abscisses</a:t>
                </a:r>
                <a:r>
                  <a:rPr lang="fr-FR" sz="1400" dirty="0">
                    <a:latin typeface="Comic Sans MS" panose="030F0702030302020204" pitchFamily="66" charset="0"/>
                  </a:rPr>
                  <a:t> des points d’ordonnée k de la courbe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𝓒</m:t>
                        </m:r>
                      </m:e>
                      <m:sub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𝓯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représentant f dans un repère.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1" y="1337187"/>
                <a:ext cx="8328455" cy="573298"/>
              </a:xfrm>
              <a:prstGeom prst="rect">
                <a:avLst/>
              </a:prstGeom>
              <a:blipFill>
                <a:blip r:embed="rId2"/>
                <a:stretch>
                  <a:fillRect l="-304" t="-2128" b="-638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455781" y="2060002"/>
            <a:ext cx="3374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Cf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le problème 1 dans les 3 problèmes.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60" y="974143"/>
            <a:ext cx="2073962" cy="3941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55781" y="2429335"/>
                <a:ext cx="8328455" cy="2889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Sur cet extrait de la représentation graphique de la fonction f définie par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L’équation f(x) = 32 a pour solution 5.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Contrôle algébrique: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5²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×5=32,5</m:t>
                      </m:r>
                      <m:r>
                        <a:rPr lang="fr-F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Le logiciel de calcul formel nous donne: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1" y="2429335"/>
                <a:ext cx="8328455" cy="2889894"/>
              </a:xfrm>
              <a:prstGeom prst="rect">
                <a:avLst/>
              </a:prstGeom>
              <a:blipFill>
                <a:blip r:embed="rId4"/>
                <a:stretch>
                  <a:fillRect l="-3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423" y="4664296"/>
            <a:ext cx="1466850" cy="200025"/>
          </a:xfrm>
          <a:prstGeom prst="rect">
            <a:avLst/>
          </a:prstGeom>
        </p:spPr>
      </p:pic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CD12F0C-5EDF-404E-914D-D46DA74EA2D6}"/>
              </a:ext>
            </a:extLst>
          </p:cNvPr>
          <p:cNvSpPr txBox="1"/>
          <p:nvPr/>
        </p:nvSpPr>
        <p:spPr>
          <a:xfrm>
            <a:off x="560438" y="275304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Résolutions graphiques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6A31DC9-73C7-B94B-9400-78EFF80A3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36" y="4172506"/>
            <a:ext cx="1365775" cy="13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9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721217" y="4103306"/>
            <a:ext cx="10539413" cy="11695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Propriété: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Les solutions de l’inéquation f(x) &gt; k sont les abscisses des points de la courbe 𝒞 situés au dessus de la droite d’équation y = 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Les solutions de l’inéquation f(x) &lt; k sont les abscisses des points de la courbe 𝒞 situés au dessous de la droite d’équation y = k.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0869" t="41443" r="34398" b="27163"/>
          <a:stretch/>
        </p:blipFill>
        <p:spPr>
          <a:xfrm>
            <a:off x="5596052" y="1046607"/>
            <a:ext cx="5664578" cy="28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685801" y="971928"/>
            <a:ext cx="47243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Exemple: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La hauteur de l’eau est supérieure à 2,70m entre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2h16 et 10h49 mais aussi entre 14h43 et 23h15.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Autrement dit, l’ensemble solution de l’inéquation</a:t>
            </a:r>
          </a:p>
          <a:p>
            <a:r>
              <a:rPr lang="fr-FR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V(h) &gt; 2,70 </a:t>
            </a:r>
            <a:r>
              <a:rPr lang="fr-FR" sz="1400" dirty="0">
                <a:latin typeface="Comic Sans MS" panose="030F0702030302020204" pitchFamily="66" charset="0"/>
              </a:rPr>
              <a:t>où V est la fonction qui à l’heure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associe la hauteur de l’eau en mètre est 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 = ]2h16; 10h49[ U ]14h43; 23h15[.</a:t>
            </a:r>
          </a:p>
          <a:p>
            <a:endParaRPr lang="fr-FR" sz="1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V(h) &lt; 2,70 ?</a:t>
            </a:r>
          </a:p>
          <a:p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 = [0 ; 2h16[ U ] 10h49 ; 14h43[ U ]23h15 ; 24]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929543" y="744738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omic Sans MS" panose="030F0702030302020204" pitchFamily="66" charset="0"/>
              </a:rPr>
              <a:t>Source: </a:t>
            </a:r>
            <a:r>
              <a:rPr lang="fr-FR" sz="1200" dirty="0">
                <a:latin typeface="Comic Sans MS" panose="030F0702030302020204" pitchFamily="66" charset="0"/>
                <a:hlinkClick r:id="rId3"/>
              </a:rPr>
              <a:t>http://maree.info/82</a:t>
            </a:r>
            <a:endParaRPr lang="fr-FR" sz="1200" dirty="0">
              <a:latin typeface="Comic Sans MS" panose="030F0702030302020204" pitchFamily="66" charset="0"/>
            </a:endParaRPr>
          </a:p>
          <a:p>
            <a:endParaRPr lang="fr-FR" sz="1200" dirty="0">
              <a:latin typeface="Comic Sans MS" panose="030F0702030302020204" pitchFamily="66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1FC3E20-8EA1-1E47-9FDE-779CD71AB738}"/>
              </a:ext>
            </a:extLst>
          </p:cNvPr>
          <p:cNvSpPr txBox="1"/>
          <p:nvPr/>
        </p:nvSpPr>
        <p:spPr>
          <a:xfrm>
            <a:off x="1064623" y="406184"/>
            <a:ext cx="6821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Résolutions graphiques des inéquations du type f(x)&lt;k et f(x)&gt;k</a:t>
            </a:r>
          </a:p>
        </p:txBody>
      </p:sp>
    </p:spTree>
    <p:extLst>
      <p:ext uri="{BB962C8B-B14F-4D97-AF65-F5344CB8AC3E}">
        <p14:creationId xmlns:p14="http://schemas.microsoft.com/office/powerpoint/2010/main" val="5597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60438" y="275304"/>
            <a:ext cx="739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Taux de variation, son signe et la monotonie d’une fonction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18386" y="723082"/>
            <a:ext cx="2217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Taux de variation</a:t>
            </a:r>
          </a:p>
        </p:txBody>
      </p:sp>
      <p:pic>
        <p:nvPicPr>
          <p:cNvPr id="13" name="Image 12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423C20A-4DC8-7649-932B-F37CB0673D07}"/>
                  </a:ext>
                </a:extLst>
              </p:cNvPr>
              <p:cNvSpPr txBox="1"/>
              <p:nvPr/>
            </p:nvSpPr>
            <p:spPr>
              <a:xfrm>
                <a:off x="685801" y="1200257"/>
                <a:ext cx="10674589" cy="94513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Comic Sans MS" panose="030F0902030302020204" pitchFamily="66" charset="0"/>
                  </a:rPr>
                  <a:t>Définition:</a:t>
                </a:r>
                <a:r>
                  <a:rPr lang="fr-FR" sz="1400" dirty="0">
                    <a:latin typeface="Comic Sans MS" panose="030F0902030302020204" pitchFamily="66" charset="0"/>
                  </a:rPr>
                  <a:t> Soit f une fonction définie sur un intervalle I.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sont deux nombres réels distincts appartenant à l’intervalle I.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Le taux de variation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est le nombre réel: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423C20A-4DC8-7649-932B-F37CB0673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200257"/>
                <a:ext cx="10674589" cy="945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9732DA7-607D-A044-96C5-06BC2FC34246}"/>
                  </a:ext>
                </a:extLst>
              </p:cNvPr>
              <p:cNvSpPr txBox="1"/>
              <p:nvPr/>
            </p:nvSpPr>
            <p:spPr>
              <a:xfrm>
                <a:off x="685801" y="2461784"/>
                <a:ext cx="10443885" cy="2783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Remarque: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La lettre grecque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se lit « Tau » pour taux de variation.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Exemples:</a:t>
                </a:r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 Reprenons la fonction f définie par le problème de l’architecte breton. (f(x) = 2x²-13x + 40)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On est en capacité de déterminer les taux de variation: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Les images de 1.5 et 3 par f sont: f(1.5) = 25 et f(3) = 19.</a:t>
                </a: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fr-FR" sz="1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𝟏𝟗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Remarque: Le taux de variation d’une fonction affine (f(x) = </a:t>
                </a:r>
                <a:r>
                  <a:rPr lang="fr-FR" sz="14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ax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+ b où a et b sont des nombres réels correspond au</a:t>
                </a: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coefficient directeur de la droite.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9732DA7-607D-A044-96C5-06BC2FC34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461784"/>
                <a:ext cx="10443885" cy="2783070"/>
              </a:xfrm>
              <a:prstGeom prst="rect">
                <a:avLst/>
              </a:prstGeom>
              <a:blipFill>
                <a:blip r:embed="rId4"/>
                <a:stretch>
                  <a:fillRect l="-122" t="-455" b="-13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620DA58-69B8-804D-AF8B-7E9C3E23B691}"/>
              </a:ext>
            </a:extLst>
          </p:cNvPr>
          <p:cNvCxnSpPr/>
          <p:nvPr/>
        </p:nvCxnSpPr>
        <p:spPr>
          <a:xfrm>
            <a:off x="6287121" y="3830670"/>
            <a:ext cx="0" cy="5524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2D8075-69B3-C241-93C9-AF49B8A6E9A4}"/>
                  </a:ext>
                </a:extLst>
              </p:cNvPr>
              <p:cNvSpPr/>
              <p:nvPr/>
            </p:nvSpPr>
            <p:spPr>
              <a:xfrm>
                <a:off x="6377506" y="3830670"/>
                <a:ext cx="6096000" cy="6286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Les images de 4 et 5 par f sont: f(4) = 20 et f(5) = 25.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2D8075-69B3-C241-93C9-AF49B8A6E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506" y="3830670"/>
                <a:ext cx="6096000" cy="628634"/>
              </a:xfrm>
              <a:prstGeom prst="rect">
                <a:avLst/>
              </a:prstGeom>
              <a:blipFill>
                <a:blip r:embed="rId5"/>
                <a:stretch>
                  <a:fillRect l="-208" t="-2000" b="-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2E17609A-F6C6-8C43-BFB7-774963BDD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9" y="2234661"/>
            <a:ext cx="1437811" cy="14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9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FC7DC09-BCC1-EE42-8EF3-048C052C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374E42-CAC2-134A-A4E6-D7064258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194270-903F-6743-9BC0-6304158195F6}"/>
              </a:ext>
            </a:extLst>
          </p:cNvPr>
          <p:cNvSpPr txBox="1"/>
          <p:nvPr/>
        </p:nvSpPr>
        <p:spPr>
          <a:xfrm>
            <a:off x="685801" y="443061"/>
            <a:ext cx="620394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902030302020204" pitchFamily="66" charset="0"/>
              </a:rPr>
              <a:t>Interprétation: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Le taux de variation </a:t>
            </a:r>
            <a:r>
              <a:rPr lang="fr-FR" sz="1400" dirty="0">
                <a:latin typeface="Comic Sans MS" panose="030F0902030302020204" pitchFamily="66" charset="0"/>
              </a:rPr>
              <a:t>est la pente de la sécante à la courbe passant par 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deux points distincts de la courbe.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3F7E4A-08AB-C544-90EA-AF1AF73AF369}"/>
              </a:ext>
            </a:extLst>
          </p:cNvPr>
          <p:cNvSpPr txBox="1"/>
          <p:nvPr/>
        </p:nvSpPr>
        <p:spPr>
          <a:xfrm>
            <a:off x="683683" y="1509751"/>
            <a:ext cx="667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Exemples : Ci-contre la représentation graphique des deux taux de variations </a:t>
            </a:r>
          </a:p>
          <a:p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calculés page 6.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4B1E1D-7D0B-244E-BD76-70F45D8F7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716" y="198295"/>
            <a:ext cx="3020298" cy="22726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B7B10A2-039A-B64A-B450-D8ACAB875C76}"/>
              </a:ext>
            </a:extLst>
          </p:cNvPr>
          <p:cNvSpPr txBox="1"/>
          <p:nvPr/>
        </p:nvSpPr>
        <p:spPr>
          <a:xfrm>
            <a:off x="1218386" y="2536075"/>
            <a:ext cx="3108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 Monotonie d’une fonction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9BE4C8-4422-D94C-8796-649274FAB0F9}"/>
              </a:ext>
            </a:extLst>
          </p:cNvPr>
          <p:cNvSpPr txBox="1"/>
          <p:nvPr/>
        </p:nvSpPr>
        <p:spPr>
          <a:xfrm>
            <a:off x="683683" y="3183105"/>
            <a:ext cx="7669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Soit f une fonction définie sur un intervalle I, de courbe représentative 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𝒞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dans un repère.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0DDB5C-4BA4-B84E-A0D4-CE5604F9EC7D}"/>
              </a:ext>
            </a:extLst>
          </p:cNvPr>
          <p:cNvSpPr txBox="1"/>
          <p:nvPr/>
        </p:nvSpPr>
        <p:spPr>
          <a:xfrm>
            <a:off x="3136468" y="3716287"/>
            <a:ext cx="3254035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La croissance d’une fonction f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6215256-EF5D-5D40-A718-51F8BEAE3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65" y="2655804"/>
            <a:ext cx="1699244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B09D70A-5B41-8C47-A3DC-5635A37C3E35}"/>
              </a:ext>
            </a:extLst>
          </p:cNvPr>
          <p:cNvSpPr txBox="1"/>
          <p:nvPr/>
        </p:nvSpPr>
        <p:spPr>
          <a:xfrm>
            <a:off x="1191912" y="4518467"/>
            <a:ext cx="7112725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Pour tous nombre réels u et v de I, </a:t>
            </a:r>
          </a:p>
          <a:p>
            <a:r>
              <a:rPr lang="fr-FR" sz="1400" dirty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si u ≤ v alors f(u) ≤ f(v), on dit que la fonction f est croissante sur I</a:t>
            </a:r>
            <a:r>
              <a: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A7D828F-8097-A94B-88BE-A5E004C7CB39}"/>
              </a:ext>
            </a:extLst>
          </p:cNvPr>
          <p:cNvCxnSpPr>
            <a:stCxn id="11" idx="2"/>
          </p:cNvCxnSpPr>
          <p:nvPr/>
        </p:nvCxnSpPr>
        <p:spPr>
          <a:xfrm>
            <a:off x="4763486" y="4054841"/>
            <a:ext cx="0" cy="463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>
            <a:extLst>
              <a:ext uri="{FF2B5EF4-FFF2-40B4-BE49-F238E27FC236}">
                <a16:creationId xmlns:a16="http://schemas.microsoft.com/office/drawing/2014/main" id="{71CD948E-9F8F-7D4D-9368-BF6328B502EE}"/>
              </a:ext>
            </a:extLst>
          </p:cNvPr>
          <p:cNvCxnSpPr>
            <a:stCxn id="13" idx="2"/>
          </p:cNvCxnSpPr>
          <p:nvPr/>
        </p:nvCxnSpPr>
        <p:spPr>
          <a:xfrm rot="16200000" flipH="1">
            <a:off x="6625669" y="3164293"/>
            <a:ext cx="309802" cy="406459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87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472918" y="425311"/>
            <a:ext cx="3407568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La décroissance d’une fonction f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627" y="142770"/>
            <a:ext cx="992027" cy="31439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ZoneTexte 24"/>
          <p:cNvSpPr txBox="1"/>
          <p:nvPr/>
        </p:nvSpPr>
        <p:spPr>
          <a:xfrm>
            <a:off x="2219315" y="1191533"/>
            <a:ext cx="590535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Pour tous nombre réels u et v de I, </a:t>
            </a:r>
          </a:p>
          <a:p>
            <a:r>
              <a:rPr lang="fr-FR" sz="1400" dirty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si u ≤ v alors f(u) ≥ f(v), on dit que la fonction f est décroissante</a:t>
            </a:r>
            <a:r>
              <a: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sur I.</a:t>
            </a:r>
            <a:endParaRPr lang="fr-FR" sz="1400" dirty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69EE76E-8C20-2040-9595-CCC16BC15A5C}"/>
              </a:ext>
            </a:extLst>
          </p:cNvPr>
          <p:cNvCxnSpPr>
            <a:cxnSpLocks/>
            <a:stCxn id="13" idx="2"/>
            <a:endCxn id="25" idx="0"/>
          </p:cNvCxnSpPr>
          <p:nvPr/>
        </p:nvCxnSpPr>
        <p:spPr>
          <a:xfrm flipH="1">
            <a:off x="5171992" y="763865"/>
            <a:ext cx="4710" cy="427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>
            <a:extLst>
              <a:ext uri="{FF2B5EF4-FFF2-40B4-BE49-F238E27FC236}">
                <a16:creationId xmlns:a16="http://schemas.microsoft.com/office/drawing/2014/main" id="{9A967D1A-2736-1D44-9FA0-1CF2344E6698}"/>
              </a:ext>
            </a:extLst>
          </p:cNvPr>
          <p:cNvCxnSpPr>
            <a:cxnSpLocks/>
            <a:stCxn id="25" idx="2"/>
          </p:cNvCxnSpPr>
          <p:nvPr/>
        </p:nvCxnSpPr>
        <p:spPr>
          <a:xfrm rot="16200000" flipH="1">
            <a:off x="7220004" y="-333260"/>
            <a:ext cx="261610" cy="4357635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208910EE-639A-6440-8F19-9F53C90BB96A}"/>
              </a:ext>
            </a:extLst>
          </p:cNvPr>
          <p:cNvSpPr txBox="1"/>
          <p:nvPr/>
        </p:nvSpPr>
        <p:spPr>
          <a:xfrm>
            <a:off x="1442909" y="2678237"/>
            <a:ext cx="6040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c)  Signe du taux de variation et monotonie d’une fonction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17B8150-1C52-6847-A318-949F8E94D5EF}"/>
                  </a:ext>
                </a:extLst>
              </p:cNvPr>
              <p:cNvSpPr txBox="1"/>
              <p:nvPr/>
            </p:nvSpPr>
            <p:spPr>
              <a:xfrm>
                <a:off x="2836994" y="3287640"/>
                <a:ext cx="4939942" cy="144655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Comic Sans MS" panose="030F0902030302020204" pitchFamily="66" charset="0"/>
                  </a:rPr>
                  <a:t>Propriétés: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f désigne une fonction définie sur un intervalle I.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Si pour tous réels distincts a et b de I: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alors f est strictement croissante sur I.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 alors f est strictement décroissante sur I.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alors la fonction f est constante sur I.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17B8150-1C52-6847-A318-949F8E94D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994" y="3287640"/>
                <a:ext cx="4939942" cy="1446550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1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TC104033927[[fn=Grand événement]]</Template>
  <TotalTime>1201</TotalTime>
  <Words>1032</Words>
  <Application>Microsoft Macintosh PowerPoint</Application>
  <PresentationFormat>Grand écran</PresentationFormat>
  <Paragraphs>131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Comic Sans MS</vt:lpstr>
      <vt:lpstr>Impact</vt:lpstr>
      <vt:lpstr>Grand événement</vt:lpstr>
      <vt:lpstr>         Thème: analyse Séquence 2: fonctions comme modèles mathématiques d’évolutions continues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fonctions</dc:title>
  <dc:creator>MEVEL CHRISTOPHE</dc:creator>
  <cp:lastModifiedBy>Christophe Mevel</cp:lastModifiedBy>
  <cp:revision>57</cp:revision>
  <cp:lastPrinted>2014-09-02T09:19:33Z</cp:lastPrinted>
  <dcterms:created xsi:type="dcterms:W3CDTF">2014-09-02T08:00:57Z</dcterms:created>
  <dcterms:modified xsi:type="dcterms:W3CDTF">2019-11-05T16:08:20Z</dcterms:modified>
</cp:coreProperties>
</file>