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05/11/2019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05/11/2019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2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84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3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7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8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8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7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ree.info/8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371988" y="440939"/>
            <a:ext cx="7384053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analyse</a:t>
            </a:r>
            <a:br>
              <a:rPr lang="fr-FR" sz="4000" b="1" dirty="0"/>
            </a:br>
            <a:r>
              <a:rPr lang="fr-FR" sz="3600" b="1" i="1" dirty="0"/>
              <a:t>Séquence 2:</a:t>
            </a:r>
            <a:br>
              <a:rPr lang="fr-FR" sz="3600" b="1" i="1" dirty="0"/>
            </a:br>
            <a:r>
              <a:rPr lang="fr-FR" sz="3600" b="1" i="1" dirty="0"/>
              <a:t>fonctions comme modèles mathématiques d’évolutions continues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9" name="Image 8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7D095B0-BF7D-244E-8ACD-EC19E9E6A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1886">
            <a:off x="7662040" y="320253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AD8D4E-E526-5A4A-9302-5D5017324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4736">
            <a:off x="1418666" y="2770047"/>
            <a:ext cx="5744240" cy="2323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DE635F-2022-D445-8C98-652FF994E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415279" y="2411142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32619" y="186813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Définir  une fonction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1" y="1132644"/>
            <a:ext cx="10670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Pendant le collège, on a vu, au fur et à mesure des besoins, des nombres de différentes « formes » que l’on peut représenter sur une droite:</a:t>
            </a:r>
          </a:p>
          <a:p>
            <a:endParaRPr lang="fr-FR" sz="1400" dirty="0">
              <a:cs typeface="Arial" pitchFamily="34" charset="0"/>
            </a:endParaRPr>
          </a:p>
          <a:p>
            <a:endParaRPr lang="fr-FR" sz="1400" dirty="0">
              <a:cs typeface="Arial" pitchFamily="34" charset="0"/>
            </a:endParaRPr>
          </a:p>
          <a:p>
            <a:endParaRPr lang="fr-FR" sz="1400" dirty="0">
              <a:cs typeface="Arial" pitchFamily="34" charset="0"/>
            </a:endParaRPr>
          </a:p>
          <a:p>
            <a:endParaRPr lang="fr-FR" sz="1400" dirty="0">
              <a:cs typeface="Arial" pitchFamily="34" charset="0"/>
            </a:endParaRPr>
          </a:p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L’ensemble des abscisses des points d’une droite graduée est appelé l’ensemble 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des </a:t>
            </a:r>
            <a:r>
              <a:rPr lang="fr-FR" sz="140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nombres ………...</a:t>
            </a:r>
            <a:endParaRPr lang="fr-FR" sz="1400" dirty="0">
              <a:latin typeface="Comic Sans MS" panose="030F0702030302020204" pitchFamily="66" charset="0"/>
              <a:cs typeface="Arial" pitchFamily="34" charset="0"/>
            </a:endParaRPr>
          </a:p>
          <a:p>
            <a:r>
              <a:rPr lang="fr-FR" sz="1400" dirty="0">
                <a:latin typeface="Comic Sans MS" panose="030F0702030302020204" pitchFamily="66" charset="0"/>
                <a:cs typeface="Arial" pitchFamily="34" charset="0"/>
              </a:rPr>
              <a:t>On note …………  l’ensemble de tous ces nombres.</a:t>
            </a:r>
            <a:endParaRPr lang="fr-FR" sz="1200" dirty="0"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97" y="1594152"/>
            <a:ext cx="2851158" cy="70880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508955" y="1817750"/>
            <a:ext cx="23439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>
                <a:latin typeface="Comic Sans MS" panose="030F0702030302020204" pitchFamily="66" charset="0"/>
              </a:rPr>
              <a:t>Source: Livre Hyperbole éd 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39089" y="660212"/>
            <a:ext cx="326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Ensemble des nombres réels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39089" y="3026399"/>
            <a:ext cx="30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Vocabulaire des fonctions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5801" y="3525025"/>
            <a:ext cx="1067045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Définition: 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85801" y="4380111"/>
            <a:ext cx="101553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Quelques précisions sur les mots image, antécédent et ensemble de définition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416A4EC-476C-FB40-AD25-FB07C647B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581" y="1737358"/>
            <a:ext cx="1458318" cy="14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422787" y="196645"/>
            <a:ext cx="3345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Fonction définie par une courbe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30297" y="196645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Fonction définie par un tableau de données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2787" y="3754341"/>
            <a:ext cx="3437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Fonction définie par une formule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" y="704321"/>
            <a:ext cx="1430847" cy="25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Connecteur droit 9"/>
          <p:cNvCxnSpPr/>
          <p:nvPr/>
        </p:nvCxnSpPr>
        <p:spPr>
          <a:xfrm>
            <a:off x="6115665" y="294968"/>
            <a:ext cx="0" cy="3303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511277" y="3598606"/>
            <a:ext cx="10972800" cy="1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21" y="1020301"/>
            <a:ext cx="1757346" cy="18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 descr="D:\Cours Mathématiques\Seconde\Cours 2014_2015\Fonctions\Résolution des équations\C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913875" y="683605"/>
            <a:ext cx="397416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……………………………………………………………………………………………..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……………………………………………………………………………………………….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………………………………………………………………………………………………..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044467" y="673806"/>
            <a:ext cx="351891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2787" y="4085166"/>
            <a:ext cx="1103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sz="1200" dirty="0">
                <a:latin typeface="Comic Sans MS" panose="030F0702030302020204" pitchFamily="66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fr-FR" sz="1200" dirty="0">
              <a:latin typeface="Comic Sans MS" panose="030F0702030302020204" pitchFamily="66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C4363D9-6BE9-0B4A-9E98-CEC563BEE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138" y="2853988"/>
            <a:ext cx="1117054" cy="11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2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199535" y="825909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Résolutions graphiques de f(x)=k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55781" y="1337187"/>
                <a:ext cx="8673229" cy="5732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Propriété 1 : </a:t>
                </a:r>
                <a:r>
                  <a:rPr lang="fr-FR" sz="1400" dirty="0">
                    <a:latin typeface="Comic Sans MS" panose="030F0702030302020204" pitchFamily="66" charset="0"/>
                  </a:rPr>
                  <a:t>Les solutions de l’équation f(x) = k où k est un nombre réel sont </a:t>
                </a:r>
                <a:r>
                  <a:rPr lang="fr-F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………………………………</a:t>
                </a:r>
                <a:r>
                  <a:rPr lang="fr-FR" sz="1400" dirty="0">
                    <a:latin typeface="Comic Sans MS" panose="030F0702030302020204" pitchFamily="66" charset="0"/>
                  </a:rPr>
                  <a:t> des points d’ordonnée k de la courbe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𝓒</m:t>
                        </m:r>
                      </m:e>
                      <m:sub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𝓯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représentant f dans un repère.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1" y="1337187"/>
                <a:ext cx="8673229" cy="573298"/>
              </a:xfrm>
              <a:prstGeom prst="rect">
                <a:avLst/>
              </a:prstGeom>
              <a:blipFill>
                <a:blip r:embed="rId2"/>
                <a:stretch>
                  <a:fillRect l="-292" t="-2128" r="-146" b="-638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455781" y="2060002"/>
            <a:ext cx="3374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Cf</a:t>
            </a:r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le problème 1 dans les 3 problèmes.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60" y="974143"/>
            <a:ext cx="2073962" cy="3941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55781" y="2429335"/>
                <a:ext cx="8328455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Sur cet extrait de la représentation graphique de la fonction f définie par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 ………………….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</a:endParaRPr>
              </a:p>
              <a:p>
                <a:endParaRPr lang="fr-FR" sz="1400" b="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	L’équation f(x) = 32 a pour solution ……..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Contrôle algébrique: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….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 ………………………………..</m:t>
                      </m:r>
                      <m:r>
                        <a:rPr lang="fr-F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14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Le logiciel de calcul formel nous donne: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1" y="2429335"/>
                <a:ext cx="8328455" cy="2893100"/>
              </a:xfrm>
              <a:prstGeom prst="rect">
                <a:avLst/>
              </a:prstGeom>
              <a:blipFill>
                <a:blip r:embed="rId4"/>
                <a:stretch>
                  <a:fillRect l="-3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423" y="4664296"/>
            <a:ext cx="1466850" cy="200025"/>
          </a:xfrm>
          <a:prstGeom prst="rect">
            <a:avLst/>
          </a:prstGeom>
        </p:spPr>
      </p:pic>
      <p:pic>
        <p:nvPicPr>
          <p:cNvPr id="16" name="Image 15" descr="D:\Cours Mathématiques\Seconde\Cours 2014_2015\Fonctions\Résolution des équations\CC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CD12F0C-5EDF-404E-914D-D46DA74EA2D6}"/>
              </a:ext>
            </a:extLst>
          </p:cNvPr>
          <p:cNvSpPr txBox="1"/>
          <p:nvPr/>
        </p:nvSpPr>
        <p:spPr>
          <a:xfrm>
            <a:off x="560438" y="275304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Résolutions graphiques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A6B9757-7B59-9149-8E86-0EBFD2657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40" y="4174109"/>
            <a:ext cx="1365775" cy="13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1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721217" y="4103306"/>
            <a:ext cx="10539413" cy="1169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Propriété: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l’inéquation f(x) &gt; k sont ………………………………………………………………………………………………………………………………………..</a:t>
            </a: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………………………………………………………………………………………………………...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Les solutions de l’inéquation f(x) &lt; k sont ………………………………………………………………………………………………………………………………………</a:t>
            </a:r>
          </a:p>
          <a:p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Cambria Math"/>
                <a:cs typeface="Arial" pitchFamily="34" charset="0"/>
              </a:rPr>
              <a:t>….…………………………………………………………………………………………………...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0869" t="41443" r="34398" b="27163"/>
          <a:stretch/>
        </p:blipFill>
        <p:spPr>
          <a:xfrm>
            <a:off x="5596052" y="1046607"/>
            <a:ext cx="5664578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685801" y="971928"/>
            <a:ext cx="47243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Exemple: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La hauteur de l’eau est supérieure à 2,70m entre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2h16 et 10h49 mais aussi entre 14h43 et 23h15.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Autrement dit, l’ensemble solution de l’inéquation</a:t>
            </a:r>
          </a:p>
          <a:p>
            <a:r>
              <a:rPr lang="fr-FR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……………………………. </a:t>
            </a:r>
            <a:r>
              <a:rPr lang="fr-FR" sz="1400" dirty="0">
                <a:latin typeface="Comic Sans MS" panose="030F0702030302020204" pitchFamily="66" charset="0"/>
              </a:rPr>
              <a:t>où V est la fonction qui à l’heure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associe la hauteur de l’eau en mètre est 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 = …………………………………………………………………………………….</a:t>
            </a:r>
          </a:p>
          <a:p>
            <a:endParaRPr lang="fr-FR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V(h) &lt; 2,70 ?</a:t>
            </a:r>
          </a:p>
          <a:p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 = ……………………………………………………………………………………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929543" y="744738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Comic Sans MS" panose="030F0702030302020204" pitchFamily="66" charset="0"/>
              </a:rPr>
              <a:t>Source: </a:t>
            </a:r>
            <a:r>
              <a:rPr lang="fr-FR" sz="1200" dirty="0">
                <a:latin typeface="Comic Sans MS" panose="030F0702030302020204" pitchFamily="66" charset="0"/>
                <a:hlinkClick r:id="rId3"/>
              </a:rPr>
              <a:t>http://maree.info/82</a:t>
            </a:r>
            <a:endParaRPr lang="fr-FR" sz="1200" dirty="0">
              <a:latin typeface="Comic Sans MS" panose="030F0702030302020204" pitchFamily="66" charset="0"/>
            </a:endParaRPr>
          </a:p>
          <a:p>
            <a:endParaRPr lang="fr-FR" sz="1200" dirty="0">
              <a:latin typeface="Comic Sans MS" panose="030F0702030302020204" pitchFamily="66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1FC3E20-8EA1-1E47-9FDE-779CD71AB738}"/>
              </a:ext>
            </a:extLst>
          </p:cNvPr>
          <p:cNvSpPr txBox="1"/>
          <p:nvPr/>
        </p:nvSpPr>
        <p:spPr>
          <a:xfrm>
            <a:off x="1064623" y="406184"/>
            <a:ext cx="6821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Résolutions graphiques des inéquations du type f(x)&lt;k et f(x)&gt;k</a:t>
            </a:r>
          </a:p>
        </p:txBody>
      </p:sp>
    </p:spTree>
    <p:extLst>
      <p:ext uri="{BB962C8B-B14F-4D97-AF65-F5344CB8AC3E}">
        <p14:creationId xmlns:p14="http://schemas.microsoft.com/office/powerpoint/2010/main" val="12129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60438" y="275304"/>
            <a:ext cx="739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Taux de variation, son signe et la monotonie d’une fonction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18386" y="723082"/>
            <a:ext cx="221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Taux de variation</a:t>
            </a:r>
          </a:p>
        </p:txBody>
      </p:sp>
      <p:pic>
        <p:nvPicPr>
          <p:cNvPr id="13" name="Image 12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423C20A-4DC8-7649-932B-F37CB0673D07}"/>
                  </a:ext>
                </a:extLst>
              </p:cNvPr>
              <p:cNvSpPr txBox="1"/>
              <p:nvPr/>
            </p:nvSpPr>
            <p:spPr>
              <a:xfrm>
                <a:off x="685801" y="1200257"/>
                <a:ext cx="10703443" cy="11695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Comic Sans MS" panose="030F0902030302020204" pitchFamily="66" charset="0"/>
                  </a:rPr>
                  <a:t>Définition:</a:t>
                </a:r>
                <a:r>
                  <a:rPr lang="fr-FR" sz="1400" dirty="0">
                    <a:latin typeface="Comic Sans MS" panose="030F0902030302020204" pitchFamily="66" charset="0"/>
                  </a:rPr>
                  <a:t> Soit f une fonction définie sur un intervalle I.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sont deux nombres réels distincts appartenant à l’intervalle I.</a:t>
                </a:r>
              </a:p>
              <a:p>
                <a:r>
                  <a:rPr lang="fr-FR" sz="1400" dirty="0">
                    <a:latin typeface="Comic Sans MS" panose="030F0902030302020204" pitchFamily="66" charset="0"/>
                  </a:rPr>
                  <a:t>Le ………………………………………………………………….entre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est le nombre réel:</a:t>
                </a:r>
              </a:p>
              <a:p>
                <a:endParaRPr lang="fr-FR" sz="1400" dirty="0">
                  <a:latin typeface="Comic Sans MS" panose="030F09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…………………………………………………………….</m:t>
                      </m:r>
                    </m:oMath>
                  </m:oMathPara>
                </a14:m>
                <a:endParaRPr lang="fr-FR" sz="1400" b="0" dirty="0">
                  <a:latin typeface="Comic Sans MS" panose="030F0902030302020204" pitchFamily="66" charset="0"/>
                </a:endParaRPr>
              </a:p>
              <a:p>
                <a:pPr algn="ctr"/>
                <a:endParaRPr lang="fr-FR" sz="14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423C20A-4DC8-7649-932B-F37CB0673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200257"/>
                <a:ext cx="10703443" cy="1169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9732DA7-607D-A044-96C5-06BC2FC34246}"/>
                  </a:ext>
                </a:extLst>
              </p:cNvPr>
              <p:cNvSpPr txBox="1"/>
              <p:nvPr/>
            </p:nvSpPr>
            <p:spPr>
              <a:xfrm>
                <a:off x="685801" y="2461784"/>
                <a:ext cx="10443885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Remarque: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La lettre grecque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se lit « Tau » pour taux de variation.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400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Exemples:</a:t>
                </a:r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 Reprenons la fonction f définie par le problème de l’architecte breton. (f(x) = 2x²-13x + 40)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On est en capacité de déterminer les taux de variation: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Les images de 1.5 et 3 par f sont: f(….) = …. et f(…) = …..</a:t>
                </a:r>
              </a:p>
              <a:p>
                <a:endParaRPr lang="fr-FR" sz="14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fr-FR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…………………………………………………………..</m:t>
                    </m:r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Remarque: Le taux de variation d’une fonction affine (f(x) = 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ax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 + b où a et b sont des nombres réels correspond au</a:t>
                </a: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coefficient directeur de la droite.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69732DA7-607D-A044-96C5-06BC2FC34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461784"/>
                <a:ext cx="10443885" cy="2893100"/>
              </a:xfrm>
              <a:prstGeom prst="rect">
                <a:avLst/>
              </a:prstGeom>
              <a:blipFill>
                <a:blip r:embed="rId4"/>
                <a:stretch>
                  <a:fillRect l="-122" t="-437" b="-1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620DA58-69B8-804D-AF8B-7E9C3E23B691}"/>
              </a:ext>
            </a:extLst>
          </p:cNvPr>
          <p:cNvCxnSpPr>
            <a:cxnSpLocks/>
          </p:cNvCxnSpPr>
          <p:nvPr/>
        </p:nvCxnSpPr>
        <p:spPr>
          <a:xfrm>
            <a:off x="6287121" y="3830670"/>
            <a:ext cx="0" cy="9661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2D8075-69B3-C241-93C9-AF49B8A6E9A4}"/>
                  </a:ext>
                </a:extLst>
              </p:cNvPr>
              <p:cNvSpPr/>
              <p:nvPr/>
            </p:nvSpPr>
            <p:spPr>
              <a:xfrm>
                <a:off x="6377506" y="3830670"/>
                <a:ext cx="6096000" cy="7386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Les images de 4 et 5 par f sont: f(…) = …. et f(…) = …...</a:t>
                </a:r>
              </a:p>
              <a:p>
                <a:endParaRPr lang="fr-FR" sz="1400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  <a:p>
                <a:r>
                  <a:rPr lang="fr-FR" sz="14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…………………………………………………………</m:t>
                    </m:r>
                  </m:oMath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2D8075-69B3-C241-93C9-AF49B8A6E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06" y="3830670"/>
                <a:ext cx="6096000" cy="738664"/>
              </a:xfrm>
              <a:prstGeom prst="rect">
                <a:avLst/>
              </a:prstGeom>
              <a:blipFill>
                <a:blip r:embed="rId5"/>
                <a:stretch>
                  <a:fillRect l="-208" t="-1695" b="-33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504712F1-B1DD-914A-A8B9-1652B77F5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38" y="2326214"/>
            <a:ext cx="1437811" cy="14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9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FC7DC09-BCC1-EE42-8EF3-048C052C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374E42-CAC2-134A-A4E6-D7064258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194270-903F-6743-9BC0-6304158195F6}"/>
              </a:ext>
            </a:extLst>
          </p:cNvPr>
          <p:cNvSpPr txBox="1"/>
          <p:nvPr/>
        </p:nvSpPr>
        <p:spPr>
          <a:xfrm>
            <a:off x="685801" y="443061"/>
            <a:ext cx="634660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902030302020204" pitchFamily="66" charset="0"/>
              </a:rPr>
              <a:t>Interprétation graphique: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Le taux de variation </a:t>
            </a:r>
            <a:r>
              <a:rPr lang="fr-FR" sz="1400" dirty="0">
                <a:latin typeface="Comic Sans MS" panose="030F0902030302020204" pitchFamily="66" charset="0"/>
              </a:rPr>
              <a:t>est ……………………………………………………………………………………..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43F7E4A-08AB-C544-90EA-AF1AF73AF369}"/>
              </a:ext>
            </a:extLst>
          </p:cNvPr>
          <p:cNvSpPr txBox="1"/>
          <p:nvPr/>
        </p:nvSpPr>
        <p:spPr>
          <a:xfrm>
            <a:off x="683683" y="1509751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Exemples : Ci-contre la représentation graphique des deux taux de variations </a:t>
            </a:r>
          </a:p>
          <a:p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calculés page 6.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4B1E1D-7D0B-244E-BD76-70F45D8F7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716" y="198295"/>
            <a:ext cx="3020298" cy="2272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B7B10A2-039A-B64A-B450-D8ACAB875C76}"/>
              </a:ext>
            </a:extLst>
          </p:cNvPr>
          <p:cNvSpPr txBox="1"/>
          <p:nvPr/>
        </p:nvSpPr>
        <p:spPr>
          <a:xfrm>
            <a:off x="1218386" y="2536075"/>
            <a:ext cx="310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 Monotonie d’une fonction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9BE4C8-4422-D94C-8796-649274FAB0F9}"/>
              </a:ext>
            </a:extLst>
          </p:cNvPr>
          <p:cNvSpPr txBox="1"/>
          <p:nvPr/>
        </p:nvSpPr>
        <p:spPr>
          <a:xfrm>
            <a:off x="683683" y="3183105"/>
            <a:ext cx="7669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Soit f une fonction définie sur un intervalle I, de courbe représentative </a:t>
            </a:r>
            <a:r>
              <a:rPr lang="fr-FR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𝒞 </a:t>
            </a:r>
            <a:r>
              <a:rPr lang="fr-FR" sz="1400" dirty="0">
                <a:latin typeface="Comic Sans MS" panose="030F0702030302020204" pitchFamily="66" charset="0"/>
                <a:ea typeface="Cambria Math" panose="02040503050406030204" pitchFamily="18" charset="0"/>
              </a:rPr>
              <a:t>dans un repère.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0DDB5C-4BA4-B84E-A0D4-CE5604F9EC7D}"/>
              </a:ext>
            </a:extLst>
          </p:cNvPr>
          <p:cNvSpPr txBox="1"/>
          <p:nvPr/>
        </p:nvSpPr>
        <p:spPr>
          <a:xfrm>
            <a:off x="3136468" y="3716287"/>
            <a:ext cx="3254035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La croissance d’une fonction f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6215256-EF5D-5D40-A718-51F8BEAE3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65" y="2655804"/>
            <a:ext cx="1699244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B09D70A-5B41-8C47-A3DC-5635A37C3E35}"/>
              </a:ext>
            </a:extLst>
          </p:cNvPr>
          <p:cNvSpPr txBox="1"/>
          <p:nvPr/>
        </p:nvSpPr>
        <p:spPr>
          <a:xfrm>
            <a:off x="1191912" y="4518467"/>
            <a:ext cx="711272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Pour tous nombre réels u et v de I, 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</a:t>
            </a:r>
            <a:r>
              <a:rPr lang="fr-F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A7D828F-8097-A94B-88BE-A5E004C7CB39}"/>
              </a:ext>
            </a:extLst>
          </p:cNvPr>
          <p:cNvCxnSpPr>
            <a:stCxn id="11" idx="2"/>
          </p:cNvCxnSpPr>
          <p:nvPr/>
        </p:nvCxnSpPr>
        <p:spPr>
          <a:xfrm>
            <a:off x="4763486" y="4054841"/>
            <a:ext cx="0" cy="463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71CD948E-9F8F-7D4D-9368-BF6328B502EE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6625669" y="3164293"/>
            <a:ext cx="309802" cy="406459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0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3513178" y="433017"/>
            <a:ext cx="3407568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La décroissance d’une fonction f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627" y="157759"/>
            <a:ext cx="1266158" cy="40127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ZoneTexte 24"/>
          <p:cNvSpPr txBox="1"/>
          <p:nvPr/>
        </p:nvSpPr>
        <p:spPr>
          <a:xfrm>
            <a:off x="1904521" y="1218501"/>
            <a:ext cx="662488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Pour tous nombre réels u et v de I, </a:t>
            </a:r>
          </a:p>
          <a:p>
            <a:r>
              <a:rPr lang="fr-FR" sz="1400" dirty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………………………………………………………………………………………………………………………………………….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695" y="5809743"/>
            <a:ext cx="1117460" cy="39365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69EE76E-8C20-2040-9595-CCC16BC15A5C}"/>
              </a:ext>
            </a:extLst>
          </p:cNvPr>
          <p:cNvCxnSpPr>
            <a:cxnSpLocks/>
            <a:stCxn id="13" idx="2"/>
            <a:endCxn id="25" idx="0"/>
          </p:cNvCxnSpPr>
          <p:nvPr/>
        </p:nvCxnSpPr>
        <p:spPr>
          <a:xfrm>
            <a:off x="5216962" y="771571"/>
            <a:ext cx="0" cy="4469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>
            <a:extLst>
              <a:ext uri="{FF2B5EF4-FFF2-40B4-BE49-F238E27FC236}">
                <a16:creationId xmlns:a16="http://schemas.microsoft.com/office/drawing/2014/main" id="{9A967D1A-2736-1D44-9FA0-1CF2344E6698}"/>
              </a:ext>
            </a:extLst>
          </p:cNvPr>
          <p:cNvCxnSpPr>
            <a:cxnSpLocks/>
            <a:stCxn id="25" idx="2"/>
          </p:cNvCxnSpPr>
          <p:nvPr/>
        </p:nvCxnSpPr>
        <p:spPr>
          <a:xfrm rot="16200000" flipH="1">
            <a:off x="7238636" y="-279954"/>
            <a:ext cx="269316" cy="431266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08910EE-639A-6440-8F19-9F53C90BB96A}"/>
              </a:ext>
            </a:extLst>
          </p:cNvPr>
          <p:cNvSpPr txBox="1"/>
          <p:nvPr/>
        </p:nvSpPr>
        <p:spPr>
          <a:xfrm>
            <a:off x="1442909" y="2678237"/>
            <a:ext cx="6040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c)  Signe du taux de variation et monotonie d’une fonction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17B8150-1C52-6847-A318-949F8E94D5EF}"/>
              </a:ext>
            </a:extLst>
          </p:cNvPr>
          <p:cNvSpPr txBox="1"/>
          <p:nvPr/>
        </p:nvSpPr>
        <p:spPr>
          <a:xfrm>
            <a:off x="2836993" y="3287640"/>
            <a:ext cx="569240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latin typeface="Comic Sans MS" panose="030F0902030302020204" pitchFamily="66" charset="0"/>
              </a:rPr>
              <a:t>Propriétés: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f désigne une fonction définie sur un intervalle I.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Si pour tous réels distincts a et b de 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  <a:latin typeface="Comic Sans MS" panose="030F0902030302020204" pitchFamily="66" charset="0"/>
              </a:rPr>
              <a:t>………………………………………………………………………………………………………………...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………………………………………………………………………………………………………………..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Comic Sans MS" panose="030F0902030302020204" pitchFamily="66" charset="0"/>
              </a:rPr>
              <a:t>………………………………………………………………………………………………………………..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5368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TC104033927[[fn=Grand événement]]</Template>
  <TotalTime>699</TotalTime>
  <Words>531</Words>
  <Application>Microsoft Macintosh PowerPoint</Application>
  <PresentationFormat>Grand écran</PresentationFormat>
  <Paragraphs>146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Comic Sans MS</vt:lpstr>
      <vt:lpstr>Impact</vt:lpstr>
      <vt:lpstr>Grand événement</vt:lpstr>
      <vt:lpstr>         Thème: analyse Séquence 2: fonctions comme modèles mathématiques d’évolutions continues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41</cp:revision>
  <cp:lastPrinted>2019-11-05T16:03:32Z</cp:lastPrinted>
  <dcterms:created xsi:type="dcterms:W3CDTF">2014-09-02T08:00:57Z</dcterms:created>
  <dcterms:modified xsi:type="dcterms:W3CDTF">2019-11-05T16:09:08Z</dcterms:modified>
</cp:coreProperties>
</file>