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7" r:id="rId5"/>
    <p:sldId id="268" r:id="rId6"/>
    <p:sldId id="262" r:id="rId7"/>
    <p:sldId id="263" r:id="rId8"/>
    <p:sldId id="265" r:id="rId9"/>
    <p:sldId id="259" r:id="rId10"/>
    <p:sldId id="264" r:id="rId11"/>
    <p:sldId id="260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ee.info/76?d=2014112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maree.info/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428024" y="611188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Les fonctions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 dirty="0"/>
              <a:t>Séquence 5 :</a:t>
            </a:r>
            <a:br>
              <a:rPr lang="fr-FR" sz="3600" b="1" i="1" dirty="0"/>
            </a:br>
            <a:r>
              <a:rPr lang="fr-FR" sz="3600" b="1" i="1" dirty="0"/>
              <a:t>Représenter algébriquement et graphiquement les fonctions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278">
            <a:off x="9890195" y="4829871"/>
            <a:ext cx="1117460" cy="3936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604B7B-0242-E544-8D14-75BF04BDD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3882">
            <a:off x="7633266" y="242271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894E1FF-6A8C-7A43-BF76-7C601937B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7637">
            <a:off x="2075281" y="2970115"/>
            <a:ext cx="4384040" cy="20743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5908EB-F7DC-1744-AA84-855321B61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99535" y="825909"/>
            <a:ext cx="5905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graphique des équations du type f(x) = g(x)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71098" y="2006464"/>
            <a:ext cx="498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Problème 2 issu du polycopié regroupant les 2 problèmes.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43988" y="1337187"/>
            <a:ext cx="972638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Propriété : </a:t>
            </a:r>
            <a:r>
              <a:rPr lang="fr-FR" sz="1400" dirty="0">
                <a:latin typeface="Comic Sans MS" panose="030F0702030302020204" pitchFamily="66" charset="0"/>
              </a:rPr>
              <a:t>Les solutions de l’équation f(x) = g(x) sont </a:t>
            </a:r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………………………………………………………………………………………….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…………………………………………………………………………………………………………………………………..</a:t>
            </a:r>
            <a:r>
              <a:rPr lang="fr-FR" sz="1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685" y="2450801"/>
            <a:ext cx="2812890" cy="2177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1543988" y="2314241"/>
                <a:ext cx="6397136" cy="356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Les représentations graphiques des fonctions f et g définies par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8−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400" b="0" dirty="0">
                    <a:latin typeface="Comic Sans MS" panose="030F0702030302020204" pitchFamily="66" charset="0"/>
                  </a:rPr>
                  <a:t> ont été dessinées avec le logiciel </a:t>
                </a:r>
                <a:r>
                  <a:rPr lang="fr-FR" sz="1400" b="0" dirty="0" err="1">
                    <a:latin typeface="Comic Sans MS" panose="030F0702030302020204" pitchFamily="66" charset="0"/>
                  </a:rPr>
                  <a:t>géogébra</a:t>
                </a:r>
                <a:r>
                  <a:rPr lang="fr-FR" sz="1400" b="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Le logiciel nous permet d’obtenir le résultat.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L’équation f(x) = g(x) a pour solution ……………………………..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Contrôle algébrique: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2,66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…………………………..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pPr/>
                <a:endParaRPr lang="fr-FR" sz="1400" b="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2,66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……………………………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Le résolution algébrique nous certifie qu’il y a une seule solution 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88" y="2314241"/>
                <a:ext cx="6397136" cy="3564374"/>
              </a:xfrm>
              <a:prstGeom prst="rect">
                <a:avLst/>
              </a:prstGeom>
              <a:blipFill>
                <a:blip r:embed="rId3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1199535" y="5167107"/>
            <a:ext cx="9538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Attention: Cette démarche vous donne des solutions qui sont à contrôler et seulement celles visibles facilement!</a:t>
            </a:r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8CF53D3-2027-2D46-AED2-A989FC6BF8FC}"/>
              </a:ext>
            </a:extLst>
          </p:cNvPr>
          <p:cNvSpPr txBox="1"/>
          <p:nvPr/>
        </p:nvSpPr>
        <p:spPr>
          <a:xfrm>
            <a:off x="560438" y="275304"/>
            <a:ext cx="110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5°) Résolution graphique des équations du type f(x) = g(x) et des inéquations du type f(x) &gt; g(x)</a:t>
            </a:r>
          </a:p>
        </p:txBody>
      </p:sp>
    </p:spTree>
    <p:extLst>
      <p:ext uri="{BB962C8B-B14F-4D97-AF65-F5344CB8AC3E}">
        <p14:creationId xmlns:p14="http://schemas.microsoft.com/office/powerpoint/2010/main" val="362593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066185" y="628263"/>
            <a:ext cx="6215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 graphique des inéquations du type f(x) &gt; g(x)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25773" y="4673765"/>
            <a:ext cx="9783567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f(x) &gt; g(x)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(</a:t>
            </a:r>
            <a:r>
              <a:rPr lang="fr-FR" sz="1400" b="1" dirty="0" err="1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resp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f(x) &lt; g(x))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sont les abscisses des points de la courbe 𝒞f situés 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au-dessus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(</a:t>
            </a:r>
            <a:r>
              <a:rPr lang="fr-FR" sz="1400" b="1" dirty="0" err="1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resp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en dessous)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de la courbe 𝒞g.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25773" y="1246483"/>
            <a:ext cx="66752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Soient les fonctions f et g définies sur [-3 ; 3] par f(x) = x²- 5 et g(x) = 0,5x.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L’ensemble solution de l’inéquation f(x) &gt; g(x) est : 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……………………………………………..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L’ensemble solution de l’inéquation f(x) ≤ g(x) est: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……………………………………...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CD040F-4447-EA4C-85E4-ABA95B88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94" y="825163"/>
            <a:ext cx="2863831" cy="36126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C5F7E4-5485-F84C-AF17-8DB3517E4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06" y="2803141"/>
            <a:ext cx="1525719" cy="15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Courbe représentative d’une fonction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5801" y="690113"/>
            <a:ext cx="4442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Activité préparatoire :  Le problème du plaisancier.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AD1AD6-99C9-AC49-BD6A-CCD35B0BB21B}"/>
              </a:ext>
            </a:extLst>
          </p:cNvPr>
          <p:cNvSpPr txBox="1"/>
          <p:nvPr/>
        </p:nvSpPr>
        <p:spPr>
          <a:xfrm>
            <a:off x="685801" y="1050456"/>
            <a:ext cx="9230412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Définition 1: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L’ensemble de définition d’une fonction est …………………………………………………………………………………………………………………….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On le note généralement D ou </a:t>
            </a:r>
            <a:r>
              <a:rPr lang="fr-FR" sz="1400" dirty="0" err="1">
                <a:solidFill>
                  <a:srgbClr val="C00000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D</a:t>
            </a:r>
            <a:r>
              <a:rPr lang="fr-FR" sz="1400" baseline="-25000" dirty="0" err="1">
                <a:solidFill>
                  <a:srgbClr val="C00000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f</a:t>
            </a:r>
            <a:r>
              <a:rPr lang="fr-FR" sz="1400" baseline="-25000" dirty="0">
                <a:solidFill>
                  <a:srgbClr val="C00000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 </a:t>
            </a:r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si plusieurs fonctions interviennent dans l’énoncé. </a:t>
            </a:r>
            <a:endParaRPr lang="fr-FR" sz="1600" dirty="0">
              <a:solidFill>
                <a:srgbClr val="C00000"/>
              </a:solidFill>
              <a:latin typeface="Comic Sans MS" panose="030F0902030302020204" pitchFamily="66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7A8FFC9-34CB-774E-BA3B-8CA7C39FBE0E}"/>
                  </a:ext>
                </a:extLst>
              </p:cNvPr>
              <p:cNvSpPr txBox="1"/>
              <p:nvPr/>
            </p:nvSpPr>
            <p:spPr>
              <a:xfrm>
                <a:off x="685801" y="2048743"/>
                <a:ext cx="10745699" cy="95410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2: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Soit f une fonction définie sur un ensemble D.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Dans le plan muni d’un repère orthogonal, on appelle courbe représentative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……………………………………………………………………………………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……………………………………………………………………………………………………………………………………………...</a:t>
                </a:r>
                <a:endParaRPr lang="fr-FR" sz="1600" dirty="0">
                  <a:solidFill>
                    <a:srgbClr val="C00000"/>
                  </a:solidFill>
                  <a:latin typeface="Comic Sans MS" panose="030F0902030302020204" pitchFamily="66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7A8FFC9-34CB-774E-BA3B-8CA7C39F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048743"/>
                <a:ext cx="10745699" cy="954107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D5081B7-EF8B-D34F-B567-CB24B7F70561}"/>
                  </a:ext>
                </a:extLst>
              </p:cNvPr>
              <p:cNvSpPr txBox="1"/>
              <p:nvPr/>
            </p:nvSpPr>
            <p:spPr>
              <a:xfrm>
                <a:off x="685801" y="3262473"/>
                <a:ext cx="10125657" cy="77316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3: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la courbe représentative d’une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dans un repère donné, on dit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……………………………………….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de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dans le repère donné.</a:t>
                </a: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D5081B7-EF8B-D34F-B567-CB24B7F70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62473"/>
                <a:ext cx="10125657" cy="77316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47EB2043-65A8-1E4D-A221-DF3F99B26A6A}"/>
              </a:ext>
            </a:extLst>
          </p:cNvPr>
          <p:cNvSpPr txBox="1"/>
          <p:nvPr/>
        </p:nvSpPr>
        <p:spPr>
          <a:xfrm>
            <a:off x="432619" y="4356281"/>
            <a:ext cx="1103379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Procédure à suivre pour déterminer l’appartenance d’un point M (</a:t>
            </a:r>
            <a:r>
              <a:rPr lang="fr-FR" sz="1400" b="1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x</a:t>
            </a:r>
            <a:r>
              <a:rPr lang="fr-FR" sz="1400" b="1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b="1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 ; </a:t>
            </a:r>
            <a:r>
              <a:rPr lang="fr-FR" sz="1400" b="1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y</a:t>
            </a:r>
            <a:r>
              <a:rPr lang="fr-FR" sz="1400" b="1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b="1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) du plan à la courbe représentative d’une fonction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Vérifier graphiquement que le point est sur le dessin de la courbe. (Méthode approximative car on peut avoir l’impression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Visuellement que c’est le cas et pourtant…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Vérifier que l’abscisse </a:t>
            </a:r>
            <a:r>
              <a:rPr lang="fr-FR" sz="14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x</a:t>
            </a:r>
            <a:r>
              <a:rPr lang="fr-FR" sz="1400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 appartient à l’ensemble de définition D et que le calcul de f(</a:t>
            </a:r>
            <a:r>
              <a:rPr lang="fr-FR" sz="14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x</a:t>
            </a:r>
            <a:r>
              <a:rPr lang="fr-FR" sz="1400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) donne comme résultat </a:t>
            </a:r>
            <a:r>
              <a:rPr lang="fr-FR" sz="14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y</a:t>
            </a:r>
            <a:r>
              <a:rPr lang="fr-FR" sz="1400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.</a:t>
            </a:r>
            <a:endParaRPr lang="fr-FR" sz="1600" dirty="0">
              <a:solidFill>
                <a:schemeClr val="tx1"/>
              </a:solidFill>
              <a:latin typeface="Comic Sans MS" panose="030F0902030302020204" pitchFamily="66" charset="0"/>
              <a:cs typeface="Consolas" panose="020B0609020204030204" pitchFamily="49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B91C171-825B-7449-9CF9-9EDD50AF6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56" y="186813"/>
            <a:ext cx="1738522" cy="1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D95D47F1-B69F-2443-ABAB-26E63DE6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9" y="124389"/>
            <a:ext cx="5578449" cy="5162601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F5D4A9-46EC-3F4D-AB22-F1271D1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F6DD5C-D6B1-B84C-A167-32917572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761F57-852A-FB40-BBA5-70806F4D0082}"/>
              </a:ext>
            </a:extLst>
          </p:cNvPr>
          <p:cNvSpPr txBox="1"/>
          <p:nvPr/>
        </p:nvSpPr>
        <p:spPr>
          <a:xfrm>
            <a:off x="3011216" y="5286991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omic Sans MS" panose="030F0702030302020204" pitchFamily="66" charset="0"/>
              </a:rPr>
              <a:t>Source: </a:t>
            </a:r>
            <a:r>
              <a:rPr lang="fr-FR" sz="1200" i="1" dirty="0">
                <a:latin typeface="Comic Sans MS" panose="030F0702030302020204" pitchFamily="66" charset="0"/>
                <a:hlinkClick r:id="rId3"/>
              </a:rPr>
              <a:t>http://maree.info/76?d=20141125</a:t>
            </a:r>
            <a:endParaRPr lang="fr-FR" sz="1200" i="1" dirty="0">
              <a:latin typeface="Comic Sans MS" panose="030F0702030302020204" pitchFamily="66" charset="0"/>
            </a:endParaRPr>
          </a:p>
          <a:p>
            <a:endParaRPr lang="fr-FR" sz="1200" i="1" dirty="0">
              <a:latin typeface="Comic Sans MS" panose="030F0702030302020204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CE3FE6-B9F9-964E-8104-2BB5BF705434}"/>
              </a:ext>
            </a:extLst>
          </p:cNvPr>
          <p:cNvSpPr txBox="1"/>
          <p:nvPr/>
        </p:nvSpPr>
        <p:spPr>
          <a:xfrm>
            <a:off x="6565655" y="326933"/>
            <a:ext cx="5052986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Tableau de valeurs illustrant ……………………………………………………</a:t>
            </a:r>
          </a:p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…………………………………………………………………………………………………………</a:t>
            </a:r>
          </a:p>
        </p:txBody>
      </p: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66AD0FFF-12D1-AF40-81EF-851E8754AD40}"/>
              </a:ext>
            </a:extLst>
          </p:cNvPr>
          <p:cNvCxnSpPr>
            <a:cxnSpLocks/>
            <a:endCxn id="24" idx="3"/>
          </p:cNvCxnSpPr>
          <p:nvPr/>
        </p:nvCxnSpPr>
        <p:spPr>
          <a:xfrm rot="5400000">
            <a:off x="5919527" y="1329901"/>
            <a:ext cx="1292257" cy="35011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EF47E84F-6CC9-CE4A-A25F-72C62CE1EDBF}"/>
              </a:ext>
            </a:extLst>
          </p:cNvPr>
          <p:cNvSpPr/>
          <p:nvPr/>
        </p:nvSpPr>
        <p:spPr>
          <a:xfrm>
            <a:off x="935211" y="1723869"/>
            <a:ext cx="5455385" cy="854439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D2C29A45-D216-B441-971C-CCBDC7A577C3}"/>
              </a:ext>
            </a:extLst>
          </p:cNvPr>
          <p:cNvSpPr/>
          <p:nvPr/>
        </p:nvSpPr>
        <p:spPr>
          <a:xfrm>
            <a:off x="935211" y="2621431"/>
            <a:ext cx="5455385" cy="2665559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E455CCA-1DAE-4C44-98F8-2437B4CA62DE}"/>
              </a:ext>
            </a:extLst>
          </p:cNvPr>
          <p:cNvSpPr txBox="1"/>
          <p:nvPr/>
        </p:nvSpPr>
        <p:spPr>
          <a:xfrm>
            <a:off x="6844190" y="1039585"/>
            <a:ext cx="4559261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Courbe représentative de la fonction f donnant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………………………………………………………………………………………….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…………………………………………………………………………………………….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Ensemble des points appartenant à la courbe</a:t>
            </a:r>
            <a:r>
              <a:rPr lang="fr-FR" sz="1400" dirty="0">
                <a:latin typeface="Comic Sans MS" panose="030F0902030302020204" pitchFamily="66" charset="0"/>
              </a:rPr>
              <a:t>.</a:t>
            </a:r>
          </a:p>
        </p:txBody>
      </p:sp>
      <p:cxnSp>
        <p:nvCxnSpPr>
          <p:cNvPr id="30" name="Connecteur en angle 29">
            <a:extLst>
              <a:ext uri="{FF2B5EF4-FFF2-40B4-BE49-F238E27FC236}">
                <a16:creationId xmlns:a16="http://schemas.microsoft.com/office/drawing/2014/main" id="{05E77A6C-A52D-E44D-8A9F-C1F54D168A4E}"/>
              </a:ext>
            </a:extLst>
          </p:cNvPr>
          <p:cNvCxnSpPr>
            <a:cxnSpLocks/>
            <a:endCxn id="27" idx="3"/>
          </p:cNvCxnSpPr>
          <p:nvPr/>
        </p:nvCxnSpPr>
        <p:spPr>
          <a:xfrm rot="5400000">
            <a:off x="5687935" y="2696354"/>
            <a:ext cx="1960518" cy="55519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6078882E-B578-6D42-A2A0-289562D2F6C5}"/>
              </a:ext>
            </a:extLst>
          </p:cNvPr>
          <p:cNvSpPr/>
          <p:nvPr/>
        </p:nvSpPr>
        <p:spPr>
          <a:xfrm>
            <a:off x="1889508" y="4440045"/>
            <a:ext cx="4151528" cy="68954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257A8E5-12C2-3345-8291-48C59F35B4B5}"/>
              </a:ext>
            </a:extLst>
          </p:cNvPr>
          <p:cNvSpPr txBox="1"/>
          <p:nvPr/>
        </p:nvSpPr>
        <p:spPr>
          <a:xfrm>
            <a:off x="7150868" y="2221209"/>
            <a:ext cx="4267515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3"/>
                </a:solidFill>
                <a:latin typeface="Comic Sans MS" panose="030F0902030302020204" pitchFamily="66" charset="0"/>
              </a:rPr>
              <a:t>………………………………………………………… de la fonction f.</a:t>
            </a:r>
          </a:p>
        </p:txBody>
      </p: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76F7286C-00FD-194B-B284-8E303ACAA644}"/>
              </a:ext>
            </a:extLst>
          </p:cNvPr>
          <p:cNvCxnSpPr>
            <a:cxnSpLocks/>
            <a:endCxn id="31" idx="3"/>
          </p:cNvCxnSpPr>
          <p:nvPr/>
        </p:nvCxnSpPr>
        <p:spPr>
          <a:xfrm rot="5400000">
            <a:off x="5584522" y="2994179"/>
            <a:ext cx="2247155" cy="13341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230EA4AE-273A-934D-9971-3FAFDECE8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D082097-F5A5-1944-AC2C-6BADF80C1654}"/>
              </a:ext>
            </a:extLst>
          </p:cNvPr>
          <p:cNvCxnSpPr/>
          <p:nvPr/>
        </p:nvCxnSpPr>
        <p:spPr>
          <a:xfrm flipH="1">
            <a:off x="3687580" y="2998033"/>
            <a:ext cx="4092315" cy="160394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7387DB63-F4B2-3147-86F0-23794CF23BC4}"/>
              </a:ext>
            </a:extLst>
          </p:cNvPr>
          <p:cNvSpPr txBox="1"/>
          <p:nvPr/>
        </p:nvSpPr>
        <p:spPr>
          <a:xfrm>
            <a:off x="7779895" y="2794822"/>
            <a:ext cx="3764172" cy="2893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Avec une lecture graphique, on pourrait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penser que le point de coordonnées …………..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appartient à la courbe représentative de la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fonction f et pourtant avec un peu plus de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précision…</a:t>
            </a: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5B17EB9D-37A0-CE4A-8C55-39C1608E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848" y="3935679"/>
            <a:ext cx="3207545" cy="16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6FF27F2-A8BB-6B49-842F-D6F4DD67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B79135-A5A8-1845-A9BF-20F0BDCD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44611A-DEF4-854F-BC2C-29121F23B96D}"/>
              </a:ext>
            </a:extLst>
          </p:cNvPr>
          <p:cNvSpPr txBox="1"/>
          <p:nvPr/>
        </p:nvSpPr>
        <p:spPr>
          <a:xfrm>
            <a:off x="432619" y="18681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Parité d’une fonction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0FCD2A-678E-274B-B192-A5D0EE20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0" y="4017217"/>
            <a:ext cx="1573942" cy="1573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C28BF0-90A3-CF45-A9BF-680D13984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FD6608-FFF1-964A-B120-B2B0514E8892}"/>
              </a:ext>
            </a:extLst>
          </p:cNvPr>
          <p:cNvSpPr txBox="1"/>
          <p:nvPr/>
        </p:nvSpPr>
        <p:spPr>
          <a:xfrm>
            <a:off x="1338315" y="822740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Fonctions paires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383139B-8BE8-5148-AF92-0A6D7A3B3360}"/>
                  </a:ext>
                </a:extLst>
              </p:cNvPr>
              <p:cNvSpPr txBox="1"/>
              <p:nvPr/>
            </p:nvSpPr>
            <p:spPr>
              <a:xfrm>
                <a:off x="432619" y="1376837"/>
                <a:ext cx="11130868" cy="98488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1: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une fonction définie sur un ensemble D. On dit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…………………………………………………………………………………………………….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………………………………………………………………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……………………………………………………………………….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383139B-8BE8-5148-AF92-0A6D7A3B3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9" y="1376837"/>
                <a:ext cx="11130868" cy="984885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B9AA10-AA45-4F4C-A82F-5EC5593C5265}"/>
                  </a:ext>
                </a:extLst>
              </p:cNvPr>
              <p:cNvSpPr txBox="1"/>
              <p:nvPr/>
            </p:nvSpPr>
            <p:spPr>
              <a:xfrm>
                <a:off x="432619" y="2533338"/>
                <a:ext cx="783785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>
                    <a:latin typeface="Comic Sans MS" panose="030F0902030302020204" pitchFamily="66" charset="0"/>
                  </a:rPr>
                  <a:t>Traduction géométrique de ces deux conditions: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La courbe représentative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symétrique par rapport à l’axe des ordonnées.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Quelques exemples :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B9AA10-AA45-4F4C-A82F-5EC5593C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9" y="2533338"/>
                <a:ext cx="7837851" cy="954107"/>
              </a:xfrm>
              <a:prstGeom prst="rect">
                <a:avLst/>
              </a:prstGeom>
              <a:blipFill>
                <a:blip r:embed="rId5"/>
                <a:stretch>
                  <a:fillRect l="-162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F05FD2B7-CF4F-E547-9186-7D28EC477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28" y="3675984"/>
            <a:ext cx="3840085" cy="13085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5464C7-4A96-CD4E-A8C5-39A204B26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979" y="3394017"/>
            <a:ext cx="2139040" cy="20861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ED99DE-960B-C046-8155-3BA27A684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724" y="3374987"/>
            <a:ext cx="1750148" cy="21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2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C6E1F69-53D1-D34F-8D9C-F968C068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F7A970-12C1-3A4F-BDC4-5D751820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F469C6-D933-F44F-95CC-6EC9B384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078909-AC87-994F-A578-878BB6E9F2E8}"/>
              </a:ext>
            </a:extLst>
          </p:cNvPr>
          <p:cNvSpPr txBox="1"/>
          <p:nvPr/>
        </p:nvSpPr>
        <p:spPr>
          <a:xfrm>
            <a:off x="1188413" y="462976"/>
            <a:ext cx="2278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Fonctions impaires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465D79F-D126-EC4D-8136-4F8FF55794A9}"/>
                  </a:ext>
                </a:extLst>
              </p:cNvPr>
              <p:cNvSpPr txBox="1"/>
              <p:nvPr/>
            </p:nvSpPr>
            <p:spPr>
              <a:xfrm>
                <a:off x="402638" y="1017073"/>
                <a:ext cx="11252696" cy="98488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2: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une fonction définie sur un ensemble D. On dit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……………………………………………………………………………………………………: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…………………………………………………………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…………………………………………………………………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465D79F-D126-EC4D-8136-4F8FF557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8" y="1017073"/>
                <a:ext cx="11252696" cy="984885"/>
              </a:xfrm>
              <a:prstGeom prst="rect">
                <a:avLst/>
              </a:prstGeom>
              <a:blipFill>
                <a:blip r:embed="rId3"/>
                <a:stretch>
                  <a:fillRect l="-112" b="-3704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DFE6D7C-8D0C-ED4C-8B2D-FD2BB0FA2C26}"/>
                  </a:ext>
                </a:extLst>
              </p:cNvPr>
              <p:cNvSpPr txBox="1"/>
              <p:nvPr/>
            </p:nvSpPr>
            <p:spPr>
              <a:xfrm>
                <a:off x="402638" y="2202164"/>
                <a:ext cx="77256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>
                    <a:latin typeface="Comic Sans MS" panose="030F0902030302020204" pitchFamily="66" charset="0"/>
                  </a:rPr>
                  <a:t>Traduction géométrique de ces deux conditions: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La courbe représentative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symétrique par rapport à l’origine du repère.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Quelques exemples :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DFE6D7C-8D0C-ED4C-8B2D-FD2BB0FA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8" y="2202164"/>
                <a:ext cx="7725641" cy="954107"/>
              </a:xfrm>
              <a:prstGeom prst="rect">
                <a:avLst/>
              </a:prstGeom>
              <a:blipFill>
                <a:blip r:embed="rId4"/>
                <a:stretch>
                  <a:fillRect l="-164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DB871C37-DB13-8F42-9A0C-C9B5D0D60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162" y="2832783"/>
            <a:ext cx="1892878" cy="26312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AC12B2E-DA1D-204A-8A34-ADD1FA40C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526" y="2749894"/>
            <a:ext cx="1646395" cy="271416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3229B85-B4A9-8F41-A76B-E58FAD926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439" y="2748703"/>
            <a:ext cx="1348687" cy="27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F69E59E-BD54-E04C-8D5F-72FA213A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845883-91CD-5D47-BF6F-A4226CD6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A5C52B-A701-2B40-8C93-511E6B00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ED5157-7BE7-7F4E-816F-EC269601C149}"/>
              </a:ext>
            </a:extLst>
          </p:cNvPr>
          <p:cNvSpPr txBox="1"/>
          <p:nvPr/>
        </p:nvSpPr>
        <p:spPr>
          <a:xfrm>
            <a:off x="560438" y="275304"/>
            <a:ext cx="1069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Résolution graphique et algébrique des équations du type f(x) = k où k est un nombre réel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F0E7BB-0704-B942-89B3-3A88667E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4" y="1419296"/>
            <a:ext cx="4218032" cy="21483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615081-0CFD-DD48-8F44-B3493CEB66E1}"/>
              </a:ext>
            </a:extLst>
          </p:cNvPr>
          <p:cNvSpPr txBox="1"/>
          <p:nvPr/>
        </p:nvSpPr>
        <p:spPr>
          <a:xfrm>
            <a:off x="1299745" y="1080741"/>
            <a:ext cx="4682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graphique et/ou avec un logiciel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BC796B-2B8C-5547-A8EA-A20C6410D4DC}"/>
                  </a:ext>
                </a:extLst>
              </p:cNvPr>
              <p:cNvSpPr/>
              <p:nvPr/>
            </p:nvSpPr>
            <p:spPr>
              <a:xfrm>
                <a:off x="1299745" y="1541648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hauteur de l’eau est égale à 1,93m à 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Autrement dit, l’ensemble solution de l’équation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 où f est la fonction qui donne la hauteur de l’eau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en mètre en fonction de l’heure de la journée est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………………………………………………..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BC796B-2B8C-5547-A8EA-A20C6410D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45" y="1541648"/>
                <a:ext cx="6096000" cy="2246769"/>
              </a:xfrm>
              <a:prstGeom prst="rect">
                <a:avLst/>
              </a:prstGeom>
              <a:blipFill>
                <a:blip r:embed="rId4"/>
                <a:stretch>
                  <a:fillRect l="-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30FAE89C-0D4E-E540-B6BB-FF3CFBFE8884}"/>
              </a:ext>
            </a:extLst>
          </p:cNvPr>
          <p:cNvSpPr txBox="1"/>
          <p:nvPr/>
        </p:nvSpPr>
        <p:spPr>
          <a:xfrm>
            <a:off x="1343505" y="3813454"/>
            <a:ext cx="9887232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l’équation f(x) = k sont ……………………………………………………………………………………………………………………………………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…………………………………………………………………………………………………………………………………………………………………………………………….</a:t>
            </a:r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13CC38-5EAF-3948-BDCE-CA768690C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1" y="3541919"/>
            <a:ext cx="2010244" cy="20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CFDAD2C-4256-3D49-A8CA-849AEA5C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F0C5DC-EADE-2F40-AE59-DE941AE7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53D169-A784-4941-BDCA-6C807FA17AC6}"/>
              </a:ext>
            </a:extLst>
          </p:cNvPr>
          <p:cNvSpPr txBox="1"/>
          <p:nvPr/>
        </p:nvSpPr>
        <p:spPr>
          <a:xfrm>
            <a:off x="1239785" y="481134"/>
            <a:ext cx="2550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 algébrique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44BFED-7B3E-E145-82DA-A6925E437C50}"/>
                  </a:ext>
                </a:extLst>
              </p:cNvPr>
              <p:cNvSpPr/>
              <p:nvPr/>
            </p:nvSpPr>
            <p:spPr>
              <a:xfrm>
                <a:off x="954971" y="1041741"/>
                <a:ext cx="4711311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Exemples: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1°) 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              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Résolvons l’équation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44BFED-7B3E-E145-82DA-A6925E437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71" y="1041741"/>
                <a:ext cx="4711311" cy="1600438"/>
              </a:xfrm>
              <a:prstGeom prst="rect">
                <a:avLst/>
              </a:prstGeom>
              <a:blipFill>
                <a:blip r:embed="rId2"/>
                <a:stretch>
                  <a:fillRect l="-269" r="-134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3467716-51B2-CF47-A22D-5BE6934BF795}"/>
                  </a:ext>
                </a:extLst>
              </p:cNvPr>
              <p:cNvSpPr txBox="1"/>
              <p:nvPr/>
            </p:nvSpPr>
            <p:spPr>
              <a:xfrm>
                <a:off x="5699490" y="1244184"/>
                <a:ext cx="517295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2°) </a:t>
                </a:r>
                <a:r>
                  <a:rPr lang="fr-FR" sz="1400" dirty="0">
                    <a:latin typeface="Comic Sans MS" panose="030F0702030302020204" pitchFamily="66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          Résolvons l’équation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3467716-51B2-CF47-A22D-5BE6934BF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90" y="1244184"/>
                <a:ext cx="5172955" cy="1815882"/>
              </a:xfrm>
              <a:prstGeom prst="rect">
                <a:avLst/>
              </a:prstGeom>
              <a:blipFill>
                <a:blip r:embed="rId3"/>
                <a:stretch>
                  <a:fillRect l="-245" t="-6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227925C-D851-BF4F-A4CE-E5DF96C10AF9}"/>
              </a:ext>
            </a:extLst>
          </p:cNvPr>
          <p:cNvCxnSpPr/>
          <p:nvPr/>
        </p:nvCxnSpPr>
        <p:spPr>
          <a:xfrm>
            <a:off x="5666282" y="1244184"/>
            <a:ext cx="0" cy="27840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F6B106D-8906-0B48-A1A9-97EF09D54522}"/>
              </a:ext>
            </a:extLst>
          </p:cNvPr>
          <p:cNvCxnSpPr/>
          <p:nvPr/>
        </p:nvCxnSpPr>
        <p:spPr>
          <a:xfrm>
            <a:off x="3897443" y="2203554"/>
            <a:ext cx="0" cy="133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38985DC-12FD-0349-8E68-456E49AE6F45}"/>
              </a:ext>
            </a:extLst>
          </p:cNvPr>
          <p:cNvCxnSpPr/>
          <p:nvPr/>
        </p:nvCxnSpPr>
        <p:spPr>
          <a:xfrm>
            <a:off x="8754256" y="2173574"/>
            <a:ext cx="0" cy="1424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2E69F82-8B52-944C-8918-8C3C93379BA2}"/>
              </a:ext>
            </a:extLst>
          </p:cNvPr>
          <p:cNvSpPr txBox="1"/>
          <p:nvPr/>
        </p:nvSpPr>
        <p:spPr>
          <a:xfrm>
            <a:off x="8787464" y="2534970"/>
            <a:ext cx="1281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Démarche de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résolution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verticale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D635A2-AC25-B047-85DE-866314C872BF}"/>
              </a:ext>
            </a:extLst>
          </p:cNvPr>
          <p:cNvSpPr txBox="1"/>
          <p:nvPr/>
        </p:nvSpPr>
        <p:spPr>
          <a:xfrm>
            <a:off x="2465462" y="2429123"/>
            <a:ext cx="1281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Démarche de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résolution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verticale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D83E64-A1D6-FE4F-996A-EA5881FAA6F7}"/>
              </a:ext>
            </a:extLst>
          </p:cNvPr>
          <p:cNvSpPr txBox="1"/>
          <p:nvPr/>
        </p:nvSpPr>
        <p:spPr>
          <a:xfrm>
            <a:off x="972773" y="4203062"/>
            <a:ext cx="9887232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La résolution algébrique des équations du type f(x) = k où k est un nombre réel nous amène à résoudre des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équations nous fournissant ……………………………………………………………………………………………………………………………………..</a:t>
            </a:r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CFA3D46-3EEF-BE42-8FBE-2DE67AA18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" y="2112428"/>
            <a:ext cx="1516376" cy="15163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AD0619E-BA40-464F-ADF5-F0FB45689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5BE0FF1-2211-BC46-A463-F5E6AC7B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48FAAA-89E6-4C44-A566-3E508AE1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AC12B0-9CC2-1A4F-A6B6-66EF5AEA7D92}"/>
              </a:ext>
            </a:extLst>
          </p:cNvPr>
          <p:cNvSpPr txBox="1"/>
          <p:nvPr/>
        </p:nvSpPr>
        <p:spPr>
          <a:xfrm>
            <a:off x="1231920" y="686372"/>
            <a:ext cx="495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Problème 1 issu du polycopié regroupant les 2 problèmes.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6FD77E-14F3-4541-B6D8-7C54BB04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46" y="496922"/>
            <a:ext cx="3004662" cy="38077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613993-35F6-4348-AF8C-FA58F32F3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782" y="4413063"/>
            <a:ext cx="876389" cy="8763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20710E-2BD9-9F4B-BC83-BC251816FAC0}"/>
              </a:ext>
            </a:extLst>
          </p:cNvPr>
          <p:cNvSpPr/>
          <p:nvPr/>
        </p:nvSpPr>
        <p:spPr>
          <a:xfrm>
            <a:off x="8383989" y="5289452"/>
            <a:ext cx="2988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Comic Sans MS" panose="030F0902030302020204" pitchFamily="66" charset="0"/>
              </a:rPr>
              <a:t>https://</a:t>
            </a:r>
            <a:r>
              <a:rPr lang="fr-FR" sz="1200" dirty="0" err="1">
                <a:latin typeface="Comic Sans MS" panose="030F0902030302020204" pitchFamily="66" charset="0"/>
              </a:rPr>
              <a:t>www.geogebra.org</a:t>
            </a:r>
            <a:r>
              <a:rPr lang="fr-FR" sz="1200" dirty="0">
                <a:latin typeface="Comic Sans MS" panose="030F0902030302020204" pitchFamily="66" charset="0"/>
              </a:rPr>
              <a:t>/m/je8djc2c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0A68BC-8053-B14E-B98A-53222D242E5F}"/>
                  </a:ext>
                </a:extLst>
              </p:cNvPr>
              <p:cNvSpPr/>
              <p:nvPr/>
            </p:nvSpPr>
            <p:spPr>
              <a:xfrm>
                <a:off x="820060" y="907547"/>
                <a:ext cx="7259638" cy="4628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La modélisation du problème nous a conduit à écrire l’équation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endParaRPr lang="fr-FR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Où le membre de gauche de l’équation correspond à l’aire du motif et le membre de droite à la moitié de l’aire du grand carré.</a:t>
                </a:r>
              </a:p>
              <a:p>
                <a:endParaRPr lang="fr-FR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1°) Résolution graphique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Nous pouvons conjecturer qu’une solution approximative au problème est ……...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2°) Résolution algébrique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On a montré que résoudre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=32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𝑞𝑢𝑖𝑣𝑎𝑢𝑡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𝑠𝑜𝑢𝑑𝑟𝑒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   Puis on a montré que c’était équivalent à résoudre ……………………………………………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                             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……………………………..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   Notre problème imposant pour la distance AM des valeurs comprises dans      	l’intervalle [0 ; 8], nous pouvons en conclure que l’unique solution est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………………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0A68BC-8053-B14E-B98A-53222D242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60" y="907547"/>
                <a:ext cx="7259638" cy="4628575"/>
              </a:xfrm>
              <a:prstGeom prst="rect">
                <a:avLst/>
              </a:prstGeom>
              <a:blipFill>
                <a:blip r:embed="rId4"/>
                <a:stretch>
                  <a:fillRect l="-350" r="-524" b="-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36865FE6-2481-5B48-A465-8639A2C38003}"/>
              </a:ext>
            </a:extLst>
          </p:cNvPr>
          <p:cNvSpPr txBox="1"/>
          <p:nvPr/>
        </p:nvSpPr>
        <p:spPr>
          <a:xfrm>
            <a:off x="794479" y="329784"/>
            <a:ext cx="314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Exemple avec une démarche globale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98058F7-AD40-424D-B427-619DDBD0E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5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951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4°) Résolution graphique des inéquations du type f(x) &gt; k où k est un nombre réel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99535" y="825909"/>
            <a:ext cx="4772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graphique et/ou avec un logiciel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73398" y="4330375"/>
            <a:ext cx="9887232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………………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sont les abscisses des points de la courbe 𝒞 situés 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……………………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de la droite d’équation y =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……………… 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sont les abscisses des points de la courbe 𝒞 situés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…………………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de la droite d’équation y = k.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0869" t="41443" r="34398" b="27163"/>
          <a:stretch/>
        </p:blipFill>
        <p:spPr>
          <a:xfrm>
            <a:off x="5596052" y="1391653"/>
            <a:ext cx="5664578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1199535" y="1345736"/>
                <a:ext cx="440697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hauteur de l’eau est supérieure à 2,70m entre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……………………………. mais aussi entre …………………………….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Autrement dit, l’ensemble solution de l’inéquation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……………..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la fonction fournit la hauteur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de l’eau en fonction de l’heure de la journée est: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S = ……………………………………………………………….</a:t>
                </a: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35" y="1345736"/>
                <a:ext cx="4406976" cy="2031325"/>
              </a:xfrm>
              <a:prstGeom prst="rect">
                <a:avLst/>
              </a:prstGeom>
              <a:blipFill>
                <a:blip r:embed="rId3"/>
                <a:stretch>
                  <a:fillRect b="-24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929543" y="1047226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Source: </a:t>
            </a:r>
            <a:r>
              <a:rPr lang="fr-FR" sz="1200" dirty="0">
                <a:latin typeface="Comic Sans MS" panose="030F0702030302020204" pitchFamily="66" charset="0"/>
                <a:hlinkClick r:id="rId4"/>
              </a:rPr>
              <a:t>http://maree.info/82</a:t>
            </a:r>
            <a:endParaRPr lang="fr-FR" sz="1200" dirty="0">
              <a:latin typeface="Comic Sans MS" panose="030F0702030302020204" pitchFamily="66" charset="0"/>
            </a:endParaRPr>
          </a:p>
          <a:p>
            <a:endParaRPr lang="fr-FR" sz="1200" dirty="0"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4683</TotalTime>
  <Words>1046</Words>
  <Application>Microsoft Macintosh PowerPoint</Application>
  <PresentationFormat>Grand écran</PresentationFormat>
  <Paragraphs>178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Comic Sans MS</vt:lpstr>
      <vt:lpstr>Consolas</vt:lpstr>
      <vt:lpstr>Impact</vt:lpstr>
      <vt:lpstr>Grand événement</vt:lpstr>
      <vt:lpstr>         Thème: Les fonctions  Séquence 5 : Représenter algébriquement et graphiquement les fonctions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85</cp:revision>
  <cp:lastPrinted>2014-09-02T09:19:33Z</cp:lastPrinted>
  <dcterms:created xsi:type="dcterms:W3CDTF">2014-09-02T08:00:57Z</dcterms:created>
  <dcterms:modified xsi:type="dcterms:W3CDTF">2019-10-29T19:02:05Z</dcterms:modified>
</cp:coreProperties>
</file>