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61" r:id="rId5"/>
    <p:sldId id="263" r:id="rId6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216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215B1-17D3-4C6A-870C-4E2C137E33CE}" type="datetimeFigureOut">
              <a:rPr lang="fr-FR" smtClean="0"/>
              <a:t>24/01/2020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D4B9D-5CDC-491C-AB70-F936AE9792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651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BB1C3-956B-483D-AD86-E27CD8BEC445}" type="datetimeFigureOut">
              <a:rPr lang="fr-FR" smtClean="0"/>
              <a:t>24/01/2020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F3D0A-AA0C-4B4E-8F94-9634008BA9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6748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F3D0A-AA0C-4B4E-8F94-9634008BA92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3618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66D07B7-4367-498A-9AC0-29F503CB9F28}" type="datetime1">
              <a:rPr lang="en-US" smtClean="0"/>
              <a:t>1/24/20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50230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384AC-D208-4806-9682-5347E969251F}" type="datetime1">
              <a:rPr lang="en-US" smtClean="0"/>
              <a:t>1/24/20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522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3E72-8B14-45C9-A9A6-CC9ED0B615D2}" type="datetime1">
              <a:rPr lang="en-US" smtClean="0"/>
              <a:t>1/24/20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564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7715-41F1-4E45-BE63-4F1AB141C456}" type="datetime1">
              <a:rPr lang="en-US" smtClean="0"/>
              <a:t>1/24/20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1849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9FBA-BE26-4843-9BCD-19A6513A1D71}" type="datetime1">
              <a:rPr lang="en-US" smtClean="0"/>
              <a:t>1/24/20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730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CEFF3-1EE9-41B9-BF0A-8619B39047AA}" type="datetime1">
              <a:rPr lang="en-US" smtClean="0"/>
              <a:t>1/24/20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230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1715-75BE-4CB0-AA05-46754FEEA61A}" type="datetime1">
              <a:rPr lang="en-US" smtClean="0"/>
              <a:t>1/24/20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579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A486-B344-4444-9416-870ED2602394}" type="datetime1">
              <a:rPr lang="en-US" smtClean="0"/>
              <a:t>1/24/20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287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5D35-F4A0-4C88-82B0-F3B6FE504DCD}" type="datetime1">
              <a:rPr lang="en-US" smtClean="0"/>
              <a:t>1/24/20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249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1743-F297-48E6-8CAE-AC327B7BA501}" type="datetime1">
              <a:rPr lang="en-US" smtClean="0"/>
              <a:t>1/24/20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285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E72C7-9183-4A0F-95DE-6BDC21A94E53}" type="datetime1">
              <a:rPr lang="en-US" smtClean="0"/>
              <a:t>1/24/20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682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0E23-47A4-4746-A3CD-17F1812BEF48}" type="datetime1">
              <a:rPr lang="en-US" smtClean="0"/>
              <a:t>1/24/20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118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CC13C-8657-4618-BEDA-6AA8CA06A7A4}" type="datetime1">
              <a:rPr lang="en-US" smtClean="0"/>
              <a:t>1/24/20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674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12BD-94AC-41DB-AA05-5332A3765282}" type="datetime1">
              <a:rPr lang="en-US" smtClean="0"/>
              <a:t>1/24/20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936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9455-21D2-45BA-BAFF-C8B69FCB74EA}" type="datetime1">
              <a:rPr lang="en-US" smtClean="0"/>
              <a:t>1/24/20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53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74D4-0532-472A-9F43-554A78DD7EAC}" type="datetime1">
              <a:rPr lang="en-US" smtClean="0"/>
              <a:t>1/24/20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737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C4ED-290D-44C1-B4B4-3D083C365290}" type="datetime1">
              <a:rPr lang="en-US" smtClean="0"/>
              <a:t>1/24/20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257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6B12265-0C6F-4A5A-B4F4-327AB872C67A}" type="datetime1">
              <a:rPr lang="en-US" smtClean="0"/>
              <a:t>1/24/20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51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aree.info/76?d=20141125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21403130">
            <a:off x="372142" y="446271"/>
            <a:ext cx="7197726" cy="2421464"/>
          </a:xfrm>
        </p:spPr>
        <p:txBody>
          <a:bodyPr>
            <a:normAutofit fontScale="90000"/>
          </a:bodyPr>
          <a:lstStyle/>
          <a:p>
            <a:pPr algn="ctr"/>
            <a:br>
              <a:rPr lang="fr-FR" sz="4000" b="1" dirty="0"/>
            </a:br>
            <a:br>
              <a:rPr lang="fr-FR" sz="4000" b="1" dirty="0"/>
            </a:br>
            <a:br>
              <a:rPr lang="fr-FR" sz="4000" b="1" dirty="0"/>
            </a:br>
            <a:br>
              <a:rPr lang="fr-FR" sz="4000" b="1" dirty="0"/>
            </a:br>
            <a:br>
              <a:rPr lang="fr-FR" sz="4000" b="1" dirty="0"/>
            </a:br>
            <a:br>
              <a:rPr lang="fr-FR" sz="4000" b="1" dirty="0"/>
            </a:br>
            <a:br>
              <a:rPr lang="fr-FR" sz="4000" b="1" dirty="0"/>
            </a:br>
            <a:br>
              <a:rPr lang="fr-FR" sz="4000" b="1" dirty="0"/>
            </a:br>
            <a:br>
              <a:rPr lang="fr-FR" sz="4000" b="1" dirty="0"/>
            </a:br>
            <a:r>
              <a:rPr lang="fr-F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Thème: Les fonctions</a:t>
            </a:r>
            <a:br>
              <a:rPr lang="fr-FR" sz="4000" b="1" dirty="0"/>
            </a:br>
            <a:br>
              <a:rPr lang="fr-FR" sz="4000" b="1" dirty="0"/>
            </a:br>
            <a:r>
              <a:rPr lang="fr-FR" sz="3600" b="1" i="1"/>
              <a:t>Séquence 10 </a:t>
            </a:r>
            <a:r>
              <a:rPr lang="fr-FR" sz="3600" b="1" i="1" dirty="0"/>
              <a:t>:</a:t>
            </a:r>
            <a:br>
              <a:rPr lang="fr-FR" sz="3600" b="1" i="1" dirty="0"/>
            </a:br>
            <a:r>
              <a:rPr lang="fr-FR" sz="3600" b="1" i="1" dirty="0"/>
              <a:t>Variations d’une fonction</a:t>
            </a:r>
            <a:endParaRPr lang="fr-FR" sz="4000" b="1" i="1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000" i="1" dirty="0"/>
              <a:t>Mevel Christophe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 rot="21392070">
            <a:off x="7235556" y="4974287"/>
            <a:ext cx="907186" cy="498470"/>
          </a:xfrm>
        </p:spPr>
        <p:txBody>
          <a:bodyPr/>
          <a:lstStyle/>
          <a:p>
            <a:fld id="{D57F1E4F-1CFF-5643-939E-217C01CDF565}" type="slidenum">
              <a:rPr lang="en-US" sz="2800" smtClean="0"/>
              <a:pPr/>
              <a:t>1</a:t>
            </a:fld>
            <a:endParaRPr lang="en-US" sz="28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0278">
            <a:off x="9890195" y="4829871"/>
            <a:ext cx="1117460" cy="39365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9177F7B-FD9C-4540-AC06-99E9202E0B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21886">
            <a:off x="7662040" y="320253"/>
            <a:ext cx="3187700" cy="1193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FFC9184-2A99-0B47-9731-E39093B0C9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420339">
            <a:off x="1502396" y="2812350"/>
            <a:ext cx="5135590" cy="183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39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dirty="0"/>
              <a:t>Mevel Christophe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432619" y="186813"/>
            <a:ext cx="3773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1°) </a:t>
            </a:r>
            <a:r>
              <a:rPr lang="fr-F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Etude qualitative de fonctions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817071" y="1999279"/>
            <a:ext cx="24465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fr-FR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La croissance d’une</a:t>
            </a:r>
          </a:p>
          <a:p>
            <a:r>
              <a:rPr lang="fr-FR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  fonction f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287121" y="1999279"/>
            <a:ext cx="2712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b) La décroissance d’une </a:t>
            </a:r>
          </a:p>
          <a:p>
            <a:r>
              <a:rPr lang="fr-FR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  fonction f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009291" y="690113"/>
            <a:ext cx="97930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omic Sans MS" panose="030F0702030302020204" pitchFamily="66" charset="0"/>
              </a:rPr>
              <a:t>L’activité sur la </a:t>
            </a:r>
            <a:r>
              <a:rPr lang="fr-FR" sz="1400" dirty="0" err="1">
                <a:latin typeface="Comic Sans MS" panose="030F0702030302020204" pitchFamily="66" charset="0"/>
              </a:rPr>
              <a:t>marégramme</a:t>
            </a:r>
            <a:r>
              <a:rPr lang="fr-FR" sz="1400" dirty="0">
                <a:latin typeface="Comic Sans MS" panose="030F0702030302020204" pitchFamily="66" charset="0"/>
              </a:rPr>
              <a:t> du port de Brest nous a permis d’approcher la notion de croissance/décroissance pour </a:t>
            </a:r>
          </a:p>
          <a:p>
            <a:r>
              <a:rPr lang="fr-FR" sz="1400" dirty="0">
                <a:latin typeface="Comic Sans MS" panose="030F0702030302020204" pitchFamily="66" charset="0"/>
              </a:rPr>
              <a:t>extrapoler une définition indiquer ci-dessous:</a:t>
            </a:r>
          </a:p>
          <a:p>
            <a:endParaRPr lang="fr-FR" sz="1400" dirty="0">
              <a:latin typeface="Comic Sans MS" panose="030F0702030302020204" pitchFamily="66" charset="0"/>
            </a:endParaRPr>
          </a:p>
          <a:p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Soit f une fonction définie sur un intervalle I, de courbe représentative </a:t>
            </a:r>
            <a:r>
              <a:rPr lang="fr-FR" sz="14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𝒞 </a:t>
            </a:r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dans un repère.</a:t>
            </a:r>
            <a:endParaRPr lang="fr-FR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409" y="1747232"/>
            <a:ext cx="1699244" cy="36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463" y="1567233"/>
            <a:ext cx="1249514" cy="396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1" name="ZoneTexte 20"/>
          <p:cNvSpPr txBox="1"/>
          <p:nvPr/>
        </p:nvSpPr>
        <p:spPr>
          <a:xfrm>
            <a:off x="817071" y="2870123"/>
            <a:ext cx="3145717" cy="13542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  <a:latin typeface="Comic Sans MS" panose="030F0702030302020204" pitchFamily="66" charset="0"/>
                <a:cs typeface="Arial" pitchFamily="34" charset="0"/>
              </a:rPr>
              <a:t>Pour tous nombre réels </a:t>
            </a:r>
          </a:p>
          <a:p>
            <a:r>
              <a:rPr lang="fr-FR" sz="1600" b="1" dirty="0">
                <a:solidFill>
                  <a:srgbClr val="FF0000"/>
                </a:solidFill>
                <a:latin typeface="Comic Sans MS" panose="030F0702030302020204" pitchFamily="66" charset="0"/>
                <a:cs typeface="Arial" pitchFamily="34" charset="0"/>
              </a:rPr>
              <a:t>u et v de I, </a:t>
            </a:r>
          </a:p>
          <a:p>
            <a:r>
              <a:rPr lang="fr-FR" sz="1600" b="1" dirty="0">
                <a:solidFill>
                  <a:srgbClr val="FF0000"/>
                </a:solidFill>
                <a:latin typeface="Comic Sans MS" panose="030F0702030302020204" pitchFamily="66" charset="0"/>
                <a:cs typeface="Arial" pitchFamily="34" charset="0"/>
              </a:rPr>
              <a:t>si u ≤ v alors f(u) ≤ f(v).</a:t>
            </a:r>
          </a:p>
          <a:p>
            <a:r>
              <a:rPr lang="fr-FR" sz="1600" b="1" dirty="0">
                <a:solidFill>
                  <a:srgbClr val="FF0000"/>
                </a:solidFill>
                <a:latin typeface="Comic Sans MS" panose="030F0702030302020204" pitchFamily="66" charset="0"/>
                <a:cs typeface="Arial" pitchFamily="34" charset="0"/>
              </a:rPr>
              <a:t>Cela traduit la croissance</a:t>
            </a:r>
          </a:p>
          <a:p>
            <a:r>
              <a:rPr lang="fr-FR" sz="1600" b="1" dirty="0">
                <a:solidFill>
                  <a:srgbClr val="FF0000"/>
                </a:solidFill>
                <a:latin typeface="Comic Sans MS" panose="030F0702030302020204" pitchFamily="66" charset="0"/>
                <a:cs typeface="Arial" pitchFamily="34" charset="0"/>
              </a:rPr>
              <a:t>de la fonction f</a:t>
            </a:r>
            <a:r>
              <a:rPr lang="fr-FR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6287121" y="2870123"/>
            <a:ext cx="3145717" cy="13542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  <a:latin typeface="Comic Sans MS" panose="030F0702030302020204" pitchFamily="66" charset="0"/>
                <a:cs typeface="Arial" pitchFamily="34" charset="0"/>
              </a:rPr>
              <a:t>Pour tous nombre réels </a:t>
            </a:r>
          </a:p>
          <a:p>
            <a:r>
              <a:rPr lang="fr-FR" sz="1600" b="1" dirty="0">
                <a:solidFill>
                  <a:srgbClr val="FF0000"/>
                </a:solidFill>
                <a:latin typeface="Comic Sans MS" panose="030F0702030302020204" pitchFamily="66" charset="0"/>
                <a:cs typeface="Arial" pitchFamily="34" charset="0"/>
              </a:rPr>
              <a:t>u et v de I, </a:t>
            </a:r>
          </a:p>
          <a:p>
            <a:r>
              <a:rPr lang="fr-FR" sz="1600" b="1" dirty="0">
                <a:solidFill>
                  <a:srgbClr val="FF0000"/>
                </a:solidFill>
                <a:latin typeface="Comic Sans MS" panose="030F0702030302020204" pitchFamily="66" charset="0"/>
                <a:cs typeface="Arial" pitchFamily="34" charset="0"/>
              </a:rPr>
              <a:t>si u ≤ v alors f(u) ≥ f(v).</a:t>
            </a:r>
          </a:p>
          <a:p>
            <a:r>
              <a:rPr lang="fr-FR" sz="1600" b="1" dirty="0">
                <a:solidFill>
                  <a:srgbClr val="FF0000"/>
                </a:solidFill>
                <a:latin typeface="Comic Sans MS" panose="030F0702030302020204" pitchFamily="66" charset="0"/>
                <a:cs typeface="Arial" pitchFamily="34" charset="0"/>
              </a:rPr>
              <a:t>Cela traduit la décroissance</a:t>
            </a:r>
          </a:p>
          <a:p>
            <a:r>
              <a:rPr lang="fr-FR" sz="1600" b="1" dirty="0">
                <a:solidFill>
                  <a:srgbClr val="FF0000"/>
                </a:solidFill>
                <a:latin typeface="Comic Sans MS" panose="030F0702030302020204" pitchFamily="66" charset="0"/>
                <a:cs typeface="Arial" pitchFamily="34" charset="0"/>
              </a:rPr>
              <a:t>de la fonction f</a:t>
            </a:r>
            <a:r>
              <a:rPr lang="fr-FR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cxnSp>
        <p:nvCxnSpPr>
          <p:cNvPr id="28" name="Connecteur droit 27"/>
          <p:cNvCxnSpPr/>
          <p:nvPr/>
        </p:nvCxnSpPr>
        <p:spPr>
          <a:xfrm>
            <a:off x="6021421" y="1644220"/>
            <a:ext cx="0" cy="38830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Imag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695" y="5809743"/>
            <a:ext cx="1117460" cy="39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72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6477346" y="335612"/>
            <a:ext cx="0" cy="52692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V="1">
            <a:off x="6477346" y="3447994"/>
            <a:ext cx="4981837" cy="39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652443" y="350211"/>
            <a:ext cx="10361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latin typeface="Comic Sans MS" panose="030F0702030302020204" pitchFamily="66" charset="0"/>
                <a:cs typeface="Arial" pitchFamily="34" charset="0"/>
              </a:rPr>
              <a:t>On résume le sens de variation d’une fonction </a:t>
            </a:r>
          </a:p>
          <a:p>
            <a:r>
              <a:rPr lang="fr-FR" sz="1400" dirty="0">
                <a:latin typeface="Comic Sans MS" panose="030F0702030302020204" pitchFamily="66" charset="0"/>
                <a:cs typeface="Arial" pitchFamily="34" charset="0"/>
              </a:rPr>
              <a:t>dans un </a:t>
            </a:r>
          </a:p>
        </p:txBody>
      </p:sp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906488"/>
              </p:ext>
            </p:extLst>
          </p:nvPr>
        </p:nvGraphicFramePr>
        <p:xfrm>
          <a:off x="6657975" y="1098914"/>
          <a:ext cx="4826102" cy="221712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0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5818">
                <a:tc>
                  <a:txBody>
                    <a:bodyPr/>
                    <a:lstStyle/>
                    <a:p>
                      <a:endParaRPr lang="fr-FR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fr-FR" sz="1400" dirty="0">
                          <a:latin typeface="Comic Sans MS" panose="030F0702030302020204" pitchFamily="66" charset="0"/>
                        </a:rPr>
                        <a:t>h</a:t>
                      </a:r>
                      <a:endParaRPr lang="fr-FR" sz="1400" dirty="0">
                        <a:latin typeface="Comic Sans MS" panose="030F0702030302020204" pitchFamily="66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1311">
                <a:tc>
                  <a:txBody>
                    <a:bodyPr/>
                    <a:lstStyle/>
                    <a:p>
                      <a:endParaRPr lang="fr-FR" dirty="0">
                        <a:latin typeface="Comic Sans MS" panose="030F0702030302020204" pitchFamily="66" charset="0"/>
                      </a:endParaRPr>
                    </a:p>
                    <a:p>
                      <a:endParaRPr lang="fr-FR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fr-FR" dirty="0">
                          <a:latin typeface="Comic Sans MS" panose="030F0702030302020204" pitchFamily="66" charset="0"/>
                        </a:rPr>
                        <a:t>V(h)</a:t>
                      </a:r>
                      <a:endParaRPr lang="fr-FR" b="1" dirty="0">
                        <a:latin typeface="Comic Sans MS" panose="030F0702030302020204" pitchFamily="66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/>
          <a:srcRect l="34645" t="17234" r="37110" b="34633"/>
          <a:stretch/>
        </p:blipFill>
        <p:spPr>
          <a:xfrm>
            <a:off x="1020133" y="335612"/>
            <a:ext cx="5165387" cy="495137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753004" y="3439565"/>
            <a:ext cx="2372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Représentation graphique</a:t>
            </a:r>
          </a:p>
        </p:txBody>
      </p:sp>
      <p:sp>
        <p:nvSpPr>
          <p:cNvPr id="5" name="ZoneTexte 4"/>
          <p:cNvSpPr txBox="1">
            <a:spLocks noChangeAspect="1"/>
          </p:cNvSpPr>
          <p:nvPr/>
        </p:nvSpPr>
        <p:spPr>
          <a:xfrm>
            <a:off x="8075744" y="597222"/>
            <a:ext cx="429926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Tableau de variation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753004" y="1992653"/>
            <a:ext cx="18261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Tableau de valeurs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3011216" y="5286991"/>
            <a:ext cx="3259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>
                <a:latin typeface="Comic Sans MS" panose="030F0702030302020204" pitchFamily="66" charset="0"/>
              </a:rPr>
              <a:t>Source: </a:t>
            </a:r>
            <a:r>
              <a:rPr lang="fr-FR" sz="1200" i="1" dirty="0">
                <a:latin typeface="Comic Sans MS" panose="030F0702030302020204" pitchFamily="66" charset="0"/>
                <a:hlinkClick r:id="rId3"/>
              </a:rPr>
              <a:t>http://maree.info/76?d=20141125</a:t>
            </a:r>
            <a:endParaRPr lang="fr-FR" sz="1200" i="1" dirty="0">
              <a:latin typeface="Comic Sans MS" panose="030F0702030302020204" pitchFamily="66" charset="0"/>
            </a:endParaRPr>
          </a:p>
          <a:p>
            <a:endParaRPr lang="fr-FR" sz="1200" i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52443" y="3571895"/>
            <a:ext cx="4835923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  <a:cs typeface="Arial" pitchFamily="34" charset="0"/>
              </a:rPr>
              <a:t>Définitions: a désigne un nombre réel de l’intervalle I.</a:t>
            </a:r>
          </a:p>
          <a:p>
            <a:pPr>
              <a:buFont typeface="Arial" pitchFamily="34" charset="0"/>
              <a:buChar char="•"/>
            </a:pPr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  <a:cs typeface="Arial" pitchFamily="34" charset="0"/>
              </a:rPr>
              <a:t> Dire que f(a) est le </a:t>
            </a:r>
            <a:r>
              <a:rPr lang="fr-FR" sz="1400" b="1" dirty="0">
                <a:solidFill>
                  <a:schemeClr val="tx1"/>
                </a:solidFill>
                <a:latin typeface="Comic Sans MS" panose="030F0702030302020204" pitchFamily="66" charset="0"/>
                <a:cs typeface="Arial" pitchFamily="34" charset="0"/>
              </a:rPr>
              <a:t>maximum</a:t>
            </a:r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  <a:cs typeface="Arial" pitchFamily="34" charset="0"/>
              </a:rPr>
              <a:t> d’une fonction f sur I</a:t>
            </a:r>
          </a:p>
          <a:p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  <a:cs typeface="Arial" pitchFamily="34" charset="0"/>
              </a:rPr>
              <a:t>  signifie que </a:t>
            </a:r>
            <a:r>
              <a:rPr lang="fr-FR" sz="1400" b="1" dirty="0">
                <a:solidFill>
                  <a:schemeClr val="tx1"/>
                </a:solidFill>
                <a:latin typeface="Comic Sans MS" panose="030F0702030302020204" pitchFamily="66" charset="0"/>
                <a:cs typeface="Arial" pitchFamily="34" charset="0"/>
              </a:rPr>
              <a:t>pour tout réel x de I: f(x) ≤ f(a).</a:t>
            </a:r>
          </a:p>
          <a:p>
            <a:pPr>
              <a:buFont typeface="Arial" pitchFamily="34" charset="0"/>
              <a:buChar char="•"/>
            </a:pPr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  <a:cs typeface="Arial" pitchFamily="34" charset="0"/>
              </a:rPr>
              <a:t> Dire que f(b) est le </a:t>
            </a:r>
            <a:r>
              <a:rPr lang="fr-FR" sz="1400" b="1" dirty="0">
                <a:solidFill>
                  <a:srgbClr val="00B050"/>
                </a:solidFill>
                <a:latin typeface="Comic Sans MS" panose="030F0702030302020204" pitchFamily="66" charset="0"/>
                <a:cs typeface="Arial" pitchFamily="34" charset="0"/>
              </a:rPr>
              <a:t>minimum</a:t>
            </a:r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  <a:cs typeface="Arial" pitchFamily="34" charset="0"/>
              </a:rPr>
              <a:t> d’une fonction sur I</a:t>
            </a:r>
          </a:p>
          <a:p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  <a:cs typeface="Arial" pitchFamily="34" charset="0"/>
              </a:rPr>
              <a:t>  signifie que </a:t>
            </a:r>
            <a:r>
              <a:rPr lang="fr-FR" sz="1400" b="1" dirty="0">
                <a:solidFill>
                  <a:srgbClr val="00B050"/>
                </a:solidFill>
                <a:latin typeface="Comic Sans MS" panose="030F0702030302020204" pitchFamily="66" charset="0"/>
                <a:cs typeface="Arial" pitchFamily="34" charset="0"/>
              </a:rPr>
              <a:t>pour tout réel x de I: f(x) ≥ f(b).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6588939" y="4956890"/>
            <a:ext cx="4870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Exemple:</a:t>
            </a:r>
            <a:r>
              <a:rPr lang="fr-FR" sz="1400" dirty="0">
                <a:latin typeface="Comic Sans MS" panose="030F0702030302020204" pitchFamily="66" charset="0"/>
              </a:rPr>
              <a:t> 7,60m est le maximum et 1,15m est le minimum</a:t>
            </a:r>
          </a:p>
          <a:p>
            <a:r>
              <a:rPr lang="fr-FR" sz="1400" dirty="0">
                <a:latin typeface="Comic Sans MS" panose="030F0702030302020204" pitchFamily="66" charset="0"/>
              </a:rPr>
              <a:t>Sur l’intervalle [0; 24] </a:t>
            </a: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695" y="5809743"/>
            <a:ext cx="1117460" cy="393651"/>
          </a:xfrm>
          <a:prstGeom prst="rect">
            <a:avLst/>
          </a:prstGeom>
        </p:spPr>
      </p:pic>
      <p:cxnSp>
        <p:nvCxnSpPr>
          <p:cNvPr id="11" name="Connecteur droit avec flèche 10"/>
          <p:cNvCxnSpPr/>
          <p:nvPr/>
        </p:nvCxnSpPr>
        <p:spPr>
          <a:xfrm>
            <a:off x="7590998" y="2171700"/>
            <a:ext cx="364198" cy="8297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8319394" y="2162909"/>
            <a:ext cx="358614" cy="8056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8937409" y="2171700"/>
            <a:ext cx="509152" cy="8297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V="1">
            <a:off x="9747953" y="2162909"/>
            <a:ext cx="539047" cy="8056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10501679" y="2162908"/>
            <a:ext cx="472216" cy="8373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7374835" y="1374452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11020425" y="1370735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7736548" y="1370735"/>
            <a:ext cx="6783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00B0F0"/>
                </a:solidFill>
                <a:latin typeface="Comic Sans MS" panose="030F0702030302020204" pitchFamily="66" charset="0"/>
              </a:rPr>
              <a:t>0h52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9242963" y="1370735"/>
            <a:ext cx="739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00B0F0"/>
                </a:solidFill>
                <a:latin typeface="Comic Sans MS" panose="030F0702030302020204" pitchFamily="66" charset="0"/>
              </a:rPr>
              <a:t>13h13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8422814" y="1370735"/>
            <a:ext cx="6783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6h47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10117368" y="1370735"/>
            <a:ext cx="7713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19h09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7325308" y="188247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latin typeface="Comic Sans MS" panose="030F0702030302020204" pitchFamily="66" charset="0"/>
              </a:rPr>
              <a:t>1,53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7820743" y="3001493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00B0F0"/>
                </a:solidFill>
                <a:latin typeface="Comic Sans MS" panose="030F0702030302020204" pitchFamily="66" charset="0"/>
              </a:rPr>
              <a:t>1,20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9294404" y="2993769"/>
            <a:ext cx="551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00B0F0"/>
                </a:solidFill>
                <a:latin typeface="Comic Sans MS" panose="030F0702030302020204" pitchFamily="66" charset="0"/>
              </a:rPr>
              <a:t>1,15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8445184" y="1874728"/>
            <a:ext cx="615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7,60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10055144" y="1874728"/>
            <a:ext cx="615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7,40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10888733" y="2987648"/>
            <a:ext cx="615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latin typeface="Comic Sans MS" panose="030F0702030302020204" pitchFamily="66" charset="0"/>
              </a:rPr>
              <a:t>2,20</a:t>
            </a:r>
          </a:p>
        </p:txBody>
      </p:sp>
    </p:spTree>
    <p:extLst>
      <p:ext uri="{BB962C8B-B14F-4D97-AF65-F5344CB8AC3E}">
        <p14:creationId xmlns:p14="http://schemas.microsoft.com/office/powerpoint/2010/main" val="359692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560438" y="275304"/>
            <a:ext cx="6909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2°) Taux de variation d’une fonction sur un intervalle donné</a:t>
            </a:r>
          </a:p>
        </p:txBody>
      </p:sp>
      <p:pic>
        <p:nvPicPr>
          <p:cNvPr id="13" name="Image 12" descr="D:\Cours Mathématiques\Seconde\Cours 2014_2015\Fonctions\Résolution des équations\CC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1423C20A-4DC8-7649-932B-F37CB0673D07}"/>
                  </a:ext>
                </a:extLst>
              </p:cNvPr>
              <p:cNvSpPr txBox="1"/>
              <p:nvPr/>
            </p:nvSpPr>
            <p:spPr>
              <a:xfrm>
                <a:off x="983914" y="870715"/>
                <a:ext cx="8938665" cy="115679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Définition: Soit f une fonction définie sur un intervalle I.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𝒆𝒕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 sont deux nombres réels distincts 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appartenant à l’intervalle I.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Le taux de variation de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 entre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𝒆𝒕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 est le nombre réel: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𝝉</m:t>
                      </m:r>
                      <m:d>
                        <m:dPr>
                          <m:ctrlPr>
                            <a:rPr lang="fr-FR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  <m:r>
                            <a:rPr lang="fr-FR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fr-FR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fr-FR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  <m:r>
                            <a:rPr lang="fr-FR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  <m:r>
                            <a:rPr lang="fr-FR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  <m:r>
                            <a:rPr lang="fr-FR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fr-FR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  <m:r>
                            <a:rPr lang="fr-FR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fr-FR" sz="1400" b="1" dirty="0"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1423C20A-4DC8-7649-932B-F37CB0673D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914" y="870715"/>
                <a:ext cx="8938665" cy="11567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69732DA7-607D-A044-96C5-06BC2FC34246}"/>
                  </a:ext>
                </a:extLst>
              </p:cNvPr>
              <p:cNvSpPr txBox="1"/>
              <p:nvPr/>
            </p:nvSpPr>
            <p:spPr>
              <a:xfrm>
                <a:off x="685801" y="2185215"/>
                <a:ext cx="10509608" cy="32139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Remarque 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La lettre grecque </a:t>
                </a:r>
                <a14:m>
                  <m:oMath xmlns:m="http://schemas.openxmlformats.org/officeDocument/2006/math">
                    <m:r>
                      <a:rPr lang="fr-FR" sz="14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fr-FR" sz="1400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 se lit « Tau » pour taux de variation.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 sz="1400" dirty="0">
                  <a:solidFill>
                    <a:srgbClr val="00B050"/>
                  </a:solidFill>
                  <a:latin typeface="Comic Sans MS" panose="030F0902030302020204" pitchFamily="66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 sz="1400" dirty="0">
                  <a:solidFill>
                    <a:srgbClr val="00B050"/>
                  </a:solidFill>
                  <a:latin typeface="Comic Sans MS" panose="030F0902030302020204" pitchFamily="66" charset="0"/>
                </a:endParaRPr>
              </a:p>
              <a:p>
                <a:r>
                  <a:rPr lang="fr-FR" sz="1400" b="1" dirty="0">
                    <a:solidFill>
                      <a:srgbClr val="7030A0"/>
                    </a:solidFill>
                    <a:latin typeface="Comic Sans MS" panose="030F0902030302020204" pitchFamily="66" charset="0"/>
                  </a:rPr>
                  <a:t>Exemples:</a:t>
                </a:r>
                <a:r>
                  <a:rPr lang="fr-FR" sz="1400" dirty="0">
                    <a:solidFill>
                      <a:srgbClr val="7030A0"/>
                    </a:solidFill>
                    <a:latin typeface="Comic Sans MS" panose="030F0902030302020204" pitchFamily="66" charset="0"/>
                  </a:rPr>
                  <a:t> Reprenons la fonction f définie par le problème de l’architecte breton. (f(x) = 2x²-13x + 40)</a:t>
                </a: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Comic Sans MS" panose="030F0902030302020204" pitchFamily="66" charset="0"/>
                  </a:rPr>
                  <a:t>On est en capacité de déterminer les taux de variation: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𝝉</m:t>
                    </m:r>
                    <m:d>
                      <m:dPr>
                        <m:ctrlPr>
                          <a:rPr lang="fr-FR" sz="1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,</m:t>
                        </m:r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fr-FR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𝑒𝑡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𝝉</m:t>
                    </m:r>
                    <m:d>
                      <m:dPr>
                        <m:ctrlP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, 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Comic Sans MS" panose="030F0902030302020204" pitchFamily="66" charset="0"/>
                  </a:rPr>
                  <a:t>.</a:t>
                </a:r>
              </a:p>
              <a:p>
                <a:endParaRPr lang="fr-FR" sz="1400" dirty="0">
                  <a:solidFill>
                    <a:srgbClr val="0070C0"/>
                  </a:solidFill>
                  <a:latin typeface="Comic Sans MS" panose="030F0902030302020204" pitchFamily="66" charset="0"/>
                </a:endParaRPr>
              </a:p>
              <a:p>
                <a:endParaRPr lang="fr-FR" sz="1400" dirty="0">
                  <a:solidFill>
                    <a:srgbClr val="0070C0"/>
                  </a:solidFill>
                  <a:latin typeface="Comic Sans MS" panose="030F0902030302020204" pitchFamily="66" charset="0"/>
                </a:endParaRPr>
              </a:p>
              <a:p>
                <a:r>
                  <a:rPr lang="fr-FR" sz="1400" dirty="0">
                    <a:solidFill>
                      <a:srgbClr val="0070C0"/>
                    </a:solidFill>
                    <a:latin typeface="Comic Sans MS" panose="030F0902030302020204" pitchFamily="66" charset="0"/>
                  </a:rPr>
                  <a:t>Les images de 1.5 et 3 par f sont: f(1.5) = 25 et f(3) = 19.</a:t>
                </a:r>
              </a:p>
              <a:p>
                <a:r>
                  <a:rPr lang="fr-FR" sz="1400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𝝉</m:t>
                    </m:r>
                    <m:d>
                      <m:dPr>
                        <m:ctrlPr>
                          <a:rPr lang="fr-FR" sz="1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, </m:t>
                        </m:r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fr-FR" sz="1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1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fr-FR" sz="1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  <m:r>
                          <a:rPr lang="fr-FR" sz="1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fr-FR" sz="1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  <m:r>
                          <a:rPr lang="fr-FR" sz="1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  <m:r>
                          <a:rPr lang="fr-FR" sz="1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</m:t>
                        </m:r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fr-FR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𝟏𝟗</m:t>
                        </m:r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</m:t>
                        </m:r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𝟐𝟓</m:t>
                        </m:r>
                      </m:num>
                      <m:den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fr-FR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fr-FR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 </m:t>
                    </m:r>
                    <m:f>
                      <m:fPr>
                        <m:ctrlP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fr-FR" sz="1400" b="1" dirty="0">
                  <a:solidFill>
                    <a:srgbClr val="00B050"/>
                  </a:solidFill>
                  <a:latin typeface="Comic Sans MS" panose="030F0902030302020204" pitchFamily="66" charset="0"/>
                </a:endParaRPr>
              </a:p>
              <a:p>
                <a:endParaRPr lang="fr-FR" sz="1400" b="1" dirty="0">
                  <a:solidFill>
                    <a:srgbClr val="00B050"/>
                  </a:solidFill>
                  <a:latin typeface="Comic Sans MS" panose="030F0902030302020204" pitchFamily="66" charset="0"/>
                </a:endParaRPr>
              </a:p>
              <a:p>
                <a:endParaRPr lang="fr-FR" sz="1400" b="1" dirty="0">
                  <a:solidFill>
                    <a:srgbClr val="00B050"/>
                  </a:solidFill>
                  <a:latin typeface="Comic Sans MS" panose="030F0902030302020204" pitchFamily="66" charset="0"/>
                </a:endParaRPr>
              </a:p>
              <a:p>
                <a:r>
                  <a:rPr lang="fr-FR" sz="1400" b="1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Remarque: Le taux de variation d’une fonction affine (f(x) = </a:t>
                </a:r>
                <a:r>
                  <a:rPr lang="fr-FR" sz="1400" b="1" dirty="0" err="1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ax</a:t>
                </a:r>
                <a:r>
                  <a:rPr lang="fr-FR" sz="1400" b="1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 + b où a et b sont des nombres réels) correspond au</a:t>
                </a:r>
              </a:p>
              <a:p>
                <a:r>
                  <a:rPr lang="fr-FR" sz="1400" b="1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coefficient directeur de la droite.</a:t>
                </a:r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69732DA7-607D-A044-96C5-06BC2FC342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2185215"/>
                <a:ext cx="10509608" cy="3213957"/>
              </a:xfrm>
              <a:prstGeom prst="rect">
                <a:avLst/>
              </a:prstGeom>
              <a:blipFill>
                <a:blip r:embed="rId4"/>
                <a:stretch>
                  <a:fillRect l="-121" b="-11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4620DA58-69B8-804D-AF8B-7E9C3E23B691}"/>
              </a:ext>
            </a:extLst>
          </p:cNvPr>
          <p:cNvCxnSpPr/>
          <p:nvPr/>
        </p:nvCxnSpPr>
        <p:spPr>
          <a:xfrm>
            <a:off x="5976828" y="3906895"/>
            <a:ext cx="0" cy="55240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62D8075-69B3-C241-93C9-AF49B8A6E9A4}"/>
                  </a:ext>
                </a:extLst>
              </p:cNvPr>
              <p:cNvSpPr/>
              <p:nvPr/>
            </p:nvSpPr>
            <p:spPr>
              <a:xfrm>
                <a:off x="6287121" y="3849167"/>
                <a:ext cx="6096000" cy="62863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Les images de 4 et 5 par f sont: f(4) = 20 et f(5) = 25.</a:t>
                </a:r>
              </a:p>
              <a:p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𝝉</m:t>
                    </m:r>
                    <m:d>
                      <m:dPr>
                        <m:ctrlP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, 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e>
                    </m:d>
                    <m:r>
                      <a:rPr lang="fr-FR" sz="1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fr-FR" sz="1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𝟓</m:t>
                            </m:r>
                          </m:e>
                        </m:d>
                        <m: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  <m: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  <m: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fr-FR" sz="1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𝟐𝟓</m:t>
                        </m:r>
                        <m: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</m:t>
                        </m:r>
                        <m: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𝟐𝟎</m:t>
                        </m:r>
                      </m:num>
                      <m:den>
                        <m: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fr-FR" sz="1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fr-FR" sz="1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</m:oMath>
                </a14:m>
                <a:endParaRPr lang="fr-F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62D8075-69B3-C241-93C9-AF49B8A6E9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7121" y="3849167"/>
                <a:ext cx="6096000" cy="628634"/>
              </a:xfrm>
              <a:prstGeom prst="rect">
                <a:avLst/>
              </a:prstGeom>
              <a:blipFill>
                <a:blip r:embed="rId5"/>
                <a:stretch>
                  <a:fillRect l="-208" b="-58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age 10">
            <a:extLst>
              <a:ext uri="{FF2B5EF4-FFF2-40B4-BE49-F238E27FC236}">
                <a16:creationId xmlns:a16="http://schemas.microsoft.com/office/drawing/2014/main" id="{2E17609A-F6C6-8C43-BFB7-774963BDD2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79" y="2234661"/>
            <a:ext cx="1437811" cy="143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75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2FC7DC09-BCC1-EE42-8EF3-048C052C6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2374E42-CAC2-134A-A4E6-D70642584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3194270-903F-6743-9BC0-6304158195F6}"/>
              </a:ext>
            </a:extLst>
          </p:cNvPr>
          <p:cNvSpPr txBox="1"/>
          <p:nvPr/>
        </p:nvSpPr>
        <p:spPr>
          <a:xfrm>
            <a:off x="685801" y="443061"/>
            <a:ext cx="6203942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b="1" dirty="0">
                <a:latin typeface="Comic Sans MS" panose="030F0902030302020204" pitchFamily="66" charset="0"/>
              </a:rPr>
              <a:t>Interprétation:</a:t>
            </a:r>
          </a:p>
          <a:p>
            <a:r>
              <a:rPr lang="fr-FR" sz="1400" b="1" dirty="0">
                <a:solidFill>
                  <a:srgbClr val="C00000"/>
                </a:solidFill>
                <a:latin typeface="Comic Sans MS" panose="030F0902030302020204" pitchFamily="66" charset="0"/>
              </a:rPr>
              <a:t>Le taux de variation </a:t>
            </a:r>
            <a:r>
              <a:rPr lang="fr-FR" sz="1400" dirty="0">
                <a:latin typeface="Comic Sans MS" panose="030F0902030302020204" pitchFamily="66" charset="0"/>
              </a:rPr>
              <a:t>est la pente de la sécante à la courbe passant par </a:t>
            </a:r>
          </a:p>
          <a:p>
            <a:r>
              <a:rPr lang="fr-FR" sz="1400" dirty="0">
                <a:latin typeface="Comic Sans MS" panose="030F0902030302020204" pitchFamily="66" charset="0"/>
              </a:rPr>
              <a:t>deux points distincts de la courbe.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43F7E4A-08AB-C544-90EA-AF1AF73AF369}"/>
              </a:ext>
            </a:extLst>
          </p:cNvPr>
          <p:cNvSpPr txBox="1"/>
          <p:nvPr/>
        </p:nvSpPr>
        <p:spPr>
          <a:xfrm>
            <a:off x="683683" y="1509751"/>
            <a:ext cx="6673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7030A0"/>
                </a:solidFill>
                <a:latin typeface="Comic Sans MS" panose="030F0902030302020204" pitchFamily="66" charset="0"/>
              </a:rPr>
              <a:t>Exemples : Ci-contre la représentation graphique des deux taux de variations </a:t>
            </a:r>
          </a:p>
          <a:p>
            <a:r>
              <a:rPr lang="fr-FR" sz="1400" dirty="0">
                <a:solidFill>
                  <a:srgbClr val="7030A0"/>
                </a:solidFill>
                <a:latin typeface="Comic Sans MS" panose="030F0902030302020204" pitchFamily="66" charset="0"/>
              </a:rPr>
              <a:t>calculés page 6.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14B1E1D-7D0B-244E-BD76-70F45D8F7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716" y="198295"/>
            <a:ext cx="3020298" cy="22726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4EFF50E-15B0-9240-B1A3-DBD7E7807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100" y="3344427"/>
            <a:ext cx="1261672" cy="126167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93F770F-C7DB-C24D-BF98-EF9D2A90E584}"/>
              </a:ext>
            </a:extLst>
          </p:cNvPr>
          <p:cNvSpPr/>
          <p:nvPr/>
        </p:nvSpPr>
        <p:spPr>
          <a:xfrm>
            <a:off x="829298" y="2859240"/>
            <a:ext cx="4267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latin typeface="Comic Sans MS" panose="030F0902030302020204" pitchFamily="66" charset="0"/>
              </a:rPr>
              <a:t>Maintenant, il faut vous entraîner !!!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0361EE58-7657-EF4B-97E7-BD4547B30B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6017" y="3297029"/>
            <a:ext cx="1309070" cy="130907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3C21185B-568B-744E-8667-26414C175B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3333" y="3290684"/>
            <a:ext cx="1315416" cy="131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8725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Grand événem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Grand événem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and événem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TC104033927[[fn=Grand événement]]</Template>
  <TotalTime>3026</TotalTime>
  <Words>577</Words>
  <Application>Microsoft Macintosh PowerPoint</Application>
  <PresentationFormat>Grand écran</PresentationFormat>
  <Paragraphs>88</Paragraphs>
  <Slides>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Cambria Math</vt:lpstr>
      <vt:lpstr>Comic Sans MS</vt:lpstr>
      <vt:lpstr>Impact</vt:lpstr>
      <vt:lpstr>Grand événement</vt:lpstr>
      <vt:lpstr>         Thème: Les fonctions  Séquence 10 : Variations d’une fonction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Généralités sur les fonctions</dc:title>
  <dc:creator>MEVEL CHRISTOPHE</dc:creator>
  <cp:lastModifiedBy>Christophe Mevel</cp:lastModifiedBy>
  <cp:revision>58</cp:revision>
  <cp:lastPrinted>2014-09-02T09:19:33Z</cp:lastPrinted>
  <dcterms:created xsi:type="dcterms:W3CDTF">2014-09-02T08:00:57Z</dcterms:created>
  <dcterms:modified xsi:type="dcterms:W3CDTF">2020-01-24T14:49:14Z</dcterms:modified>
</cp:coreProperties>
</file>