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6" r:id="rId7"/>
  </p:sldIdLst>
  <p:sldSz cx="12192000" cy="6858000"/>
  <p:notesSz cx="6858000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D00"/>
    <a:srgbClr val="00B050"/>
    <a:srgbClr val="7030A0"/>
    <a:srgbClr val="FFC00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08" autoAdjust="0"/>
    <p:restoredTop sz="94660"/>
  </p:normalViewPr>
  <p:slideViewPr>
    <p:cSldViewPr snapToGrid="0">
      <p:cViewPr varScale="1">
        <p:scale>
          <a:sx n="93" d="100"/>
          <a:sy n="93" d="100"/>
        </p:scale>
        <p:origin x="57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86301-C011-4575-9D8C-E064DB9A9D1B}" type="datetimeFigureOut">
              <a:rPr lang="fr-FR" smtClean="0"/>
              <a:t>30/12/2019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52B2B-D08B-4F9B-BE94-59D145D927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81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52B2B-D08B-4F9B-BE94-59D145D9275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16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9E1BE19A-D69D-46FE-90E4-1A55FAFE6251}" type="datetime1">
              <a:rPr lang="fr-FR" smtClean="0"/>
              <a:t>30/12/2019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49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D7AD-263B-41FB-B7F0-30626F92F9EB}" type="datetime1">
              <a:rPr lang="fr-FR" smtClean="0"/>
              <a:t>30/12/2019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00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A4D-6059-4434-A8CF-CD943ABC3AA6}" type="datetime1">
              <a:rPr lang="fr-FR" smtClean="0"/>
              <a:t>30/12/2019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00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57FF-D87A-4DA1-B565-70DFF395E045}" type="datetime1">
              <a:rPr lang="fr-FR" smtClean="0"/>
              <a:t>30/12/2019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2968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42D5-EEA3-4E55-99E0-3D1A4E8A86D2}" type="datetime1">
              <a:rPr lang="fr-FR" smtClean="0"/>
              <a:t>30/12/2019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1521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49A6-DEE4-4569-8484-979022B413F7}" type="datetime1">
              <a:rPr lang="fr-FR" smtClean="0"/>
              <a:t>30/12/2019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034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25C9-9D2D-46F8-9803-6CB797B95B69}" type="datetime1">
              <a:rPr lang="fr-FR" smtClean="0"/>
              <a:t>30/12/2019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231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C92C-A421-406F-8192-226EC8464AAD}" type="datetime1">
              <a:rPr lang="fr-FR" smtClean="0"/>
              <a:t>30/12/2019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854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16F3-7BE5-440F-A265-2E50790B0658}" type="datetime1">
              <a:rPr lang="fr-FR" smtClean="0"/>
              <a:t>30/12/2019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92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0498-20A5-44FD-817F-B7F1ED60286D}" type="datetime1">
              <a:rPr lang="fr-FR" smtClean="0"/>
              <a:t>30/12/2019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02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A8DD-C629-4FF5-8C92-581E4F7BDDF9}" type="datetime1">
              <a:rPr lang="fr-FR" smtClean="0"/>
              <a:t>30/12/2019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08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FAE5-D5FC-448B-BD60-367B36DD9B2B}" type="datetime1">
              <a:rPr lang="fr-FR" smtClean="0"/>
              <a:t>30/12/2019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6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6BCE-B9F4-4C0E-B240-0B9F9D032245}" type="datetime1">
              <a:rPr lang="fr-FR" smtClean="0"/>
              <a:t>30/12/2019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473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2584-4963-4DCF-AEE1-51FEE84C75C4}" type="datetime1">
              <a:rPr lang="fr-FR" smtClean="0"/>
              <a:t>30/12/2019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153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9E6C-4A6E-48C0-9976-AEDC1199042A}" type="datetime1">
              <a:rPr lang="fr-FR" smtClean="0"/>
              <a:t>30/12/2019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373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21DA-344B-453A-A1D0-19F6DE38BAF7}" type="datetime1">
              <a:rPr lang="fr-FR" smtClean="0"/>
              <a:t>30/12/2019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17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BF00-06DF-4C57-89F3-E6A1E33CE901}" type="datetime1">
              <a:rPr lang="fr-FR" smtClean="0"/>
              <a:t>30/12/2019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65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E809186D-8CAB-4168-8097-D43CAA516CF8}" type="datetime1">
              <a:rPr lang="fr-FR" smtClean="0"/>
              <a:t>30/12/2019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69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2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420000">
            <a:off x="513989" y="552158"/>
            <a:ext cx="10191967" cy="2766528"/>
          </a:xfrm>
        </p:spPr>
        <p:txBody>
          <a:bodyPr>
            <a:normAutofit fontScale="90000"/>
          </a:bodyPr>
          <a:lstStyle/>
          <a:p>
            <a:pPr algn="l"/>
            <a:r>
              <a:rPr lang="fr-FR" sz="6700" dirty="0"/>
              <a:t>Thème: statistiques</a:t>
            </a:r>
            <a:br>
              <a:rPr lang="fr-FR" sz="6700" dirty="0"/>
            </a:br>
            <a:r>
              <a:rPr lang="fr-FR" sz="6700" dirty="0"/>
              <a:t>et probabilités</a:t>
            </a:r>
            <a:br>
              <a:rPr lang="fr-FR" sz="6700" dirty="0"/>
            </a:br>
            <a:r>
              <a:rPr lang="fr-FR" sz="3600" dirty="0"/>
              <a:t>		</a:t>
            </a:r>
            <a:br>
              <a:rPr lang="fr-FR" sz="3600" dirty="0"/>
            </a:br>
            <a:r>
              <a:rPr lang="fr-FR" sz="3600" dirty="0"/>
              <a:t>		                   </a:t>
            </a:r>
            <a:r>
              <a:rPr lang="fr-FR" sz="4000" dirty="0"/>
              <a:t>séquence 6 :</a:t>
            </a:r>
            <a:br>
              <a:rPr lang="fr-FR" sz="4000" dirty="0"/>
            </a:br>
            <a:r>
              <a:rPr lang="fr-FR" sz="4000" dirty="0"/>
              <a:t>tableaux croisés et probabilités conditionnelles </a:t>
            </a:r>
            <a:endParaRPr lang="fr-FR" sz="4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800" dirty="0" err="1"/>
              <a:t>mevel</a:t>
            </a:r>
            <a:r>
              <a:rPr lang="fr-FR" sz="2800" dirty="0"/>
              <a:t> </a:t>
            </a:r>
            <a:r>
              <a:rPr lang="fr-FR" sz="2800" dirty="0" err="1"/>
              <a:t>christophe</a:t>
            </a:r>
            <a:endParaRPr lang="fr-FR" sz="2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1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079">
            <a:off x="9848150" y="4837057"/>
            <a:ext cx="1117460" cy="39365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328948C-31CF-1A42-BFB2-FEF4C139C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6401">
            <a:off x="7546817" y="183466"/>
            <a:ext cx="3187700" cy="1193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427D439-A652-D949-A429-05FE9BEAD7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539">
            <a:off x="9696531" y="2974674"/>
            <a:ext cx="1217641" cy="121764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2FFCB92-8EFF-F24C-B9CE-2A1584E6AF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730">
            <a:off x="2196797" y="3330277"/>
            <a:ext cx="5854181" cy="170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44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2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85801" y="344488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1°) Tableaux croisés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36297" y="1295657"/>
            <a:ext cx="9782819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Définition </a:t>
            </a:r>
            <a:r>
              <a:rPr lang="fr-FR" sz="14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: Lorsque l’on s’intéresse à un sujet, lorsque l’on étudie un phénomène particulier, lorsque l’on fait une étude de marché, on recueille des données sur des objets, des personnes ou autres reliées à notre objet d’étude.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Pour les analyser, il est utile d’utiliser des modes de représentations facilitant la mise en évidence de corrélations entre elles.  Les tableaux croisés font partie de ces représentations.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8981" y="889322"/>
            <a:ext cx="1422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a) Définition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7157" y="2317545"/>
            <a:ext cx="94114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  <a:latin typeface="Comic Sans MS" panose="030F0702030302020204" pitchFamily="66" charset="0"/>
                <a:cs typeface="Arial" pitchFamily="34" charset="0"/>
              </a:rPr>
              <a:t>Exemple: </a:t>
            </a:r>
            <a:r>
              <a:rPr lang="fr-FR" sz="1400" dirty="0">
                <a:latin typeface="Comic Sans MS" panose="030F0902030302020204" pitchFamily="66" charset="0"/>
                <a:cs typeface="Arial" panose="020B0604020202020204" pitchFamily="34" charset="0"/>
              </a:rPr>
              <a:t>A l’épreuve pratique du permis de conduire, on a observé les résultats suivants </a:t>
            </a:r>
          </a:p>
          <a:p>
            <a:r>
              <a:rPr lang="fr-FR" sz="1400" dirty="0">
                <a:latin typeface="Comic Sans MS" panose="030F0902030302020204" pitchFamily="66" charset="0"/>
                <a:cs typeface="Arial" panose="020B0604020202020204" pitchFamily="34" charset="0"/>
              </a:rPr>
              <a:t>sur un échantillon de 503 candidats se présentant pour la première fois.</a:t>
            </a:r>
          </a:p>
          <a:p>
            <a:endParaRPr lang="fr-FR" sz="14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endParaRPr lang="fr-FR" sz="14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endParaRPr lang="fr-FR" sz="14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endParaRPr lang="fr-FR" sz="14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endParaRPr lang="fr-FR" sz="14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endParaRPr lang="fr-FR" sz="14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endParaRPr lang="fr-FR" sz="14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endParaRPr lang="fr-FR" sz="14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endParaRPr lang="fr-FR" sz="14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r>
              <a:rPr lang="fr-FR" sz="1400" dirty="0">
                <a:latin typeface="Comic Sans MS" panose="030F0902030302020204" pitchFamily="66" charset="0"/>
                <a:cs typeface="Arial" panose="020B0604020202020204" pitchFamily="34" charset="0"/>
              </a:rPr>
              <a:t>On peut lire la réussite lors de la première présentation à l’épreuve pratique du permis de conduire selon la pratique en amont de la conduite accompagnée.</a:t>
            </a:r>
          </a:p>
          <a:p>
            <a:r>
              <a:rPr lang="fr-FR" sz="1400" dirty="0">
                <a:latin typeface="Comic Sans MS" panose="030F0902030302020204" pitchFamily="66" charset="0"/>
                <a:cs typeface="Arial" panose="020B0604020202020204" pitchFamily="34" charset="0"/>
              </a:rPr>
              <a:t>Ainsi, on peut dire que 68 candidats ………………………………………………………………………………………………………………………………</a:t>
            </a:r>
          </a:p>
          <a:p>
            <a:r>
              <a:rPr lang="fr-FR" sz="1400" dirty="0">
                <a:latin typeface="Comic Sans MS" panose="030F0902030302020204" pitchFamily="66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……………………………………………………………………………………………………………………………………………………………………………………………….</a:t>
            </a:r>
          </a:p>
          <a:p>
            <a:r>
              <a:rPr lang="fr-FR" sz="1400" b="1" dirty="0">
                <a:solidFill>
                  <a:srgbClr val="7030A0"/>
                </a:solidFill>
                <a:latin typeface="Comic Sans MS" panose="030F0902030302020204" pitchFamily="66" charset="0"/>
                <a:cs typeface="Arial" pitchFamily="34" charset="0"/>
              </a:rPr>
              <a:t> </a:t>
            </a:r>
            <a:endParaRPr lang="fr-FR" sz="1400" dirty="0">
              <a:latin typeface="Comic Sans MS" panose="030F0902030302020204" pitchFamily="66" charset="0"/>
              <a:cs typeface="Arial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539" y="5809743"/>
            <a:ext cx="1117460" cy="39365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FC6A16A-F222-9943-BA03-98C5E0D4B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16" y="2317545"/>
            <a:ext cx="1993183" cy="1993183"/>
          </a:xfrm>
          <a:prstGeom prst="rect">
            <a:avLst/>
          </a:prstGeom>
        </p:spPr>
      </p:pic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633F51FC-6B20-2049-AA05-BD9CB60BF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866375"/>
              </p:ext>
            </p:extLst>
          </p:nvPr>
        </p:nvGraphicFramePr>
        <p:xfrm>
          <a:off x="1528981" y="2958480"/>
          <a:ext cx="8128000" cy="1651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29681158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0301393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143385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293265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Candidats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Ayant pratiqué la conduite accompagnée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N’ayant pas pratiqué la conduite accompagnée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4436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Ayant réussi à la première présentation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7104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Ayant échoué à la première présentation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0972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7414159"/>
                  </a:ext>
                </a:extLst>
              </a:tr>
            </a:tbl>
          </a:graphicData>
        </a:graphic>
      </p:graphicFrame>
      <p:sp>
        <p:nvSpPr>
          <p:cNvPr id="10" name="Rectangle avec flèche vers la gauche 9">
            <a:extLst>
              <a:ext uri="{FF2B5EF4-FFF2-40B4-BE49-F238E27FC236}">
                <a16:creationId xmlns:a16="http://schemas.microsoft.com/office/drawing/2014/main" id="{7A82CEFE-DCD1-274F-B3F0-569A264A0A4B}"/>
              </a:ext>
            </a:extLst>
          </p:cNvPr>
          <p:cNvSpPr/>
          <p:nvPr/>
        </p:nvSpPr>
        <p:spPr>
          <a:xfrm rot="1037424">
            <a:off x="9536889" y="4302151"/>
            <a:ext cx="1585056" cy="914400"/>
          </a:xfrm>
          <a:prstGeom prst="leftArrowCallout">
            <a:avLst>
              <a:gd name="adj1" fmla="val 13044"/>
              <a:gd name="adj2" fmla="val 13522"/>
              <a:gd name="adj3" fmla="val 25450"/>
              <a:gd name="adj4" fmla="val 6252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7030A0"/>
                </a:solidFill>
                <a:latin typeface="Comic Sans MS" panose="030F0902030302020204" pitchFamily="66" charset="0"/>
              </a:rPr>
              <a:t>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668386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3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539" y="5809743"/>
            <a:ext cx="1117460" cy="39365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90865" y="454834"/>
            <a:ext cx="26901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b) Fréquences marginales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19E6F85-46B8-0B42-94CD-CEAE7D43B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883" y="4015020"/>
            <a:ext cx="1454771" cy="1454771"/>
          </a:xfrm>
          <a:prstGeom prst="rect">
            <a:avLst/>
          </a:prstGeom>
        </p:spPr>
      </p:pic>
      <p:sp>
        <p:nvSpPr>
          <p:cNvPr id="17" name="Rectangle 1">
            <a:extLst>
              <a:ext uri="{FF2B5EF4-FFF2-40B4-BE49-F238E27FC236}">
                <a16:creationId xmlns:a16="http://schemas.microsoft.com/office/drawing/2014/main" id="{376FE03F-0B0C-B74B-B6F7-64ACF5144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297" y="951956"/>
            <a:ext cx="9782819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Au lieu de fournir les données brutes récoltées, il est possible de les indiquer sous d’autres formes comme par exemple en pourcentage ou en terme de fréquences.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Ainsi, 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……………………………………………………………………………………………………………………………………………………………………………………………………..</a:t>
            </a:r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242CB4A-E7F4-0445-953D-C19C21D37B79}"/>
                  </a:ext>
                </a:extLst>
              </p:cNvPr>
              <p:cNvSpPr/>
              <p:nvPr/>
            </p:nvSpPr>
            <p:spPr>
              <a:xfrm>
                <a:off x="745976" y="1958571"/>
                <a:ext cx="9411484" cy="4185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Comic Sans MS" panose="030F0702030302020204" pitchFamily="66" charset="0"/>
                    <a:cs typeface="Arial" pitchFamily="34" charset="0"/>
                  </a:rPr>
                  <a:t>Exemple: </a:t>
                </a:r>
                <a:r>
                  <a:rPr lang="fr-FR" sz="1400" dirty="0">
                    <a:latin typeface="Comic Sans MS" panose="030F0702030302020204" pitchFamily="66" charset="0"/>
                    <a:cs typeface="Arial" pitchFamily="34" charset="0"/>
                  </a:rPr>
                  <a:t>Reprenons l’exemple précédent et faisons évoluer le tableau pour obtenir les fréquences marginales.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  <a:cs typeface="Arial" pitchFamily="34" charset="0"/>
                  </a:rPr>
                  <a:t>                Les résultats ont été arrondis 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10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−3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𝑝𝑟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è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.</m:t>
                    </m:r>
                  </m:oMath>
                </a14:m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FF5D00"/>
                  </a:solidFill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FF5D00"/>
                  </a:solidFill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FF5D0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On peut dire que la proportion de candidats n’ayant pas pratiqué la conduite accompagnée </a:t>
                </a:r>
              </a:p>
              <a:p>
                <a:r>
                  <a:rPr lang="fr-FR" sz="1400" dirty="0">
                    <a:solidFill>
                      <a:srgbClr val="FF5D0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et ayant échoué à la première présentation à l’épreuve pratique du permis de conduire </a:t>
                </a:r>
              </a:p>
              <a:p>
                <a:r>
                  <a:rPr lang="fr-FR" sz="1400" dirty="0">
                    <a:solidFill>
                      <a:srgbClr val="FF5D0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est de </a:t>
                </a:r>
                <a:r>
                  <a:rPr lang="fr-FR" sz="1400" b="1" dirty="0">
                    <a:solidFill>
                      <a:srgbClr val="FF5D0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………………</a:t>
                </a:r>
                <a:r>
                  <a:rPr lang="fr-FR" sz="1400" dirty="0">
                    <a:solidFill>
                      <a:srgbClr val="FF5D0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 soit ………..%.</a:t>
                </a:r>
              </a:p>
              <a:p>
                <a:endParaRPr lang="fr-FR" sz="1400" dirty="0">
                  <a:solidFill>
                    <a:srgbClr val="FF5D00"/>
                  </a:solidFill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FF5D00"/>
                  </a:solidFill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b="1" dirty="0">
                    <a:solidFill>
                      <a:srgbClr val="7030A0"/>
                    </a:solidFill>
                    <a:latin typeface="Comic Sans MS" panose="030F0902030302020204" pitchFamily="66" charset="0"/>
                    <a:cs typeface="Arial" pitchFamily="34" charset="0"/>
                  </a:rPr>
                  <a:t> </a:t>
                </a:r>
                <a:endParaRPr lang="fr-FR" sz="1400" dirty="0">
                  <a:latin typeface="Comic Sans MS" panose="030F0902030302020204" pitchFamily="66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242CB4A-E7F4-0445-953D-C19C21D37B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76" y="1958571"/>
                <a:ext cx="9411484" cy="4185761"/>
              </a:xfrm>
              <a:prstGeom prst="rect">
                <a:avLst/>
              </a:prstGeom>
              <a:blipFill>
                <a:blip r:embed="rId4"/>
                <a:stretch>
                  <a:fillRect l="-1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leau 14">
                <a:extLst>
                  <a:ext uri="{FF2B5EF4-FFF2-40B4-BE49-F238E27FC236}">
                    <a16:creationId xmlns:a16="http://schemas.microsoft.com/office/drawing/2014/main" id="{C9D997DD-6FF2-A446-9B2C-34F4AE9BD5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807506"/>
                  </p:ext>
                </p:extLst>
              </p:nvPr>
            </p:nvGraphicFramePr>
            <p:xfrm>
              <a:off x="1542797" y="2605716"/>
              <a:ext cx="8128000" cy="1716532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29681158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00301393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1433850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1293265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Candidats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pratiqué la conduite accompagnée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N’ayant pas pratiqué la conduite accompagnée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04436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réussi à la première présentation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4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𝟔𝟖</m:t>
                                    </m:r>
                                  </m:num>
                                  <m:den>
                                    <m:r>
                                      <a:rPr lang="fr-FR" sz="1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𝟓𝟎𝟑</m:t>
                                    </m:r>
                                  </m:den>
                                </m:f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≈0,135</m:t>
                                </m:r>
                              </m:oMath>
                            </m:oMathPara>
                          </a14:m>
                          <a:endParaRPr lang="fr-FR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………….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……….</a:t>
                          </a:r>
                        </a:p>
                      </a:txBody>
                      <a:tcPr anchor="ctr">
                        <a:solidFill>
                          <a:srgbClr val="00B05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71046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échoué à la première présentation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…………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>
                              <a:solidFill>
                                <a:srgbClr val="FF5D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………</a:t>
                          </a:r>
                        </a:p>
                      </a:txBody>
                      <a:tcPr anchor="ctr"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……….</a:t>
                          </a:r>
                        </a:p>
                      </a:txBody>
                      <a:tcPr anchor="ctr">
                        <a:solidFill>
                          <a:srgbClr val="00B05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09727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………..</a:t>
                          </a:r>
                        </a:p>
                      </a:txBody>
                      <a:tcPr anchor="ctr">
                        <a:solidFill>
                          <a:srgbClr val="00B05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………..</a:t>
                          </a:r>
                        </a:p>
                      </a:txBody>
                      <a:tcPr anchor="ctr">
                        <a:solidFill>
                          <a:srgbClr val="00B05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rgbClr val="7030A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741415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leau 14">
                <a:extLst>
                  <a:ext uri="{FF2B5EF4-FFF2-40B4-BE49-F238E27FC236}">
                    <a16:creationId xmlns:a16="http://schemas.microsoft.com/office/drawing/2014/main" id="{C9D997DD-6FF2-A446-9B2C-34F4AE9BD5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807506"/>
                  </p:ext>
                </p:extLst>
              </p:nvPr>
            </p:nvGraphicFramePr>
            <p:xfrm>
              <a:off x="1542797" y="2605716"/>
              <a:ext cx="8128000" cy="1716532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29681158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00301393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1433850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129326502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Candidats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pratiqué la conduite accompagnée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N’ayant pas pratiqué la conduite accompagnée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04436171"/>
                      </a:ext>
                    </a:extLst>
                  </a:tr>
                  <a:tr h="4922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réussi à la première présentation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000" t="-89744" r="-199379" b="-1794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………….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……….</a:t>
                          </a:r>
                        </a:p>
                      </a:txBody>
                      <a:tcPr anchor="ctr">
                        <a:solidFill>
                          <a:srgbClr val="00B05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7104608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échoué à la première présentation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…………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>
                              <a:solidFill>
                                <a:srgbClr val="FF5D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………</a:t>
                          </a:r>
                        </a:p>
                      </a:txBody>
                      <a:tcPr anchor="ctr"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……….</a:t>
                          </a:r>
                        </a:p>
                      </a:txBody>
                      <a:tcPr anchor="ctr">
                        <a:solidFill>
                          <a:srgbClr val="00B05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09727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………..</a:t>
                          </a:r>
                        </a:p>
                      </a:txBody>
                      <a:tcPr anchor="ctr">
                        <a:solidFill>
                          <a:srgbClr val="00B05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………..</a:t>
                          </a:r>
                        </a:p>
                      </a:txBody>
                      <a:tcPr anchor="ctr">
                        <a:solidFill>
                          <a:srgbClr val="00B05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rgbClr val="7030A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741415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Flèche angle droit à deux pointes 29">
            <a:extLst>
              <a:ext uri="{FF2B5EF4-FFF2-40B4-BE49-F238E27FC236}">
                <a16:creationId xmlns:a16="http://schemas.microsoft.com/office/drawing/2014/main" id="{E31364AB-E5CC-3F49-85E1-210830DEDED2}"/>
              </a:ext>
            </a:extLst>
          </p:cNvPr>
          <p:cNvSpPr/>
          <p:nvPr/>
        </p:nvSpPr>
        <p:spPr>
          <a:xfrm>
            <a:off x="7194307" y="3576200"/>
            <a:ext cx="855184" cy="680516"/>
          </a:xfrm>
          <a:prstGeom prst="left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à coins arrondis 30">
            <a:extLst>
              <a:ext uri="{FF2B5EF4-FFF2-40B4-BE49-F238E27FC236}">
                <a16:creationId xmlns:a16="http://schemas.microsoft.com/office/drawing/2014/main" id="{47EB30ED-9739-8C4E-B5C1-15A916B7CD96}"/>
              </a:ext>
            </a:extLst>
          </p:cNvPr>
          <p:cNvSpPr/>
          <p:nvPr/>
        </p:nvSpPr>
        <p:spPr>
          <a:xfrm>
            <a:off x="8309135" y="4666372"/>
            <a:ext cx="2003404" cy="5450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00B050"/>
                </a:solidFill>
                <a:latin typeface="Comic Sans MS" panose="030F0902030302020204" pitchFamily="66" charset="0"/>
              </a:rPr>
              <a:t>………………………………….</a:t>
            </a:r>
          </a:p>
          <a:p>
            <a:pPr algn="ctr"/>
            <a:r>
              <a:rPr lang="fr-FR" sz="1400" b="1" dirty="0">
                <a:solidFill>
                  <a:srgbClr val="00B050"/>
                </a:solidFill>
                <a:latin typeface="Comic Sans MS" panose="030F0902030302020204" pitchFamily="66" charset="0"/>
              </a:rPr>
              <a:t>…………………………………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73BE2A57-9EC6-9641-9FA5-823BF783AC24}"/>
              </a:ext>
            </a:extLst>
          </p:cNvPr>
          <p:cNvCxnSpPr>
            <a:cxnSpLocks/>
            <a:stCxn id="31" idx="0"/>
          </p:cNvCxnSpPr>
          <p:nvPr/>
        </p:nvCxnSpPr>
        <p:spPr>
          <a:xfrm flipH="1" flipV="1">
            <a:off x="7938655" y="4154184"/>
            <a:ext cx="1372182" cy="512188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77E7BEF8-187D-1A40-ACD3-6D275D57E3DF}"/>
              </a:ext>
            </a:extLst>
          </p:cNvPr>
          <p:cNvCxnSpPr/>
          <p:nvPr/>
        </p:nvCxnSpPr>
        <p:spPr>
          <a:xfrm>
            <a:off x="3588327" y="4410278"/>
            <a:ext cx="435032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327F5234-B214-764A-B8BE-1953AAB0C12E}"/>
              </a:ext>
            </a:extLst>
          </p:cNvPr>
          <p:cNvCxnSpPr>
            <a:cxnSpLocks/>
          </p:cNvCxnSpPr>
          <p:nvPr/>
        </p:nvCxnSpPr>
        <p:spPr>
          <a:xfrm>
            <a:off x="9068278" y="3103205"/>
            <a:ext cx="0" cy="9670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43094A14-C570-0E42-AAB0-16402A2CB21E}"/>
              </a:ext>
            </a:extLst>
          </p:cNvPr>
          <p:cNvSpPr txBox="1"/>
          <p:nvPr/>
        </p:nvSpPr>
        <p:spPr>
          <a:xfrm>
            <a:off x="9068278" y="3402049"/>
            <a:ext cx="30809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C4CC56D7-9A5B-7B4D-9F76-ACA3ACEEC4A2}"/>
              </a:ext>
            </a:extLst>
          </p:cNvPr>
          <p:cNvSpPr txBox="1"/>
          <p:nvPr/>
        </p:nvSpPr>
        <p:spPr>
          <a:xfrm>
            <a:off x="5455393" y="4340331"/>
            <a:ext cx="30809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+</a:t>
            </a: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3530A269-FE64-1042-954D-FDFFEDA62872}"/>
              </a:ext>
            </a:extLst>
          </p:cNvPr>
          <p:cNvCxnSpPr>
            <a:cxnSpLocks/>
          </p:cNvCxnSpPr>
          <p:nvPr/>
        </p:nvCxnSpPr>
        <p:spPr>
          <a:xfrm flipV="1">
            <a:off x="1781072" y="3771382"/>
            <a:ext cx="4506049" cy="1440006"/>
          </a:xfrm>
          <a:prstGeom prst="straightConnector1">
            <a:avLst/>
          </a:prstGeom>
          <a:ln>
            <a:solidFill>
              <a:srgbClr val="FF5D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F72C699C-7C09-F540-834D-57B673A27AC5}"/>
              </a:ext>
            </a:extLst>
          </p:cNvPr>
          <p:cNvCxnSpPr>
            <a:cxnSpLocks/>
          </p:cNvCxnSpPr>
          <p:nvPr/>
        </p:nvCxnSpPr>
        <p:spPr>
          <a:xfrm>
            <a:off x="3754553" y="1579418"/>
            <a:ext cx="0" cy="1690255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310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4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583049" y="468135"/>
            <a:ext cx="3055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c) Fréquences conditionnelles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539" y="5809743"/>
            <a:ext cx="1117460" cy="393651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B8FDFB37-242A-1047-A92F-96572CFD1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297" y="1059678"/>
            <a:ext cx="9782819" cy="7386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Il y a deux types de fréquences dites </a:t>
            </a:r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conditionnelles</a:t>
            </a:r>
            <a:r>
              <a:rPr lang="fr-FR" sz="14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: celles obtenues par ligne et celles obtenues par colonne.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On les obtient </a:t>
            </a:r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…………………………………………………………………………………………………………………………………………………………………………….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</a:t>
            </a:r>
            <a:r>
              <a:rPr lang="fr-FR" sz="14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C3A7AE2-A07D-EC41-BF18-36047270DA85}"/>
                  </a:ext>
                </a:extLst>
              </p:cNvPr>
              <p:cNvSpPr/>
              <p:nvPr/>
            </p:nvSpPr>
            <p:spPr>
              <a:xfrm>
                <a:off x="745975" y="1958571"/>
                <a:ext cx="10157551" cy="4185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Comic Sans MS" panose="030F0702030302020204" pitchFamily="66" charset="0"/>
                    <a:cs typeface="Arial" pitchFamily="34" charset="0"/>
                  </a:rPr>
                  <a:t>Exemple: </a:t>
                </a:r>
                <a:r>
                  <a:rPr lang="fr-FR" sz="1400" dirty="0">
                    <a:latin typeface="Comic Sans MS" panose="030F0702030302020204" pitchFamily="66" charset="0"/>
                    <a:cs typeface="Arial" pitchFamily="34" charset="0"/>
                  </a:rPr>
                  <a:t>Reprenons l’exemple initial et faisons évoluer le tableau pour obtenir les fréquences conditionnelles.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  <a:cs typeface="Arial" pitchFamily="34" charset="0"/>
                  </a:rPr>
                  <a:t>                Les résultats ont été arrondis 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10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−3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𝑝𝑟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è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.</m:t>
                    </m:r>
                  </m:oMath>
                </a14:m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FF5D00"/>
                  </a:solidFill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FF5D00"/>
                  </a:solidFill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Parmi ceux ayant échoué à la première présentation, 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la fréquence de ceux ayant pratiqué la conduite accompagnée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est de ……………… soit ……………%.</a:t>
                </a:r>
              </a:p>
              <a:p>
                <a:endParaRPr lang="fr-FR" sz="1400" dirty="0">
                  <a:solidFill>
                    <a:srgbClr val="FF5D00"/>
                  </a:solidFill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FF5D00"/>
                  </a:solidFill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b="1" dirty="0">
                    <a:solidFill>
                      <a:srgbClr val="7030A0"/>
                    </a:solidFill>
                    <a:latin typeface="Comic Sans MS" panose="030F0902030302020204" pitchFamily="66" charset="0"/>
                    <a:cs typeface="Arial" pitchFamily="34" charset="0"/>
                  </a:rPr>
                  <a:t> </a:t>
                </a:r>
                <a:endParaRPr lang="fr-FR" sz="1400" dirty="0">
                  <a:latin typeface="Comic Sans MS" panose="030F0902030302020204" pitchFamily="66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C3A7AE2-A07D-EC41-BF18-36047270DA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75" y="1958571"/>
                <a:ext cx="10157551" cy="4185761"/>
              </a:xfrm>
              <a:prstGeom prst="rect">
                <a:avLst/>
              </a:prstGeom>
              <a:blipFill>
                <a:blip r:embed="rId3"/>
                <a:stretch>
                  <a:fillRect l="-1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Tableau 12">
                <a:extLst>
                  <a:ext uri="{FF2B5EF4-FFF2-40B4-BE49-F238E27FC236}">
                    <a16:creationId xmlns:a16="http://schemas.microsoft.com/office/drawing/2014/main" id="{D2AE90BF-C051-2143-AD3B-30F7DB76C2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2147009"/>
                  </p:ext>
                </p:extLst>
              </p:nvPr>
            </p:nvGraphicFramePr>
            <p:xfrm>
              <a:off x="640508" y="2883441"/>
              <a:ext cx="5499720" cy="178308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374930">
                      <a:extLst>
                        <a:ext uri="{9D8B030D-6E8A-4147-A177-3AD203B41FA5}">
                          <a16:colId xmlns:a16="http://schemas.microsoft.com/office/drawing/2014/main" val="1296811586"/>
                        </a:ext>
                      </a:extLst>
                    </a:gridCol>
                    <a:gridCol w="1564542">
                      <a:extLst>
                        <a:ext uri="{9D8B030D-6E8A-4147-A177-3AD203B41FA5}">
                          <a16:colId xmlns:a16="http://schemas.microsoft.com/office/drawing/2014/main" val="1003013932"/>
                        </a:ext>
                      </a:extLst>
                    </a:gridCol>
                    <a:gridCol w="1630008">
                      <a:extLst>
                        <a:ext uri="{9D8B030D-6E8A-4147-A177-3AD203B41FA5}">
                          <a16:colId xmlns:a16="http://schemas.microsoft.com/office/drawing/2014/main" val="3014338500"/>
                        </a:ext>
                      </a:extLst>
                    </a:gridCol>
                    <a:gridCol w="930240">
                      <a:extLst>
                        <a:ext uri="{9D8B030D-6E8A-4147-A177-3AD203B41FA5}">
                          <a16:colId xmlns:a16="http://schemas.microsoft.com/office/drawing/2014/main" val="3129326502"/>
                        </a:ext>
                      </a:extLst>
                    </a:gridCol>
                  </a:tblGrid>
                  <a:tr h="4615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Candidats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pratiqué la conduite accompagnée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N’ayant pas pratiqué la conduite accompagnée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04436171"/>
                      </a:ext>
                    </a:extLst>
                  </a:tr>
                  <a:tr h="4615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réussi à la première présentation</a:t>
                          </a:r>
                        </a:p>
                      </a:txBody>
                      <a:tcPr anchor="ctr">
                        <a:solidFill>
                          <a:srgbClr val="0070C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𝟔𝟖</m:t>
                                    </m:r>
                                  </m:num>
                                  <m:den>
                                    <m:r>
                                      <a:rPr lang="fr-FR" sz="1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𝟐𝟕𝟑</m:t>
                                    </m:r>
                                  </m:den>
                                </m:f>
                                <m:r>
                                  <a:rPr lang="fr-FR" sz="1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≈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𝟎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𝟐𝟒𝟗</m:t>
                                </m:r>
                              </m:oMath>
                            </m:oMathPara>
                          </a14:m>
                          <a:endParaRPr lang="fr-FR" sz="1400" b="1" dirty="0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0070C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𝟐𝟎𝟓</m:t>
                                    </m:r>
                                  </m:num>
                                  <m:den>
                                    <m:r>
                                      <a:rPr lang="fr-FR" sz="1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𝟐𝟕𝟑</m:t>
                                    </m:r>
                                  </m:den>
                                </m:f>
                                <m:r>
                                  <a:rPr lang="fr-FR" sz="1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≈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𝟎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𝟕𝟓𝟏</m:t>
                                </m:r>
                              </m:oMath>
                            </m:oMathPara>
                          </a14:m>
                          <a:endParaRPr lang="fr-FR" sz="1400" b="1" dirty="0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0070C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rgbClr val="0070C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7104608"/>
                      </a:ext>
                    </a:extLst>
                  </a:tr>
                  <a:tr h="4615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échoué à la première présentation</a:t>
                          </a:r>
                        </a:p>
                      </a:txBody>
                      <a:tcPr anchor="ctr">
                        <a:solidFill>
                          <a:srgbClr val="7030A0">
                            <a:alpha val="19608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……</m:t>
                                    </m:r>
                                  </m:num>
                                  <m:den>
                                    <m:r>
                                      <a:rPr lang="fr-FR" sz="1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………</m:t>
                                    </m:r>
                                  </m:den>
                                </m:f>
                                <m:r>
                                  <a:rPr lang="fr-FR" sz="1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fr-FR" sz="1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≈ ……….</m:t>
                                </m:r>
                              </m:oMath>
                            </m:oMathPara>
                          </a14:m>
                          <a:endParaRPr lang="fr-FR" sz="1400" b="1" dirty="0">
                            <a:solidFill>
                              <a:srgbClr val="7030A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7030A0">
                            <a:alpha val="19608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……..</m:t>
                                    </m:r>
                                  </m:num>
                                  <m:den>
                                    <m:r>
                                      <a:rPr lang="fr-FR" sz="1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……..</m:t>
                                    </m:r>
                                  </m:den>
                                </m:f>
                                <m:r>
                                  <a:rPr lang="fr-FR" sz="1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fr-FR" sz="1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≈ ………</m:t>
                                </m:r>
                              </m:oMath>
                            </m:oMathPara>
                          </a14:m>
                          <a:endParaRPr lang="fr-FR" sz="1400" b="1" dirty="0">
                            <a:solidFill>
                              <a:srgbClr val="7030A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7030A0">
                            <a:alpha val="19608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</a:p>
                      </a:txBody>
                      <a:tcPr anchor="ctr">
                        <a:solidFill>
                          <a:srgbClr val="7030A0">
                            <a:alpha val="19608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097274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Tableau 12">
                <a:extLst>
                  <a:ext uri="{FF2B5EF4-FFF2-40B4-BE49-F238E27FC236}">
                    <a16:creationId xmlns:a16="http://schemas.microsoft.com/office/drawing/2014/main" id="{D2AE90BF-C051-2143-AD3B-30F7DB76C2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2147009"/>
                  </p:ext>
                </p:extLst>
              </p:nvPr>
            </p:nvGraphicFramePr>
            <p:xfrm>
              <a:off x="640508" y="2883441"/>
              <a:ext cx="5499720" cy="178308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374930">
                      <a:extLst>
                        <a:ext uri="{9D8B030D-6E8A-4147-A177-3AD203B41FA5}">
                          <a16:colId xmlns:a16="http://schemas.microsoft.com/office/drawing/2014/main" val="1296811586"/>
                        </a:ext>
                      </a:extLst>
                    </a:gridCol>
                    <a:gridCol w="1564542">
                      <a:extLst>
                        <a:ext uri="{9D8B030D-6E8A-4147-A177-3AD203B41FA5}">
                          <a16:colId xmlns:a16="http://schemas.microsoft.com/office/drawing/2014/main" val="1003013932"/>
                        </a:ext>
                      </a:extLst>
                    </a:gridCol>
                    <a:gridCol w="1630008">
                      <a:extLst>
                        <a:ext uri="{9D8B030D-6E8A-4147-A177-3AD203B41FA5}">
                          <a16:colId xmlns:a16="http://schemas.microsoft.com/office/drawing/2014/main" val="3014338500"/>
                        </a:ext>
                      </a:extLst>
                    </a:gridCol>
                    <a:gridCol w="930240">
                      <a:extLst>
                        <a:ext uri="{9D8B030D-6E8A-4147-A177-3AD203B41FA5}">
                          <a16:colId xmlns:a16="http://schemas.microsoft.com/office/drawing/2014/main" val="3129326502"/>
                        </a:ext>
                      </a:extLst>
                    </a:gridCol>
                  </a:tblGrid>
                  <a:tr h="594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Candidats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pratiqué la conduite accompagnée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N’ayant pas pratiqué la conduite accompagnée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04436171"/>
                      </a:ext>
                    </a:extLst>
                  </a:tr>
                  <a:tr h="594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réussi à la première présentation</a:t>
                          </a:r>
                        </a:p>
                      </a:txBody>
                      <a:tcPr anchor="ctr">
                        <a:solidFill>
                          <a:srgbClr val="0070C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9431" t="-102128" r="-165041" b="-1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0620" t="-102128" r="-57364" b="-1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rgbClr val="0070C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7104608"/>
                      </a:ext>
                    </a:extLst>
                  </a:tr>
                  <a:tr h="594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échoué à la première présentation</a:t>
                          </a:r>
                        </a:p>
                      </a:txBody>
                      <a:tcPr anchor="ctr">
                        <a:solidFill>
                          <a:srgbClr val="7030A0">
                            <a:alpha val="19608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9431" t="-202128" r="-165041" b="-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0620" t="-202128" r="-57364" b="-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</a:p>
                      </a:txBody>
                      <a:tcPr anchor="ctr">
                        <a:solidFill>
                          <a:srgbClr val="7030A0">
                            <a:alpha val="19608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09727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leau 14">
                <a:extLst>
                  <a:ext uri="{FF2B5EF4-FFF2-40B4-BE49-F238E27FC236}">
                    <a16:creationId xmlns:a16="http://schemas.microsoft.com/office/drawing/2014/main" id="{55361CE6-3870-DB45-A9A7-A2409D0598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7999783"/>
                  </p:ext>
                </p:extLst>
              </p:nvPr>
            </p:nvGraphicFramePr>
            <p:xfrm>
              <a:off x="6434015" y="2656328"/>
              <a:ext cx="5148384" cy="2102512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463076">
                      <a:extLst>
                        <a:ext uri="{9D8B030D-6E8A-4147-A177-3AD203B41FA5}">
                          <a16:colId xmlns:a16="http://schemas.microsoft.com/office/drawing/2014/main" val="1296811586"/>
                        </a:ext>
                      </a:extLst>
                    </a:gridCol>
                    <a:gridCol w="1801091">
                      <a:extLst>
                        <a:ext uri="{9D8B030D-6E8A-4147-A177-3AD203B41FA5}">
                          <a16:colId xmlns:a16="http://schemas.microsoft.com/office/drawing/2014/main" val="1003013932"/>
                        </a:ext>
                      </a:extLst>
                    </a:gridCol>
                    <a:gridCol w="1884217">
                      <a:extLst>
                        <a:ext uri="{9D8B030D-6E8A-4147-A177-3AD203B41FA5}">
                          <a16:colId xmlns:a16="http://schemas.microsoft.com/office/drawing/2014/main" val="3014338500"/>
                        </a:ext>
                      </a:extLst>
                    </a:gridCol>
                  </a:tblGrid>
                  <a:tr h="536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Candidats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solidFill>
                                <a:srgbClr val="FF5D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pratiqué la conduite accompagnée</a:t>
                          </a:r>
                        </a:p>
                      </a:txBody>
                      <a:tcPr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N’ayant pas pratiqué la conduite accompagnée</a:t>
                          </a:r>
                        </a:p>
                      </a:txBody>
                      <a:tcPr>
                        <a:solidFill>
                          <a:srgbClr val="00B050">
                            <a:alpha val="19608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4436171"/>
                      </a:ext>
                    </a:extLst>
                  </a:tr>
                  <a:tr h="4346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réussi à la première présentation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400" b="1" i="1" smtClean="0">
                                        <a:solidFill>
                                          <a:srgbClr val="FF5D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b="1" i="1" smtClean="0">
                                        <a:solidFill>
                                          <a:srgbClr val="FF5D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….</m:t>
                                    </m:r>
                                  </m:num>
                                  <m:den>
                                    <m:r>
                                      <a:rPr lang="fr-FR" sz="1400" b="1" i="1" smtClean="0">
                                        <a:solidFill>
                                          <a:srgbClr val="FF5D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….</m:t>
                                    </m:r>
                                  </m:den>
                                </m:f>
                                <m:r>
                                  <a:rPr lang="fr-FR" sz="1400" b="1" i="1" smtClean="0">
                                    <a:solidFill>
                                      <a:srgbClr val="FF5D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fr-FR" sz="1400" b="1" i="1" smtClean="0">
                                    <a:solidFill>
                                      <a:srgbClr val="FF5D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≈ ………</m:t>
                                </m:r>
                              </m:oMath>
                            </m:oMathPara>
                          </a14:m>
                          <a:endParaRPr lang="fr-FR" sz="1400" b="1" dirty="0">
                            <a:solidFill>
                              <a:srgbClr val="FF5D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𝟐𝟎𝟓</m:t>
                                    </m:r>
                                  </m:num>
                                  <m:den>
                                    <m:r>
                                      <a:rPr lang="fr-FR" sz="1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𝟒𝟏𝟔</m:t>
                                    </m:r>
                                  </m:den>
                                </m:f>
                                <m: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≈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𝟎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𝟒𝟗𝟑</m:t>
                                </m:r>
                              </m:oMath>
                            </m:oMathPara>
                          </a14:m>
                          <a:endParaRPr lang="fr-FR" sz="1400" b="1" dirty="0">
                            <a:solidFill>
                              <a:srgbClr val="00B05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00B050">
                            <a:alpha val="19608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7104608"/>
                      </a:ext>
                    </a:extLst>
                  </a:tr>
                  <a:tr h="4346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échoué à la première présentation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400" b="1" i="1" smtClean="0">
                                        <a:solidFill>
                                          <a:srgbClr val="FF5D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b="1" i="1" smtClean="0">
                                        <a:solidFill>
                                          <a:srgbClr val="FF5D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….</m:t>
                                    </m:r>
                                  </m:num>
                                  <m:den>
                                    <m:r>
                                      <a:rPr lang="fr-FR" sz="1400" b="1" i="1" smtClean="0">
                                        <a:solidFill>
                                          <a:srgbClr val="FF5D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…..</m:t>
                                    </m:r>
                                  </m:den>
                                </m:f>
                                <m:r>
                                  <a:rPr lang="fr-FR" sz="1400" b="1" i="1" smtClean="0">
                                    <a:solidFill>
                                      <a:srgbClr val="FF5D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fr-FR" sz="1400" b="1" i="1" smtClean="0">
                                    <a:solidFill>
                                      <a:srgbClr val="FF5D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≈ ………</m:t>
                                </m:r>
                              </m:oMath>
                            </m:oMathPara>
                          </a14:m>
                          <a:endParaRPr lang="fr-FR" sz="1400" b="1" dirty="0">
                            <a:solidFill>
                              <a:srgbClr val="FF5D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𝟐𝟏𝟏</m:t>
                                    </m:r>
                                  </m:num>
                                  <m:den>
                                    <m:r>
                                      <a:rPr lang="fr-FR" sz="1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𝟒𝟏𝟔</m:t>
                                    </m:r>
                                  </m:den>
                                </m:f>
                                <m: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≈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𝟎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𝟓𝟎𝟕</m:t>
                                </m:r>
                              </m:oMath>
                            </m:oMathPara>
                          </a14:m>
                          <a:endParaRPr lang="fr-FR" sz="1400" b="1" dirty="0">
                            <a:solidFill>
                              <a:srgbClr val="00B05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00B050">
                            <a:alpha val="19608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0972748"/>
                      </a:ext>
                    </a:extLst>
                  </a:tr>
                  <a:tr h="3777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rgbClr val="FF5D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B050">
                            <a:alpha val="19608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741415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leau 14">
                <a:extLst>
                  <a:ext uri="{FF2B5EF4-FFF2-40B4-BE49-F238E27FC236}">
                    <a16:creationId xmlns:a16="http://schemas.microsoft.com/office/drawing/2014/main" id="{55361CE6-3870-DB45-A9A7-A2409D0598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7999783"/>
                  </p:ext>
                </p:extLst>
              </p:nvPr>
            </p:nvGraphicFramePr>
            <p:xfrm>
              <a:off x="6434015" y="2656328"/>
              <a:ext cx="5148384" cy="2102512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463076">
                      <a:extLst>
                        <a:ext uri="{9D8B030D-6E8A-4147-A177-3AD203B41FA5}">
                          <a16:colId xmlns:a16="http://schemas.microsoft.com/office/drawing/2014/main" val="1296811586"/>
                        </a:ext>
                      </a:extLst>
                    </a:gridCol>
                    <a:gridCol w="1801091">
                      <a:extLst>
                        <a:ext uri="{9D8B030D-6E8A-4147-A177-3AD203B41FA5}">
                          <a16:colId xmlns:a16="http://schemas.microsoft.com/office/drawing/2014/main" val="1003013932"/>
                        </a:ext>
                      </a:extLst>
                    </a:gridCol>
                    <a:gridCol w="1884217">
                      <a:extLst>
                        <a:ext uri="{9D8B030D-6E8A-4147-A177-3AD203B41FA5}">
                          <a16:colId xmlns:a16="http://schemas.microsoft.com/office/drawing/2014/main" val="3014338500"/>
                        </a:ext>
                      </a:extLst>
                    </a:gridCol>
                  </a:tblGrid>
                  <a:tr h="536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Candidats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solidFill>
                                <a:srgbClr val="FF5D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pratiqué la conduite accompagnée</a:t>
                          </a:r>
                        </a:p>
                      </a:txBody>
                      <a:tcPr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N’ayant pas pratiqué la conduite accompagnée</a:t>
                          </a:r>
                        </a:p>
                      </a:txBody>
                      <a:tcPr>
                        <a:solidFill>
                          <a:srgbClr val="00B050">
                            <a:alpha val="19608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4436171"/>
                      </a:ext>
                    </a:extLst>
                  </a:tr>
                  <a:tr h="594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réussi à la première présentation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81690" t="-91489" r="-105634" b="-1638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5"/>
                          <a:stretch>
                            <a:fillRect l="-173154" t="-91489" r="-671" b="-1638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7104608"/>
                      </a:ext>
                    </a:extLst>
                  </a:tr>
                  <a:tr h="594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échoué à la première présentation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81690" t="-191489" r="-105634" b="-638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5"/>
                          <a:stretch>
                            <a:fillRect l="-173154" t="-191489" r="-671" b="-638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0972748"/>
                      </a:ext>
                    </a:extLst>
                  </a:tr>
                  <a:tr h="3777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rgbClr val="FF5D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B050">
                            <a:alpha val="19608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741415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07ADBC98-DB52-7E49-81CE-1D55BE9F8B8D}"/>
              </a:ext>
            </a:extLst>
          </p:cNvPr>
          <p:cNvSpPr txBox="1"/>
          <p:nvPr/>
        </p:nvSpPr>
        <p:spPr>
          <a:xfrm>
            <a:off x="1818525" y="2487051"/>
            <a:ext cx="40062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  <a:latin typeface="Comic Sans MS" panose="030F0902030302020204" pitchFamily="66" charset="0"/>
              </a:rPr>
              <a:t>Fréquences conditionnelles par ligne :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A7CD2AC-B2D5-EB4E-A063-633E41B0EAE1}"/>
              </a:ext>
            </a:extLst>
          </p:cNvPr>
          <p:cNvSpPr txBox="1"/>
          <p:nvPr/>
        </p:nvSpPr>
        <p:spPr>
          <a:xfrm>
            <a:off x="6975447" y="2294648"/>
            <a:ext cx="4267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  <a:latin typeface="Comic Sans MS" panose="030F0902030302020204" pitchFamily="66" charset="0"/>
              </a:rPr>
              <a:t>Fréquences conditionnelles par colonne : 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98AE453-EBA9-2245-BE44-C479B60A22AF}"/>
              </a:ext>
            </a:extLst>
          </p:cNvPr>
          <p:cNvCxnSpPr/>
          <p:nvPr/>
        </p:nvCxnSpPr>
        <p:spPr>
          <a:xfrm>
            <a:off x="6287121" y="2487051"/>
            <a:ext cx="0" cy="305476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7816E2DD-6E57-8A44-82A9-F0FB5E53B79E}"/>
              </a:ext>
            </a:extLst>
          </p:cNvPr>
          <p:cNvSpPr txBox="1"/>
          <p:nvPr/>
        </p:nvSpPr>
        <p:spPr>
          <a:xfrm>
            <a:off x="6461132" y="4803154"/>
            <a:ext cx="53206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FF5D00"/>
                </a:solidFill>
                <a:latin typeface="Comic Sans MS" panose="030F0902030302020204" pitchFamily="66" charset="0"/>
              </a:rPr>
              <a:t>Parmi ceux ayant pratiqué la conduite accompagnée, </a:t>
            </a:r>
          </a:p>
          <a:p>
            <a:r>
              <a:rPr lang="fr-FR" sz="1400" dirty="0">
                <a:solidFill>
                  <a:srgbClr val="FF5D00"/>
                </a:solidFill>
                <a:latin typeface="Comic Sans MS" panose="030F0902030302020204" pitchFamily="66" charset="0"/>
              </a:rPr>
              <a:t>la fréquence de ceux ayant échoué à la première présentation</a:t>
            </a:r>
          </a:p>
          <a:p>
            <a:r>
              <a:rPr lang="fr-FR" sz="1400" dirty="0">
                <a:solidFill>
                  <a:srgbClr val="FF5D00"/>
                </a:solidFill>
                <a:latin typeface="Comic Sans MS" panose="030F0902030302020204" pitchFamily="66" charset="0"/>
              </a:rPr>
              <a:t>est de ……………….. soit ……………..%.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B5BF8C31-6FD2-974E-B012-A0F43AB05386}"/>
              </a:ext>
            </a:extLst>
          </p:cNvPr>
          <p:cNvCxnSpPr>
            <a:cxnSpLocks/>
          </p:cNvCxnSpPr>
          <p:nvPr/>
        </p:nvCxnSpPr>
        <p:spPr>
          <a:xfrm>
            <a:off x="9504218" y="3283527"/>
            <a:ext cx="0" cy="123305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131EA768-549B-3443-865C-4021747C3923}"/>
              </a:ext>
            </a:extLst>
          </p:cNvPr>
          <p:cNvCxnSpPr>
            <a:cxnSpLocks/>
          </p:cNvCxnSpPr>
          <p:nvPr/>
        </p:nvCxnSpPr>
        <p:spPr>
          <a:xfrm>
            <a:off x="9906000" y="3283527"/>
            <a:ext cx="0" cy="123305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D7354F3C-4A3E-8049-9624-9D3C762B0C15}"/>
              </a:ext>
            </a:extLst>
          </p:cNvPr>
          <p:cNvSpPr txBox="1"/>
          <p:nvPr/>
        </p:nvSpPr>
        <p:spPr>
          <a:xfrm>
            <a:off x="9441475" y="3715388"/>
            <a:ext cx="30809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071A0A5-4500-C240-81AB-3AD7085EA949}"/>
              </a:ext>
            </a:extLst>
          </p:cNvPr>
          <p:cNvSpPr txBox="1"/>
          <p:nvPr/>
        </p:nvSpPr>
        <p:spPr>
          <a:xfrm>
            <a:off x="9651112" y="3716755"/>
            <a:ext cx="30809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+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6F0BB8CF-2D56-2846-9B9F-4A92E19600D8}"/>
              </a:ext>
            </a:extLst>
          </p:cNvPr>
          <p:cNvCxnSpPr/>
          <p:nvPr/>
        </p:nvCxnSpPr>
        <p:spPr>
          <a:xfrm>
            <a:off x="2673927" y="4014434"/>
            <a:ext cx="2743200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D48ADA6A-F11C-4743-9442-A0DEDFAFD57A}"/>
              </a:ext>
            </a:extLst>
          </p:cNvPr>
          <p:cNvCxnSpPr/>
          <p:nvPr/>
        </p:nvCxnSpPr>
        <p:spPr>
          <a:xfrm>
            <a:off x="2673927" y="4742615"/>
            <a:ext cx="2743200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1C1E54A8-5A29-144C-B133-D63D8F6F7637}"/>
              </a:ext>
            </a:extLst>
          </p:cNvPr>
          <p:cNvSpPr txBox="1"/>
          <p:nvPr/>
        </p:nvSpPr>
        <p:spPr>
          <a:xfrm>
            <a:off x="3352265" y="3757020"/>
            <a:ext cx="30809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7DFBB6C9-CB5F-5444-94C4-108D70DE071C}"/>
              </a:ext>
            </a:extLst>
          </p:cNvPr>
          <p:cNvSpPr txBox="1"/>
          <p:nvPr/>
        </p:nvSpPr>
        <p:spPr>
          <a:xfrm>
            <a:off x="3352265" y="4421773"/>
            <a:ext cx="30809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365719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5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85801" y="344488"/>
            <a:ext cx="3594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2°) Probabilités conditionnelles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539" y="5809743"/>
            <a:ext cx="1117460" cy="39365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DBA0D2A-FD07-7F43-BD56-E99650785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6" y="3434658"/>
            <a:ext cx="1967224" cy="19771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">
                <a:extLst>
                  <a:ext uri="{FF2B5EF4-FFF2-40B4-BE49-F238E27FC236}">
                    <a16:creationId xmlns:a16="http://schemas.microsoft.com/office/drawing/2014/main" id="{1AB47D00-61FB-264F-82BE-E38BC0F7E9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800" y="1083458"/>
                <a:ext cx="9184217" cy="52322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Times New Roman" pitchFamily="18" charset="0"/>
                    <a:cs typeface="Arial" pitchFamily="34" charset="0"/>
                  </a:rPr>
                  <a:t>Définition </a:t>
                </a:r>
                <a:r>
                  <a:rPr lang="fr-FR" sz="1400" dirty="0">
                    <a:solidFill>
                      <a:srgbClr val="C00000"/>
                    </a:solidFill>
                    <a:latin typeface="Comic Sans MS" panose="030F0702030302020204" pitchFamily="66" charset="0"/>
                    <a:ea typeface="Times New Roman" pitchFamily="18" charset="0"/>
                    <a:cs typeface="Arial" pitchFamily="34" charset="0"/>
                  </a:rPr>
                  <a:t>: A et B désignent deux événements tels que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itchFamily="18" charset="0"/>
                        <a:cs typeface="Arial" pitchFamily="34" charset="0"/>
                      </a:rPr>
                      <m:t>𝑐𝑎𝑟𝑑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itchFamily="18" charset="0"/>
                            <a:cs typeface="Arial" pitchFamily="34" charset="0"/>
                          </a:rPr>
                          <m:t>𝐴</m:t>
                        </m:r>
                      </m:e>
                    </m:d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≠0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702030302020204" pitchFamily="66" charset="0"/>
                    <a:ea typeface="Times New Roman" pitchFamily="18" charset="0"/>
                    <a:cs typeface="Arial" pitchFamily="34" charset="0"/>
                  </a:rPr>
                  <a:t>.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sz="1400" dirty="0">
                    <a:solidFill>
                      <a:srgbClr val="C00000"/>
                    </a:solidFill>
                    <a:latin typeface="Comic Sans MS" panose="030F0702030302020204" pitchFamily="66" charset="0"/>
                    <a:ea typeface="Times New Roman" pitchFamily="18" charset="0"/>
                    <a:cs typeface="Arial" pitchFamily="34" charset="0"/>
                  </a:rPr>
                  <a:t>La probabilité de B sachant A est réalisé, notée ……………….., est définie par : ……………………………………………………….</a:t>
                </a:r>
              </a:p>
            </p:txBody>
          </p:sp>
        </mc:Choice>
        <mc:Fallback>
          <p:sp>
            <p:nvSpPr>
              <p:cNvPr id="13" name="Rectangle 1">
                <a:extLst>
                  <a:ext uri="{FF2B5EF4-FFF2-40B4-BE49-F238E27FC236}">
                    <a16:creationId xmlns:a16="http://schemas.microsoft.com/office/drawing/2014/main" id="{1AB47D00-61FB-264F-82BE-E38BC0F7E9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083458"/>
                <a:ext cx="9184217" cy="523220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D8A85557-F92F-CF42-B93B-D2702C46D9DB}"/>
                  </a:ext>
                </a:extLst>
              </p:cNvPr>
              <p:cNvSpPr txBox="1"/>
              <p:nvPr/>
            </p:nvSpPr>
            <p:spPr>
              <a:xfrm>
                <a:off x="685801" y="1748282"/>
                <a:ext cx="7710188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Remarques: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>
                    <a:latin typeface="Comic Sans MS" panose="030F0902030302020204" pitchFamily="66" charset="0"/>
                  </a:rPr>
                  <a:t>Le cardinal d’un événement A est le nombre d’éléments de l’événement A noté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𝑐𝑎𝑟𝑑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>
                    <a:latin typeface="Comic Sans MS" panose="030F0902030302020204" pitchFamily="66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𝑐𝑎𝑟𝑑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 alors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= …………………..</m:t>
                    </m:r>
                  </m:oMath>
                </a14:m>
                <a:endParaRPr lang="fr-FR" sz="1400" dirty="0">
                  <a:latin typeface="Comic Sans MS" panose="030F09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>
                    <a:latin typeface="Comic Sans MS" panose="030F0902030302020204" pitchFamily="66" charset="0"/>
                  </a:rPr>
                  <a:t>Les fréquences conditionnelles sont donc le résultat de probabilités conditionnelles</a:t>
                </a:r>
              </a:p>
            </p:txBody>
          </p:sp>
        </mc:Choice>
        <mc:Fallback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D8A85557-F92F-CF42-B93B-D2702C46D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1748282"/>
                <a:ext cx="7710188" cy="984885"/>
              </a:xfrm>
              <a:prstGeom prst="rect">
                <a:avLst/>
              </a:prstGeom>
              <a:blipFill>
                <a:blip r:embed="rId5"/>
                <a:stretch>
                  <a:fillRect l="-164" t="-1282" b="-51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002607B-9B00-A747-8EDA-BA2E437C2B90}"/>
                  </a:ext>
                </a:extLst>
              </p:cNvPr>
              <p:cNvSpPr/>
              <p:nvPr/>
            </p:nvSpPr>
            <p:spPr>
              <a:xfrm>
                <a:off x="685801" y="2849407"/>
                <a:ext cx="10157551" cy="2462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Comic Sans MS" panose="030F0702030302020204" pitchFamily="66" charset="0"/>
                    <a:cs typeface="Arial" pitchFamily="34" charset="0"/>
                  </a:rPr>
                  <a:t>Exemples : </a:t>
                </a:r>
                <a:r>
                  <a:rPr lang="fr-FR" sz="1400" dirty="0">
                    <a:latin typeface="Comic Sans MS" panose="030F0702030302020204" pitchFamily="66" charset="0"/>
                    <a:cs typeface="Arial" pitchFamily="34" charset="0"/>
                  </a:rPr>
                  <a:t>Reprenons les tableaux précédents en posant l’événement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𝐴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  <a:cs typeface="Arial" pitchFamily="34" charset="0"/>
                  </a:rPr>
                  <a:t>: « le candidat a pratiqué la conduite accompagnée » et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𝐵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  <a:cs typeface="Arial" pitchFamily="34" charset="0"/>
                  </a:rPr>
                  <a:t> l’événement : « le candidat a réussi l’épreuve pratique du permis de conduite à la première présentation ». On note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14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𝐴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702030302020204" pitchFamily="66" charset="0"/>
                    <a:cs typeface="Arial" pitchFamily="34" charset="0"/>
                  </a:rPr>
                  <a:t> les événements contraires aux événements 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𝐴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𝐵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  <a:cs typeface="Arial" pitchFamily="34" charset="0"/>
                  </a:rPr>
                  <a:t>.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  <a:cs typeface="Arial" pitchFamily="34" charset="0"/>
                  </a:rPr>
                  <a:t>                </a:t>
                </a:r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FF5D00"/>
                  </a:solidFill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FF5D00"/>
                  </a:solidFill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b="1" dirty="0">
                    <a:solidFill>
                      <a:srgbClr val="7030A0"/>
                    </a:solidFill>
                    <a:latin typeface="Comic Sans MS" panose="030F0902030302020204" pitchFamily="66" charset="0"/>
                    <a:cs typeface="Arial" pitchFamily="34" charset="0"/>
                  </a:rPr>
                  <a:t> </a:t>
                </a:r>
                <a:endParaRPr lang="fr-FR" sz="1400" dirty="0">
                  <a:latin typeface="Comic Sans MS" panose="030F0902030302020204" pitchFamily="66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002607B-9B00-A747-8EDA-BA2E437C2B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2849407"/>
                <a:ext cx="10157551" cy="2462213"/>
              </a:xfrm>
              <a:prstGeom prst="rect">
                <a:avLst/>
              </a:prstGeom>
              <a:blipFill>
                <a:blip r:embed="rId6"/>
                <a:stretch>
                  <a:fillRect l="-1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6" name="Tableau 15">
                <a:extLst>
                  <a:ext uri="{FF2B5EF4-FFF2-40B4-BE49-F238E27FC236}">
                    <a16:creationId xmlns:a16="http://schemas.microsoft.com/office/drawing/2014/main" id="{FC1C6313-73A1-4843-911C-A8DE4B43E8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8575234"/>
                  </p:ext>
                </p:extLst>
              </p:nvPr>
            </p:nvGraphicFramePr>
            <p:xfrm>
              <a:off x="2746164" y="3751397"/>
              <a:ext cx="5499720" cy="178308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374930">
                      <a:extLst>
                        <a:ext uri="{9D8B030D-6E8A-4147-A177-3AD203B41FA5}">
                          <a16:colId xmlns:a16="http://schemas.microsoft.com/office/drawing/2014/main" val="1296811586"/>
                        </a:ext>
                      </a:extLst>
                    </a:gridCol>
                    <a:gridCol w="1564542">
                      <a:extLst>
                        <a:ext uri="{9D8B030D-6E8A-4147-A177-3AD203B41FA5}">
                          <a16:colId xmlns:a16="http://schemas.microsoft.com/office/drawing/2014/main" val="1003013932"/>
                        </a:ext>
                      </a:extLst>
                    </a:gridCol>
                    <a:gridCol w="1630008">
                      <a:extLst>
                        <a:ext uri="{9D8B030D-6E8A-4147-A177-3AD203B41FA5}">
                          <a16:colId xmlns:a16="http://schemas.microsoft.com/office/drawing/2014/main" val="3014338500"/>
                        </a:ext>
                      </a:extLst>
                    </a:gridCol>
                    <a:gridCol w="930240">
                      <a:extLst>
                        <a:ext uri="{9D8B030D-6E8A-4147-A177-3AD203B41FA5}">
                          <a16:colId xmlns:a16="http://schemas.microsoft.com/office/drawing/2014/main" val="3129326502"/>
                        </a:ext>
                      </a:extLst>
                    </a:gridCol>
                  </a:tblGrid>
                  <a:tr h="4615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Candidats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pratiqué la conduite accompagnée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N’ayant pas pratiqué la conduite accompagnée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04436171"/>
                      </a:ext>
                    </a:extLst>
                  </a:tr>
                  <a:tr h="4615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réussi à la première présentation</a:t>
                          </a:r>
                        </a:p>
                      </a:txBody>
                      <a:tcPr anchor="ctr">
                        <a:solidFill>
                          <a:srgbClr val="0070C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……</m:t>
                                    </m:r>
                                  </m:num>
                                  <m:den>
                                    <m:r>
                                      <a:rPr lang="fr-FR" sz="1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……</m:t>
                                    </m:r>
                                  </m:den>
                                </m:f>
                                <m:r>
                                  <a:rPr lang="fr-FR" sz="1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≈ ……..</m:t>
                                </m:r>
                              </m:oMath>
                            </m:oMathPara>
                          </a14:m>
                          <a:endParaRPr lang="fr-FR" sz="1400" b="1" dirty="0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0070C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𝟐𝟎𝟓</m:t>
                                    </m:r>
                                  </m:num>
                                  <m:den>
                                    <m:r>
                                      <a:rPr lang="fr-FR" sz="1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𝟐𝟕𝟑</m:t>
                                    </m:r>
                                  </m:den>
                                </m:f>
                                <m:r>
                                  <a:rPr lang="fr-FR" sz="1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≈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𝟎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𝟕𝟓𝟏</m:t>
                                </m:r>
                              </m:oMath>
                            </m:oMathPara>
                          </a14:m>
                          <a:endParaRPr lang="fr-FR" sz="1400" b="1" dirty="0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0070C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rgbClr val="0070C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7104608"/>
                      </a:ext>
                    </a:extLst>
                  </a:tr>
                  <a:tr h="4615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échoué à la première présentation</a:t>
                          </a:r>
                        </a:p>
                      </a:txBody>
                      <a:tcPr anchor="ctr">
                        <a:solidFill>
                          <a:srgbClr val="7030A0">
                            <a:alpha val="19608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𝟏𝟗</m:t>
                                    </m:r>
                                  </m:num>
                                  <m:den>
                                    <m:r>
                                      <a:rPr lang="fr-FR" sz="1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𝟐𝟑𝟎</m:t>
                                    </m:r>
                                  </m:den>
                                </m:f>
                                <m:r>
                                  <a:rPr lang="fr-FR" sz="1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fr-FR" sz="1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≈</m:t>
                                </m:r>
                                <m:r>
                                  <a:rPr lang="fr-FR" sz="1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𝟎</m:t>
                                </m:r>
                                <m:r>
                                  <a:rPr lang="fr-FR" sz="1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a:rPr lang="fr-FR" sz="1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𝟎𝟖𝟑</m:t>
                                </m:r>
                              </m:oMath>
                            </m:oMathPara>
                          </a14:m>
                          <a:endParaRPr lang="fr-FR" sz="1400" b="1" dirty="0">
                            <a:solidFill>
                              <a:srgbClr val="7030A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7030A0">
                            <a:alpha val="19608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……</m:t>
                                    </m:r>
                                  </m:num>
                                  <m:den>
                                    <m:r>
                                      <a:rPr lang="fr-FR" sz="1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……</m:t>
                                    </m:r>
                                  </m:den>
                                </m:f>
                                <m:r>
                                  <a:rPr lang="fr-FR" sz="1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fr-FR" sz="1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≈ ……….</m:t>
                                </m:r>
                              </m:oMath>
                            </m:oMathPara>
                          </a14:m>
                          <a:endParaRPr lang="fr-FR" sz="1400" b="1" dirty="0">
                            <a:solidFill>
                              <a:srgbClr val="7030A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7030A0">
                            <a:alpha val="19608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rgbClr val="7030A0">
                            <a:alpha val="19608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097274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6" name="Tableau 15">
                <a:extLst>
                  <a:ext uri="{FF2B5EF4-FFF2-40B4-BE49-F238E27FC236}">
                    <a16:creationId xmlns:a16="http://schemas.microsoft.com/office/drawing/2014/main" id="{FC1C6313-73A1-4843-911C-A8DE4B43E8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8575234"/>
                  </p:ext>
                </p:extLst>
              </p:nvPr>
            </p:nvGraphicFramePr>
            <p:xfrm>
              <a:off x="2746164" y="3751397"/>
              <a:ext cx="5499720" cy="178308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374930">
                      <a:extLst>
                        <a:ext uri="{9D8B030D-6E8A-4147-A177-3AD203B41FA5}">
                          <a16:colId xmlns:a16="http://schemas.microsoft.com/office/drawing/2014/main" val="1296811586"/>
                        </a:ext>
                      </a:extLst>
                    </a:gridCol>
                    <a:gridCol w="1564542">
                      <a:extLst>
                        <a:ext uri="{9D8B030D-6E8A-4147-A177-3AD203B41FA5}">
                          <a16:colId xmlns:a16="http://schemas.microsoft.com/office/drawing/2014/main" val="1003013932"/>
                        </a:ext>
                      </a:extLst>
                    </a:gridCol>
                    <a:gridCol w="1630008">
                      <a:extLst>
                        <a:ext uri="{9D8B030D-6E8A-4147-A177-3AD203B41FA5}">
                          <a16:colId xmlns:a16="http://schemas.microsoft.com/office/drawing/2014/main" val="3014338500"/>
                        </a:ext>
                      </a:extLst>
                    </a:gridCol>
                    <a:gridCol w="930240">
                      <a:extLst>
                        <a:ext uri="{9D8B030D-6E8A-4147-A177-3AD203B41FA5}">
                          <a16:colId xmlns:a16="http://schemas.microsoft.com/office/drawing/2014/main" val="3129326502"/>
                        </a:ext>
                      </a:extLst>
                    </a:gridCol>
                  </a:tblGrid>
                  <a:tr h="594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Candidats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pratiqué la conduite accompagnée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N’ayant pas pratiqué la conduite accompagnée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04436171"/>
                      </a:ext>
                    </a:extLst>
                  </a:tr>
                  <a:tr h="594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réussi à la première présentation</a:t>
                          </a:r>
                        </a:p>
                      </a:txBody>
                      <a:tcPr anchor="ctr">
                        <a:solidFill>
                          <a:srgbClr val="0070C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89431" t="-102128" r="-164228" b="-1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80620" t="-102128" r="-56589" b="-1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rgbClr val="0070C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7104608"/>
                      </a:ext>
                    </a:extLst>
                  </a:tr>
                  <a:tr h="594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échoué à la première présentation</a:t>
                          </a:r>
                        </a:p>
                      </a:txBody>
                      <a:tcPr anchor="ctr">
                        <a:solidFill>
                          <a:srgbClr val="7030A0">
                            <a:alpha val="19608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89431" t="-202128" r="-164228" b="-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80620" t="-202128" r="-56589" b="-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rgbClr val="7030A0">
                            <a:alpha val="19608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09727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B067AF1A-22CB-4C42-87EB-4C43D6621ED2}"/>
                  </a:ext>
                </a:extLst>
              </p:cNvPr>
              <p:cNvSpPr txBox="1"/>
              <p:nvPr/>
            </p:nvSpPr>
            <p:spPr>
              <a:xfrm>
                <a:off x="1363033" y="3547159"/>
                <a:ext cx="1379993" cy="307777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Événement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….</m:t>
                    </m:r>
                  </m:oMath>
                </a14:m>
                <a:endParaRPr lang="fr-FR" sz="1400" b="1" dirty="0">
                  <a:solidFill>
                    <a:srgbClr val="00B05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B067AF1A-22CB-4C42-87EB-4C43D6621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033" y="3547159"/>
                <a:ext cx="1379993" cy="307777"/>
              </a:xfrm>
              <a:prstGeom prst="rect">
                <a:avLst/>
              </a:prstGeom>
              <a:blipFill>
                <a:blip r:embed="rId8"/>
                <a:stretch>
                  <a:fillRect l="-901" b="-11111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DFA4332B-5FA7-BE44-9E1D-3CA9236FAED3}"/>
                  </a:ext>
                </a:extLst>
              </p:cNvPr>
              <p:cNvSpPr txBox="1"/>
              <p:nvPr/>
            </p:nvSpPr>
            <p:spPr>
              <a:xfrm>
                <a:off x="685801" y="4446125"/>
                <a:ext cx="1379993" cy="307777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Événement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….</m:t>
                    </m:r>
                  </m:oMath>
                </a14:m>
                <a:endParaRPr lang="fr-FR" sz="1400" b="1" dirty="0">
                  <a:solidFill>
                    <a:srgbClr val="0070C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DFA4332B-5FA7-BE44-9E1D-3CA9236FA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4446125"/>
                <a:ext cx="1379993" cy="307777"/>
              </a:xfrm>
              <a:prstGeom prst="rect">
                <a:avLst/>
              </a:prstGeom>
              <a:blipFill>
                <a:blip r:embed="rId9"/>
                <a:stretch>
                  <a:fillRect l="-901" t="-3846" b="-15385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oneTexte 18">
            <a:extLst>
              <a:ext uri="{FF2B5EF4-FFF2-40B4-BE49-F238E27FC236}">
                <a16:creationId xmlns:a16="http://schemas.microsoft.com/office/drawing/2014/main" id="{374E8175-9896-764C-9FA6-FB6F78A2447E}"/>
              </a:ext>
            </a:extLst>
          </p:cNvPr>
          <p:cNvSpPr txBox="1"/>
          <p:nvPr/>
        </p:nvSpPr>
        <p:spPr>
          <a:xfrm>
            <a:off x="8395989" y="3393270"/>
            <a:ext cx="1457450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B050"/>
                </a:solidFill>
                <a:latin typeface="Comic Sans MS" panose="030F0902030302020204" pitchFamily="66" charset="0"/>
              </a:rPr>
              <a:t>Événement …..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AEC64EA-C1C9-BE43-BEF2-E7894DA42B54}"/>
              </a:ext>
            </a:extLst>
          </p:cNvPr>
          <p:cNvSpPr txBox="1"/>
          <p:nvPr/>
        </p:nvSpPr>
        <p:spPr>
          <a:xfrm>
            <a:off x="685801" y="5053941"/>
            <a:ext cx="1422184" cy="30777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  <a:latin typeface="Comic Sans MS" panose="030F0902030302020204" pitchFamily="66" charset="0"/>
              </a:rPr>
              <a:t>Événement ……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E66137B9-5578-284B-BA5F-F4E72F376285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2743026" y="3701048"/>
            <a:ext cx="1625304" cy="37674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5448FC01-34D5-B94D-AA21-150935FBF72F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7065819" y="3547159"/>
            <a:ext cx="1330170" cy="53335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EBFBC094-AF37-B641-994E-A74BDC4AFFA5}"/>
              </a:ext>
            </a:extLst>
          </p:cNvPr>
          <p:cNvCxnSpPr>
            <a:stCxn id="20" idx="3"/>
          </p:cNvCxnSpPr>
          <p:nvPr/>
        </p:nvCxnSpPr>
        <p:spPr>
          <a:xfrm>
            <a:off x="2107985" y="5207830"/>
            <a:ext cx="815324" cy="6133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FC042F77-2B62-A045-A6F6-97DC0B23C6E2}"/>
              </a:ext>
            </a:extLst>
          </p:cNvPr>
          <p:cNvCxnSpPr/>
          <p:nvPr/>
        </p:nvCxnSpPr>
        <p:spPr>
          <a:xfrm>
            <a:off x="2011608" y="4608227"/>
            <a:ext cx="911701" cy="9401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F9CA2C06-8AFA-754E-BEC5-5524F9917642}"/>
              </a:ext>
            </a:extLst>
          </p:cNvPr>
          <p:cNvCxnSpPr>
            <a:cxnSpLocks/>
            <a:stCxn id="44" idx="1"/>
          </p:cNvCxnSpPr>
          <p:nvPr/>
        </p:nvCxnSpPr>
        <p:spPr>
          <a:xfrm flipH="1">
            <a:off x="5496024" y="4103144"/>
            <a:ext cx="3103124" cy="42308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EFFE191E-6BAA-5E4E-AE88-00F62A69391B}"/>
              </a:ext>
            </a:extLst>
          </p:cNvPr>
          <p:cNvCxnSpPr>
            <a:cxnSpLocks/>
          </p:cNvCxnSpPr>
          <p:nvPr/>
        </p:nvCxnSpPr>
        <p:spPr>
          <a:xfrm flipH="1">
            <a:off x="7065819" y="4984569"/>
            <a:ext cx="1810310" cy="19706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99FBE189-525E-1541-94CA-AA87EBAF7418}"/>
              </a:ext>
            </a:extLst>
          </p:cNvPr>
          <p:cNvSpPr txBox="1"/>
          <p:nvPr/>
        </p:nvSpPr>
        <p:spPr>
          <a:xfrm>
            <a:off x="8599148" y="3903089"/>
            <a:ext cx="1617751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Comic Sans MS" panose="030F0902030302020204" pitchFamily="66" charset="0"/>
              </a:rPr>
              <a:t>…………………..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37603D4D-13E9-764A-BCB6-5273D16701A2}"/>
              </a:ext>
            </a:extLst>
          </p:cNvPr>
          <p:cNvSpPr txBox="1"/>
          <p:nvPr/>
        </p:nvSpPr>
        <p:spPr>
          <a:xfrm>
            <a:off x="8871603" y="4802172"/>
            <a:ext cx="152798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Comic Sans MS" panose="030F0902030302020204" pitchFamily="66" charset="0"/>
              </a:rPr>
              <a:t>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4256837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063EDE2-7FCD-B14A-85FF-86780198B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6054165-457B-FF4F-B872-FAE539DAB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6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4C9CB69-E838-3943-8CEC-135EFFCC2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837" y="236927"/>
            <a:ext cx="1810905" cy="181090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144F582-545E-9246-917E-4DD2A62FB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539" y="5823811"/>
            <a:ext cx="1117460" cy="3936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au 10">
                <a:extLst>
                  <a:ext uri="{FF2B5EF4-FFF2-40B4-BE49-F238E27FC236}">
                    <a16:creationId xmlns:a16="http://schemas.microsoft.com/office/drawing/2014/main" id="{5E47AC39-F26C-6843-8634-EA8E15FF01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4853725"/>
                  </p:ext>
                </p:extLst>
              </p:nvPr>
            </p:nvGraphicFramePr>
            <p:xfrm>
              <a:off x="3067361" y="758255"/>
              <a:ext cx="5148384" cy="2102512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463076">
                      <a:extLst>
                        <a:ext uri="{9D8B030D-6E8A-4147-A177-3AD203B41FA5}">
                          <a16:colId xmlns:a16="http://schemas.microsoft.com/office/drawing/2014/main" val="1296811586"/>
                        </a:ext>
                      </a:extLst>
                    </a:gridCol>
                    <a:gridCol w="1801091">
                      <a:extLst>
                        <a:ext uri="{9D8B030D-6E8A-4147-A177-3AD203B41FA5}">
                          <a16:colId xmlns:a16="http://schemas.microsoft.com/office/drawing/2014/main" val="1003013932"/>
                        </a:ext>
                      </a:extLst>
                    </a:gridCol>
                    <a:gridCol w="1884217">
                      <a:extLst>
                        <a:ext uri="{9D8B030D-6E8A-4147-A177-3AD203B41FA5}">
                          <a16:colId xmlns:a16="http://schemas.microsoft.com/office/drawing/2014/main" val="3014338500"/>
                        </a:ext>
                      </a:extLst>
                    </a:gridCol>
                  </a:tblGrid>
                  <a:tr h="536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Candidats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solidFill>
                                <a:srgbClr val="FF5D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pratiqué la conduite accompagnée</a:t>
                          </a:r>
                        </a:p>
                      </a:txBody>
                      <a:tcPr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N’ayant pas pratiqué la conduite accompagnée</a:t>
                          </a:r>
                        </a:p>
                      </a:txBody>
                      <a:tcPr>
                        <a:solidFill>
                          <a:srgbClr val="00B050">
                            <a:alpha val="19608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4436171"/>
                      </a:ext>
                    </a:extLst>
                  </a:tr>
                  <a:tr h="4346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réussi à la première présentation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400" b="1" i="1" smtClean="0">
                                        <a:solidFill>
                                          <a:srgbClr val="FF5D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b="1" i="1" smtClean="0">
                                        <a:solidFill>
                                          <a:srgbClr val="FF5D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𝟔𝟖</m:t>
                                    </m:r>
                                  </m:num>
                                  <m:den>
                                    <m:r>
                                      <a:rPr lang="fr-FR" sz="1400" b="1" i="1" smtClean="0">
                                        <a:solidFill>
                                          <a:srgbClr val="FF5D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𝟖𝟕</m:t>
                                    </m:r>
                                  </m:den>
                                </m:f>
                                <m:r>
                                  <a:rPr lang="fr-FR" sz="1400" b="1" i="1" smtClean="0">
                                    <a:solidFill>
                                      <a:srgbClr val="FF5D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fr-FR" sz="1400" b="1" i="1" smtClean="0">
                                    <a:solidFill>
                                      <a:srgbClr val="FF5D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≈</m:t>
                                </m:r>
                                <m:r>
                                  <a:rPr lang="fr-FR" sz="1400" b="1" i="1" smtClean="0">
                                    <a:solidFill>
                                      <a:srgbClr val="FF5D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𝟎</m:t>
                                </m:r>
                                <m:r>
                                  <a:rPr lang="fr-FR" sz="1400" b="1" i="1" smtClean="0">
                                    <a:solidFill>
                                      <a:srgbClr val="FF5D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a:rPr lang="fr-FR" sz="1400" b="1" i="1" smtClean="0">
                                    <a:solidFill>
                                      <a:srgbClr val="FF5D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𝟕𝟖𝟐</m:t>
                                </m:r>
                              </m:oMath>
                            </m:oMathPara>
                          </a14:m>
                          <a:endParaRPr lang="fr-FR" sz="1400" b="1" dirty="0">
                            <a:solidFill>
                              <a:srgbClr val="FF5D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𝟐𝟎𝟓</m:t>
                                    </m:r>
                                  </m:num>
                                  <m:den>
                                    <m:r>
                                      <a:rPr lang="fr-FR" sz="1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𝟒𝟏𝟔</m:t>
                                    </m:r>
                                  </m:den>
                                </m:f>
                                <m: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≈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𝟎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𝟒𝟗𝟑</m:t>
                                </m:r>
                              </m:oMath>
                            </m:oMathPara>
                          </a14:m>
                          <a:endParaRPr lang="fr-FR" sz="1400" b="1" dirty="0">
                            <a:solidFill>
                              <a:srgbClr val="00B05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00B050">
                            <a:alpha val="19608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7104608"/>
                      </a:ext>
                    </a:extLst>
                  </a:tr>
                  <a:tr h="4346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échoué à la première présentation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400" b="1" i="1" smtClean="0">
                                        <a:solidFill>
                                          <a:srgbClr val="FF5D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b="1" i="1" smtClean="0">
                                        <a:solidFill>
                                          <a:srgbClr val="FF5D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𝟏𝟗</m:t>
                                    </m:r>
                                  </m:num>
                                  <m:den>
                                    <m:r>
                                      <a:rPr lang="fr-FR" sz="1400" b="1" i="1" smtClean="0">
                                        <a:solidFill>
                                          <a:srgbClr val="FF5D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𝟖𝟕</m:t>
                                    </m:r>
                                  </m:den>
                                </m:f>
                                <m:r>
                                  <a:rPr lang="fr-FR" sz="1400" b="1" i="1" smtClean="0">
                                    <a:solidFill>
                                      <a:srgbClr val="FF5D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fr-FR" sz="1400" b="1" i="1" smtClean="0">
                                    <a:solidFill>
                                      <a:srgbClr val="FF5D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≈</m:t>
                                </m:r>
                                <m:r>
                                  <a:rPr lang="fr-FR" sz="1400" b="1" i="1" smtClean="0">
                                    <a:solidFill>
                                      <a:srgbClr val="FF5D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𝟎</m:t>
                                </m:r>
                                <m:r>
                                  <a:rPr lang="fr-FR" sz="1400" b="1" i="1" smtClean="0">
                                    <a:solidFill>
                                      <a:srgbClr val="FF5D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a:rPr lang="fr-FR" sz="1400" b="1" i="1" smtClean="0">
                                    <a:solidFill>
                                      <a:srgbClr val="FF5D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𝟐𝟏𝟖</m:t>
                                </m:r>
                              </m:oMath>
                            </m:oMathPara>
                          </a14:m>
                          <a:endParaRPr lang="fr-FR" sz="1400" b="1" dirty="0">
                            <a:solidFill>
                              <a:srgbClr val="FF5D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𝟐𝟏𝟏</m:t>
                                    </m:r>
                                  </m:num>
                                  <m:den>
                                    <m:r>
                                      <a:rPr lang="fr-FR" sz="1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𝟒𝟏𝟔</m:t>
                                    </m:r>
                                  </m:den>
                                </m:f>
                                <m: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≈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𝟎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𝟓𝟎𝟕</m:t>
                                </m:r>
                              </m:oMath>
                            </m:oMathPara>
                          </a14:m>
                          <a:endParaRPr lang="fr-FR" sz="1400" b="1" dirty="0">
                            <a:solidFill>
                              <a:srgbClr val="00B05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00B050">
                            <a:alpha val="19608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0972748"/>
                      </a:ext>
                    </a:extLst>
                  </a:tr>
                  <a:tr h="3777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rgbClr val="FF5D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B050">
                            <a:alpha val="19608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741415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au 10">
                <a:extLst>
                  <a:ext uri="{FF2B5EF4-FFF2-40B4-BE49-F238E27FC236}">
                    <a16:creationId xmlns:a16="http://schemas.microsoft.com/office/drawing/2014/main" id="{5E47AC39-F26C-6843-8634-EA8E15FF01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4853725"/>
                  </p:ext>
                </p:extLst>
              </p:nvPr>
            </p:nvGraphicFramePr>
            <p:xfrm>
              <a:off x="3067361" y="758255"/>
              <a:ext cx="5148384" cy="2102512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463076">
                      <a:extLst>
                        <a:ext uri="{9D8B030D-6E8A-4147-A177-3AD203B41FA5}">
                          <a16:colId xmlns:a16="http://schemas.microsoft.com/office/drawing/2014/main" val="1296811586"/>
                        </a:ext>
                      </a:extLst>
                    </a:gridCol>
                    <a:gridCol w="1801091">
                      <a:extLst>
                        <a:ext uri="{9D8B030D-6E8A-4147-A177-3AD203B41FA5}">
                          <a16:colId xmlns:a16="http://schemas.microsoft.com/office/drawing/2014/main" val="1003013932"/>
                        </a:ext>
                      </a:extLst>
                    </a:gridCol>
                    <a:gridCol w="1884217">
                      <a:extLst>
                        <a:ext uri="{9D8B030D-6E8A-4147-A177-3AD203B41FA5}">
                          <a16:colId xmlns:a16="http://schemas.microsoft.com/office/drawing/2014/main" val="3014338500"/>
                        </a:ext>
                      </a:extLst>
                    </a:gridCol>
                  </a:tblGrid>
                  <a:tr h="536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Candidats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solidFill>
                                <a:srgbClr val="FF5D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pratiqué la conduite accompagnée</a:t>
                          </a:r>
                        </a:p>
                      </a:txBody>
                      <a:tcPr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N’ayant pas pratiqué la conduite accompagnée</a:t>
                          </a:r>
                        </a:p>
                      </a:txBody>
                      <a:tcPr>
                        <a:solidFill>
                          <a:srgbClr val="00B050">
                            <a:alpha val="19608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4436171"/>
                      </a:ext>
                    </a:extLst>
                  </a:tr>
                  <a:tr h="594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réussi à la première présentation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81690" t="-91489" r="-105634" b="-1638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73154" t="-91489" r="-671" b="-1638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7104608"/>
                      </a:ext>
                    </a:extLst>
                  </a:tr>
                  <a:tr h="594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échoué à la première présentation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81690" t="-191489" r="-105634" b="-638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73154" t="-191489" r="-671" b="-638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0972748"/>
                      </a:ext>
                    </a:extLst>
                  </a:tr>
                  <a:tr h="3777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rgbClr val="FF5D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B050">
                            <a:alpha val="19608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741415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FDF0F7C1-9582-D64A-989C-95D3DCCD2F8E}"/>
                  </a:ext>
                </a:extLst>
              </p:cNvPr>
              <p:cNvSpPr txBox="1"/>
              <p:nvPr/>
            </p:nvSpPr>
            <p:spPr>
              <a:xfrm>
                <a:off x="4715833" y="348642"/>
                <a:ext cx="1297150" cy="307777"/>
              </a:xfrm>
              <a:prstGeom prst="rect">
                <a:avLst/>
              </a:prstGeom>
              <a:noFill/>
              <a:ln>
                <a:solidFill>
                  <a:srgbClr val="FF5D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FF5D00"/>
                    </a:solidFill>
                    <a:latin typeface="Comic Sans MS" panose="030F0902030302020204" pitchFamily="66" charset="0"/>
                  </a:rPr>
                  <a:t>Événement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5D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fr-FR" sz="1400" b="1" dirty="0">
                  <a:solidFill>
                    <a:srgbClr val="FF5D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FDF0F7C1-9582-D64A-989C-95D3DCCD2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833" y="348642"/>
                <a:ext cx="1297150" cy="307777"/>
              </a:xfrm>
              <a:prstGeom prst="rect">
                <a:avLst/>
              </a:prstGeom>
              <a:blipFill>
                <a:blip r:embed="rId5"/>
                <a:stretch>
                  <a:fillRect l="-962" b="-11111"/>
                </a:stretch>
              </a:blipFill>
              <a:ln>
                <a:solidFill>
                  <a:srgbClr val="FF5D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3BBD8B5F-86AF-C443-8642-B7C3B5BC35F5}"/>
                  </a:ext>
                </a:extLst>
              </p:cNvPr>
              <p:cNvSpPr txBox="1"/>
              <p:nvPr/>
            </p:nvSpPr>
            <p:spPr>
              <a:xfrm>
                <a:off x="6545732" y="348642"/>
                <a:ext cx="1297150" cy="307777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Événement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endParaRPr lang="fr-FR" sz="1400" b="1" dirty="0">
                  <a:solidFill>
                    <a:srgbClr val="00B05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3BBD8B5F-86AF-C443-8642-B7C3B5BC3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732" y="348642"/>
                <a:ext cx="1297150" cy="307777"/>
              </a:xfrm>
              <a:prstGeom prst="rect">
                <a:avLst/>
              </a:prstGeom>
              <a:blipFill>
                <a:blip r:embed="rId6"/>
                <a:stretch>
                  <a:fillRect b="-11111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8A2571CA-E9CA-1D4C-A4FB-0CC13F6D1DC5}"/>
                  </a:ext>
                </a:extLst>
              </p:cNvPr>
              <p:cNvSpPr txBox="1"/>
              <p:nvPr/>
            </p:nvSpPr>
            <p:spPr>
              <a:xfrm>
                <a:off x="1536435" y="1390898"/>
                <a:ext cx="1308371" cy="307777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Événement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fr-FR" sz="1400" b="1" dirty="0">
                  <a:solidFill>
                    <a:srgbClr val="0070C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8A2571CA-E9CA-1D4C-A4FB-0CC13F6D1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435" y="1390898"/>
                <a:ext cx="1308371" cy="307777"/>
              </a:xfrm>
              <a:prstGeom prst="rect">
                <a:avLst/>
              </a:prstGeom>
              <a:blipFill>
                <a:blip r:embed="rId7"/>
                <a:stretch>
                  <a:fillRect l="-952" t="-3846" b="-11538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DEED4E2E-E38C-124A-94A4-2FECC73B0B3F}"/>
                  </a:ext>
                </a:extLst>
              </p:cNvPr>
              <p:cNvSpPr txBox="1"/>
              <p:nvPr/>
            </p:nvSpPr>
            <p:spPr>
              <a:xfrm>
                <a:off x="1548870" y="2033650"/>
                <a:ext cx="1308371" cy="307777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Événement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</m:oMath>
                </a14:m>
                <a:endParaRPr lang="fr-FR" sz="1400" b="1" dirty="0">
                  <a:solidFill>
                    <a:srgbClr val="7030A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DEED4E2E-E38C-124A-94A4-2FECC73B0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870" y="2033650"/>
                <a:ext cx="1308371" cy="307777"/>
              </a:xfrm>
              <a:prstGeom prst="rect">
                <a:avLst/>
              </a:prstGeom>
              <a:blipFill>
                <a:blip r:embed="rId8"/>
                <a:stretch>
                  <a:fillRect l="-952" b="-15385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68A56D0C-90A3-9846-85D6-9930295F66CB}"/>
              </a:ext>
            </a:extLst>
          </p:cNvPr>
          <p:cNvCxnSpPr>
            <a:cxnSpLocks/>
          </p:cNvCxnSpPr>
          <p:nvPr/>
        </p:nvCxnSpPr>
        <p:spPr>
          <a:xfrm flipH="1">
            <a:off x="6012983" y="1390898"/>
            <a:ext cx="3103308" cy="64275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1A9569E-7117-724E-9396-EAF3B18D0FCF}"/>
              </a:ext>
            </a:extLst>
          </p:cNvPr>
          <p:cNvCxnSpPr>
            <a:cxnSpLocks/>
          </p:cNvCxnSpPr>
          <p:nvPr/>
        </p:nvCxnSpPr>
        <p:spPr>
          <a:xfrm flipH="1">
            <a:off x="7842882" y="2132184"/>
            <a:ext cx="127340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1BE227D9-1FBD-B64B-9322-3C2ACDD8CFEF}"/>
              </a:ext>
            </a:extLst>
          </p:cNvPr>
          <p:cNvSpPr txBox="1"/>
          <p:nvPr/>
        </p:nvSpPr>
        <p:spPr>
          <a:xfrm>
            <a:off x="9116291" y="1190843"/>
            <a:ext cx="1050288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Comic Sans MS" panose="030F0902030302020204" pitchFamily="66" charset="0"/>
              </a:rPr>
              <a:t>……………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31D75E8-B8BF-E84E-AEB3-495DCBB0DC23}"/>
              </a:ext>
            </a:extLst>
          </p:cNvPr>
          <p:cNvSpPr txBox="1"/>
          <p:nvPr/>
        </p:nvSpPr>
        <p:spPr>
          <a:xfrm>
            <a:off x="9121099" y="1896042"/>
            <a:ext cx="1117614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Comic Sans MS" panose="030F0902030302020204" pitchFamily="66" charset="0"/>
              </a:rPr>
              <a:t>………………</a:t>
            </a:r>
          </a:p>
        </p:txBody>
      </p:sp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6C4D37EF-3A11-784B-92EE-1876C9D7C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056153"/>
              </p:ext>
            </p:extLst>
          </p:nvPr>
        </p:nvGraphicFramePr>
        <p:xfrm>
          <a:off x="1536435" y="3518279"/>
          <a:ext cx="8128000" cy="1651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29681158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0301393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143385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293265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Candidats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rgbClr val="FF5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Ayant pratiqué la conduite accompagnée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N’ayant pas pratiqué la conduite accompagnée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4436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Ayant réussi à la première présentation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7104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Ayant échoué à la première présentation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0972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FF5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741415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2305BEFB-DC65-E04F-A111-CCF182C91A37}"/>
                  </a:ext>
                </a:extLst>
              </p:cNvPr>
              <p:cNvSpPr txBox="1"/>
              <p:nvPr/>
            </p:nvSpPr>
            <p:spPr>
              <a:xfrm>
                <a:off x="129838" y="4036002"/>
                <a:ext cx="1308371" cy="307777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Événement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fr-FR" sz="1400" b="1" dirty="0">
                  <a:solidFill>
                    <a:srgbClr val="0070C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2305BEFB-DC65-E04F-A111-CCF182C91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38" y="4036002"/>
                <a:ext cx="1308371" cy="307777"/>
              </a:xfrm>
              <a:prstGeom prst="rect">
                <a:avLst/>
              </a:prstGeom>
              <a:blipFill>
                <a:blip r:embed="rId9"/>
                <a:stretch>
                  <a:fillRect l="-952" t="-3846" b="-15385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3D2AC62D-0D7B-2641-B295-6E06EDEEA748}"/>
                  </a:ext>
                </a:extLst>
              </p:cNvPr>
              <p:cNvSpPr txBox="1"/>
              <p:nvPr/>
            </p:nvSpPr>
            <p:spPr>
              <a:xfrm>
                <a:off x="129839" y="4453135"/>
                <a:ext cx="1308371" cy="307777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Événement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</m:oMath>
                </a14:m>
                <a:endParaRPr lang="fr-FR" sz="1400" b="1" dirty="0">
                  <a:solidFill>
                    <a:srgbClr val="7030A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3D2AC62D-0D7B-2641-B295-6E06EDEEA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39" y="4453135"/>
                <a:ext cx="1308371" cy="307777"/>
              </a:xfrm>
              <a:prstGeom prst="rect">
                <a:avLst/>
              </a:prstGeom>
              <a:blipFill>
                <a:blip r:embed="rId10"/>
                <a:stretch>
                  <a:fillRect l="-952" t="-3846" b="-15385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8E969618-ACA3-6C4F-BB9C-D629F1C7B841}"/>
                  </a:ext>
                </a:extLst>
              </p:cNvPr>
              <p:cNvSpPr txBox="1"/>
              <p:nvPr/>
            </p:nvSpPr>
            <p:spPr>
              <a:xfrm>
                <a:off x="3884560" y="3141045"/>
                <a:ext cx="1297150" cy="307777"/>
              </a:xfrm>
              <a:prstGeom prst="rect">
                <a:avLst/>
              </a:prstGeom>
              <a:noFill/>
              <a:ln>
                <a:solidFill>
                  <a:srgbClr val="FF5D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FF5D00"/>
                    </a:solidFill>
                    <a:latin typeface="Comic Sans MS" panose="030F0902030302020204" pitchFamily="66" charset="0"/>
                  </a:rPr>
                  <a:t>Événement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5D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fr-FR" sz="1400" b="1" dirty="0">
                  <a:solidFill>
                    <a:srgbClr val="FF5D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8E969618-ACA3-6C4F-BB9C-D629F1C7B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560" y="3141045"/>
                <a:ext cx="1297150" cy="307777"/>
              </a:xfrm>
              <a:prstGeom prst="rect">
                <a:avLst/>
              </a:prstGeom>
              <a:blipFill>
                <a:blip r:embed="rId11"/>
                <a:stretch>
                  <a:fillRect l="-962" b="-11111"/>
                </a:stretch>
              </a:blipFill>
              <a:ln>
                <a:solidFill>
                  <a:srgbClr val="FF5D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73480098-A865-1D43-A2A5-CC16BDC23E07}"/>
                  </a:ext>
                </a:extLst>
              </p:cNvPr>
              <p:cNvSpPr txBox="1"/>
              <p:nvPr/>
            </p:nvSpPr>
            <p:spPr>
              <a:xfrm>
                <a:off x="5897157" y="3139428"/>
                <a:ext cx="1297150" cy="307777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Événement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endParaRPr lang="fr-FR" sz="1400" b="1" dirty="0">
                  <a:solidFill>
                    <a:srgbClr val="00B05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73480098-A865-1D43-A2A5-CC16BDC23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157" y="3139428"/>
                <a:ext cx="1297150" cy="307777"/>
              </a:xfrm>
              <a:prstGeom prst="rect">
                <a:avLst/>
              </a:prstGeom>
              <a:blipFill>
                <a:blip r:embed="rId12"/>
                <a:stretch>
                  <a:fillRect l="-962" b="-15385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D9647CC2-ADD2-CF4A-B226-A85D2E2DFCEC}"/>
                  </a:ext>
                </a:extLst>
              </p:cNvPr>
              <p:cNvSpPr txBox="1"/>
              <p:nvPr/>
            </p:nvSpPr>
            <p:spPr>
              <a:xfrm>
                <a:off x="2743200" y="5218811"/>
                <a:ext cx="1353199" cy="4382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fr-FR" sz="1600" b="1" i="1" smtClean="0">
                              <a:solidFill>
                                <a:srgbClr val="FF5D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600" b="1" i="1" smtClean="0">
                              <a:solidFill>
                                <a:srgbClr val="FF5D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1" i="1" smtClean="0">
                              <a:solidFill>
                                <a:srgbClr val="FF5D00"/>
                              </a:solidFill>
                              <a:latin typeface="Cambria Math" panose="02040503050406030204" pitchFamily="18" charset="0"/>
                            </a:rPr>
                            <m:t>….</m:t>
                          </m:r>
                        </m:num>
                        <m:den>
                          <m:r>
                            <a:rPr lang="fr-FR" sz="1600" b="1" i="1" smtClean="0">
                              <a:solidFill>
                                <a:srgbClr val="FF5D00"/>
                              </a:solidFill>
                              <a:latin typeface="Cambria Math" panose="02040503050406030204" pitchFamily="18" charset="0"/>
                            </a:rPr>
                            <m:t>….</m:t>
                          </m:r>
                        </m:den>
                      </m:f>
                    </m:oMath>
                  </m:oMathPara>
                </a14:m>
                <a:endParaRPr lang="fr-FR" sz="2000" b="1" dirty="0">
                  <a:solidFill>
                    <a:srgbClr val="00B05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D9647CC2-ADD2-CF4A-B226-A85D2E2DF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218811"/>
                <a:ext cx="1353199" cy="43826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736A5C85-DB11-CD42-B3B6-E9DD4FFF3826}"/>
                  </a:ext>
                </a:extLst>
              </p:cNvPr>
              <p:cNvSpPr txBox="1"/>
              <p:nvPr/>
            </p:nvSpPr>
            <p:spPr>
              <a:xfrm>
                <a:off x="4198000" y="5218811"/>
                <a:ext cx="1316109" cy="555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fr-FR" sz="1600" b="1" i="1" smtClean="0">
                              <a:solidFill>
                                <a:srgbClr val="FF5D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fr-FR" sz="1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</m:e>
                      </m:d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600" b="1" i="1" smtClean="0">
                              <a:solidFill>
                                <a:srgbClr val="FF5D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num>
                        <m:den>
                          <m:r>
                            <a:rPr lang="fr-FR" sz="1600" b="1" i="1" smtClean="0">
                              <a:solidFill>
                                <a:srgbClr val="FF5D00"/>
                              </a:solidFill>
                              <a:latin typeface="Cambria Math" panose="02040503050406030204" pitchFamily="18" charset="0"/>
                            </a:rPr>
                            <m:t>𝟖𝟕</m:t>
                          </m:r>
                        </m:den>
                      </m:f>
                    </m:oMath>
                  </m:oMathPara>
                </a14:m>
                <a:endParaRPr lang="fr-FR" sz="2000" b="1" dirty="0">
                  <a:solidFill>
                    <a:srgbClr val="00B05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736A5C85-DB11-CD42-B3B6-E9DD4FFF3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000" y="5218811"/>
                <a:ext cx="1316109" cy="55502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4B54232A-9981-BA48-A00D-6776F27B5A2A}"/>
                  </a:ext>
                </a:extLst>
              </p:cNvPr>
              <p:cNvSpPr txBox="1"/>
              <p:nvPr/>
            </p:nvSpPr>
            <p:spPr>
              <a:xfrm>
                <a:off x="7194307" y="5226415"/>
                <a:ext cx="1435841" cy="5549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fr-FR" sz="1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fr-FR" sz="1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</m:e>
                      </m:d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600" b="1" i="1" smtClean="0">
                              <a:solidFill>
                                <a:srgbClr val="FF5D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𝟐𝟏𝟏</m:t>
                          </m:r>
                        </m:num>
                        <m:den>
                          <m:r>
                            <a:rPr lang="fr-FR" sz="1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𝟒𝟏𝟔</m:t>
                          </m:r>
                        </m:den>
                      </m:f>
                    </m:oMath>
                  </m:oMathPara>
                </a14:m>
                <a:endParaRPr lang="fr-FR" sz="2000" b="1" dirty="0">
                  <a:solidFill>
                    <a:srgbClr val="00B05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4B54232A-9981-BA48-A00D-6776F27B5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307" y="5226415"/>
                <a:ext cx="1435841" cy="55496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6D0D3D23-05AC-C24F-9B9C-87C9262B5F56}"/>
                  </a:ext>
                </a:extLst>
              </p:cNvPr>
              <p:cNvSpPr txBox="1"/>
              <p:nvPr/>
            </p:nvSpPr>
            <p:spPr>
              <a:xfrm>
                <a:off x="5656865" y="5226415"/>
                <a:ext cx="1435841" cy="4398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fr-FR" sz="1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600" b="1" i="1" smtClean="0">
                              <a:solidFill>
                                <a:srgbClr val="FF5D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1" i="1" smtClean="0">
                              <a:solidFill>
                                <a:srgbClr val="FF5D00"/>
                              </a:solidFill>
                              <a:latin typeface="Cambria Math" panose="02040503050406030204" pitchFamily="18" charset="0"/>
                            </a:rPr>
                            <m:t>…..</m:t>
                          </m:r>
                        </m:num>
                        <m:den>
                          <m:r>
                            <a:rPr lang="fr-FR" sz="1600" b="1" i="1" smtClean="0">
                              <a:solidFill>
                                <a:srgbClr val="FF5D00"/>
                              </a:solidFill>
                              <a:latin typeface="Cambria Math" panose="02040503050406030204" pitchFamily="18" charset="0"/>
                            </a:rPr>
                            <m:t>…..</m:t>
                          </m:r>
                        </m:den>
                      </m:f>
                    </m:oMath>
                  </m:oMathPara>
                </a14:m>
                <a:endParaRPr lang="fr-FR" sz="2000" b="1" dirty="0">
                  <a:solidFill>
                    <a:srgbClr val="00B05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6D0D3D23-05AC-C24F-9B9C-87C9262B5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865" y="5226415"/>
                <a:ext cx="1435841" cy="43986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avec flèche vers la gauche 29">
                <a:extLst>
                  <a:ext uri="{FF2B5EF4-FFF2-40B4-BE49-F238E27FC236}">
                    <a16:creationId xmlns:a16="http://schemas.microsoft.com/office/drawing/2014/main" id="{D089C544-3E55-804A-9604-2A6C0B5C40F3}"/>
                  </a:ext>
                </a:extLst>
              </p:cNvPr>
              <p:cNvSpPr/>
              <p:nvPr/>
            </p:nvSpPr>
            <p:spPr>
              <a:xfrm rot="774546">
                <a:off x="9386430" y="4369902"/>
                <a:ext cx="2205564" cy="1213099"/>
              </a:xfrm>
              <a:prstGeom prst="leftArrowCallout">
                <a:avLst>
                  <a:gd name="adj1" fmla="val 9774"/>
                  <a:gd name="adj2" fmla="val 13192"/>
                  <a:gd name="adj3" fmla="val 15198"/>
                  <a:gd name="adj4" fmla="val 75779"/>
                </a:avLst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fr-FR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6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b="1" i="1" smtClean="0">
                              <a:solidFill>
                                <a:srgbClr val="FF5D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fr-FR" sz="1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600" b="1" i="1">
                              <a:solidFill>
                                <a:srgbClr val="FF5D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1" i="1" smtClean="0">
                              <a:solidFill>
                                <a:srgbClr val="FF5D00"/>
                              </a:solidFill>
                              <a:latin typeface="Cambria Math" panose="02040503050406030204" pitchFamily="18" charset="0"/>
                            </a:rPr>
                            <m:t>…..</m:t>
                          </m:r>
                        </m:num>
                        <m:den>
                          <m:r>
                            <a:rPr lang="fr-F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……</m:t>
                          </m:r>
                        </m:den>
                      </m:f>
                    </m:oMath>
                  </m:oMathPara>
                </a14:m>
                <a:endParaRPr lang="fr-FR" sz="16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:endParaRPr lang="fr-FR" sz="16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fr-FR" sz="1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6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fr-FR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fr-FR" sz="1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</m:d>
                      <m:r>
                        <a:rPr lang="fr-FR" sz="1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600" b="1" i="1">
                              <a:solidFill>
                                <a:srgbClr val="FF5D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1" i="1" smtClean="0">
                              <a:solidFill>
                                <a:srgbClr val="FF5D00"/>
                              </a:solidFill>
                              <a:latin typeface="Cambria Math" panose="02040503050406030204" pitchFamily="18" charset="0"/>
                            </a:rPr>
                            <m:t>……</m:t>
                          </m:r>
                        </m:num>
                        <m:den>
                          <m:r>
                            <a:rPr lang="fr-F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……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0" name="Rectangle avec flèche vers la gauche 29">
                <a:extLst>
                  <a:ext uri="{FF2B5EF4-FFF2-40B4-BE49-F238E27FC236}">
                    <a16:creationId xmlns:a16="http://schemas.microsoft.com/office/drawing/2014/main" id="{D089C544-3E55-804A-9604-2A6C0B5C40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74546">
                <a:off x="9386430" y="4369902"/>
                <a:ext cx="2205564" cy="1213099"/>
              </a:xfrm>
              <a:prstGeom prst="leftArrowCallout">
                <a:avLst>
                  <a:gd name="adj1" fmla="val 9774"/>
                  <a:gd name="adj2" fmla="val 13192"/>
                  <a:gd name="adj3" fmla="val 15198"/>
                  <a:gd name="adj4" fmla="val 75779"/>
                </a:avLst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avec flèche vers la gauche 30">
                <a:extLst>
                  <a:ext uri="{FF2B5EF4-FFF2-40B4-BE49-F238E27FC236}">
                    <a16:creationId xmlns:a16="http://schemas.microsoft.com/office/drawing/2014/main" id="{F9C7FE94-122D-7748-8736-6C31C3227938}"/>
                  </a:ext>
                </a:extLst>
              </p:cNvPr>
              <p:cNvSpPr/>
              <p:nvPr/>
            </p:nvSpPr>
            <p:spPr>
              <a:xfrm rot="20311858">
                <a:off x="8761293" y="2872503"/>
                <a:ext cx="2656426" cy="1299107"/>
              </a:xfrm>
              <a:prstGeom prst="leftArrowCallout">
                <a:avLst>
                  <a:gd name="adj1" fmla="val 10055"/>
                  <a:gd name="adj2" fmla="val 13192"/>
                  <a:gd name="adj3" fmla="val 15198"/>
                  <a:gd name="adj4" fmla="val 64370"/>
                </a:avLst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fr-FR" sz="1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d>
                        <m:dPr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b="1" i="1" smtClean="0">
                              <a:solidFill>
                                <a:srgbClr val="FF5D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fr-FR" sz="1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600" b="1" i="1">
                              <a:solidFill>
                                <a:srgbClr val="FF5D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1" i="1" smtClean="0">
                              <a:solidFill>
                                <a:srgbClr val="FF5D00"/>
                              </a:solidFill>
                              <a:latin typeface="Cambria Math" panose="02040503050406030204" pitchFamily="18" charset="0"/>
                            </a:rPr>
                            <m:t>……</m:t>
                          </m:r>
                        </m:num>
                        <m:den>
                          <m:r>
                            <a:rPr lang="fr-F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……</m:t>
                          </m:r>
                        </m:den>
                      </m:f>
                    </m:oMath>
                  </m:oMathPara>
                </a14:m>
                <a:endParaRPr lang="fr-FR" sz="16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:endParaRPr lang="fr-FR" sz="16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fr-FR" sz="1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d>
                        <m:dPr>
                          <m:ctrlPr>
                            <a:rPr lang="fr-FR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fr-FR" sz="1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</m:d>
                      <m:r>
                        <a:rPr lang="fr-FR" sz="1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600" b="1" i="1">
                              <a:solidFill>
                                <a:srgbClr val="FF5D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1" i="1" smtClean="0">
                              <a:solidFill>
                                <a:srgbClr val="FF5D00"/>
                              </a:solidFill>
                              <a:latin typeface="Cambria Math" panose="02040503050406030204" pitchFamily="18" charset="0"/>
                            </a:rPr>
                            <m:t>……</m:t>
                          </m:r>
                        </m:num>
                        <m:den>
                          <m:r>
                            <a:rPr lang="fr-F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……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1" name="Rectangle avec flèche vers la gauche 30">
                <a:extLst>
                  <a:ext uri="{FF2B5EF4-FFF2-40B4-BE49-F238E27FC236}">
                    <a16:creationId xmlns:a16="http://schemas.microsoft.com/office/drawing/2014/main" id="{F9C7FE94-122D-7748-8736-6C31C32279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11858">
                <a:off x="8761293" y="2872503"/>
                <a:ext cx="2656426" cy="1299107"/>
              </a:xfrm>
              <a:prstGeom prst="leftArrowCallout">
                <a:avLst>
                  <a:gd name="adj1" fmla="val 10055"/>
                  <a:gd name="adj2" fmla="val 13192"/>
                  <a:gd name="adj3" fmla="val 15198"/>
                  <a:gd name="adj4" fmla="val 64370"/>
                </a:avLst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Image 32">
            <a:extLst>
              <a:ext uri="{FF2B5EF4-FFF2-40B4-BE49-F238E27FC236}">
                <a16:creationId xmlns:a16="http://schemas.microsoft.com/office/drawing/2014/main" id="{386D845B-7E7D-864C-82B5-CCA1C6E449A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4" y="458519"/>
            <a:ext cx="1195567" cy="1195567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4D25F1E2-2E48-944E-BE71-2A5D35D30245}"/>
              </a:ext>
            </a:extLst>
          </p:cNvPr>
          <p:cNvSpPr txBox="1"/>
          <p:nvPr/>
        </p:nvSpPr>
        <p:spPr>
          <a:xfrm>
            <a:off x="129838" y="194753"/>
            <a:ext cx="1366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omic Sans MS" panose="030F0902030302020204" pitchFamily="66" charset="0"/>
              </a:rPr>
              <a:t>Entrainement:</a:t>
            </a:r>
          </a:p>
        </p:txBody>
      </p:sp>
    </p:spTree>
    <p:extLst>
      <p:ext uri="{BB962C8B-B14F-4D97-AF65-F5344CB8AC3E}">
        <p14:creationId xmlns:p14="http://schemas.microsoft.com/office/powerpoint/2010/main" val="20634327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{F11AE968-09E2-B342-A895-15D6737C2E1C}tf10001077</Template>
  <TotalTime>1075</TotalTime>
  <Words>890</Words>
  <Application>Microsoft Macintosh PowerPoint</Application>
  <PresentationFormat>Grand écran</PresentationFormat>
  <Paragraphs>232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Cambria Math</vt:lpstr>
      <vt:lpstr>Comic Sans MS</vt:lpstr>
      <vt:lpstr>Impact</vt:lpstr>
      <vt:lpstr>Times New Roman</vt:lpstr>
      <vt:lpstr>Grand événement</vt:lpstr>
      <vt:lpstr>Thème: statistiques et probabilités                         séquence 6 : tableaux croisés et probabilités conditionnelles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Thème: analyse      séquence 1:           Le second degré</dc:title>
  <dc:creator>MEVEL CHRISTOPHE</dc:creator>
  <cp:lastModifiedBy>Christophe Mevel</cp:lastModifiedBy>
  <cp:revision>86</cp:revision>
  <cp:lastPrinted>2019-02-24T19:12:43Z</cp:lastPrinted>
  <dcterms:created xsi:type="dcterms:W3CDTF">2014-09-05T11:48:57Z</dcterms:created>
  <dcterms:modified xsi:type="dcterms:W3CDTF">2019-12-30T19:16:08Z</dcterms:modified>
</cp:coreProperties>
</file>