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6" r:id="rId7"/>
  </p:sldIdLst>
  <p:sldSz cx="12192000" cy="6858000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00"/>
    <a:srgbClr val="00B050"/>
    <a:srgbClr val="7030A0"/>
    <a:srgbClr val="FFC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30/12/2019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4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96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52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30/12/2019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03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30/12/2019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231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854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92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02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8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6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30/12/2019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47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30/12/2019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15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30/12/2019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7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17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30/12/2019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65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30/12/2019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69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4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513989" y="552158"/>
            <a:ext cx="10191967" cy="2766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6700" dirty="0"/>
              <a:t>Thème: statistiques</a:t>
            </a:r>
            <a:br>
              <a:rPr lang="fr-FR" sz="6700" dirty="0"/>
            </a:br>
            <a:r>
              <a:rPr lang="fr-FR" sz="6700" dirty="0"/>
              <a:t>et probabilités</a:t>
            </a:r>
            <a:br>
              <a:rPr lang="fr-FR" sz="6700" dirty="0"/>
            </a:br>
            <a:r>
              <a:rPr lang="fr-FR" sz="3600" dirty="0"/>
              <a:t>		</a:t>
            </a:r>
            <a:br>
              <a:rPr lang="fr-FR" sz="3600" dirty="0"/>
            </a:br>
            <a:r>
              <a:rPr lang="fr-FR" sz="3600" dirty="0"/>
              <a:t>		                   </a:t>
            </a:r>
            <a:r>
              <a:rPr lang="fr-FR" sz="4000" dirty="0"/>
              <a:t>séquence 6 :</a:t>
            </a:r>
            <a:br>
              <a:rPr lang="fr-FR" sz="4000" dirty="0"/>
            </a:br>
            <a:r>
              <a:rPr lang="fr-FR" sz="4000" dirty="0"/>
              <a:t>tableaux croisés et probabilités conditionnelles </a:t>
            </a:r>
            <a:endParaRPr lang="fr-FR" sz="4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079">
            <a:off x="9848150" y="4837057"/>
            <a:ext cx="1117460" cy="393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28948C-31CF-1A42-BFB2-FEF4C139C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401">
            <a:off x="7546817" y="183466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27D439-A652-D949-A429-05FE9BEAD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539">
            <a:off x="9696531" y="2974674"/>
            <a:ext cx="1217641" cy="12176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2FFCB92-8EFF-F24C-B9CE-2A1584E6A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30">
            <a:off x="2196797" y="3330277"/>
            <a:ext cx="5854181" cy="17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1°) Tableaux croisés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6297" y="1295657"/>
            <a:ext cx="9782819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Définition 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: Lorsque l’on s’intéresse à un sujet, lorsque l’on étudie un phénomène particulier, lorsque l’on fait une étude de marché, on recueille des données sur des objets, des personnes ou autres reliées à notre objet d’étude.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Pour les analyser, il est utile d’utiliser des modes de représentations facilitant la mise en évidence de corrélations entre elles.  Les tableaux croisés font partie de ces représentations.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8981" y="889322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a) Définition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157" y="2317545"/>
            <a:ext cx="94114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cs typeface="Arial" pitchFamily="34" charset="0"/>
              </a:rPr>
              <a:t>Exemple: </a:t>
            </a:r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A l’épreuve pratique du permis de conduire, on a observé les résultats suivants </a:t>
            </a:r>
          </a:p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sur un échantillon de 503 candidats se présentant pour la première fois.</a:t>
            </a: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fr-FR" sz="1400" dirty="0"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On peut lire la réussite lors de la première présentation à l’épreuve pratique du permis de conduire selon la pratique en amont de la conduite accompagnée.</a:t>
            </a:r>
          </a:p>
          <a:p>
            <a:r>
              <a:rPr lang="fr-FR" sz="1400" dirty="0">
                <a:latin typeface="Comic Sans MS" panose="030F0902030302020204" pitchFamily="66" charset="0"/>
                <a:cs typeface="Arial" panose="020B0604020202020204" pitchFamily="34" charset="0"/>
              </a:rPr>
              <a:t>Ainsi, on peut dire que 68 candidats ayant suivi la conduite accompagnée sur les 503 candidats ont réussi l’épreuve pratique à la première présentation.</a:t>
            </a:r>
          </a:p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  <a:cs typeface="Arial" pitchFamily="34" charset="0"/>
              </a:rPr>
              <a:t> </a:t>
            </a:r>
            <a:endParaRPr lang="fr-FR" sz="1400" dirty="0">
              <a:latin typeface="Comic Sans MS" panose="030F0902030302020204" pitchFamily="66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C6A16A-F222-9943-BA03-98C5E0D4B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16" y="2317545"/>
            <a:ext cx="1993183" cy="1993183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33F51FC-6B20-2049-AA05-BD9CB60BF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66375"/>
              </p:ext>
            </p:extLst>
          </p:nvPr>
        </p:nvGraphicFramePr>
        <p:xfrm>
          <a:off x="1528981" y="2958480"/>
          <a:ext cx="8128000" cy="1651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968115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030139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43385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29326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pratiqué la conduite accompagnée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N’ayant pas pratiqué la conduite accompagnée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43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réussi à la première présentation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10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échoué à la première présentation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414159"/>
                  </a:ext>
                </a:extLst>
              </a:tr>
            </a:tbl>
          </a:graphicData>
        </a:graphic>
      </p:graphicFrame>
      <p:sp>
        <p:nvSpPr>
          <p:cNvPr id="10" name="Rectangle avec flèche vers la gauche 9">
            <a:extLst>
              <a:ext uri="{FF2B5EF4-FFF2-40B4-BE49-F238E27FC236}">
                <a16:creationId xmlns:a16="http://schemas.microsoft.com/office/drawing/2014/main" id="{7A82CEFE-DCD1-274F-B3F0-569A264A0A4B}"/>
              </a:ext>
            </a:extLst>
          </p:cNvPr>
          <p:cNvSpPr/>
          <p:nvPr/>
        </p:nvSpPr>
        <p:spPr>
          <a:xfrm rot="1037424">
            <a:off x="9536889" y="4302151"/>
            <a:ext cx="1585056" cy="914400"/>
          </a:xfrm>
          <a:prstGeom prst="leftArrowCallout">
            <a:avLst>
              <a:gd name="adj1" fmla="val 13044"/>
              <a:gd name="adj2" fmla="val 13522"/>
              <a:gd name="adj3" fmla="val 25450"/>
              <a:gd name="adj4" fmla="val 6252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Effectif total</a:t>
            </a:r>
          </a:p>
        </p:txBody>
      </p:sp>
    </p:spTree>
    <p:extLst>
      <p:ext uri="{BB962C8B-B14F-4D97-AF65-F5344CB8AC3E}">
        <p14:creationId xmlns:p14="http://schemas.microsoft.com/office/powerpoint/2010/main" val="366838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90865" y="454834"/>
            <a:ext cx="2690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b) Fréquences marginales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19E6F85-46B8-0B42-94CD-CEAE7D43B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83" y="4015020"/>
            <a:ext cx="1454771" cy="1454771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376FE03F-0B0C-B74B-B6F7-64ACF5144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7" y="951956"/>
            <a:ext cx="9782819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Au lieu de fournir les données brutes récoltées, il est possible de les indiquer sous d’autres formes comme par exemple en pourcentage ou en terme de fréquences.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Ainsi, lorsque l’on divise </a:t>
            </a:r>
            <a:r>
              <a:rPr lang="fr-FR" sz="1400" b="1" dirty="0">
                <a:solidFill>
                  <a:srgbClr val="0070C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chaque case par </a:t>
            </a:r>
            <a:r>
              <a:rPr lang="fr-FR" sz="1400" b="1" dirty="0">
                <a:solidFill>
                  <a:srgbClr val="7030A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l’effectif total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, on obtient un tableau croisé des fréquences.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Les cases dans les marges 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(de la ligne et de la colonne Total) sont appelées </a:t>
            </a:r>
            <a:r>
              <a:rPr lang="fr-FR" sz="14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les fréquences marginales.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42CB4A-E7F4-0445-953D-C19C21D37B79}"/>
                  </a:ext>
                </a:extLst>
              </p:cNvPr>
              <p:cNvSpPr/>
              <p:nvPr/>
            </p:nvSpPr>
            <p:spPr>
              <a:xfrm>
                <a:off x="745976" y="1958571"/>
                <a:ext cx="9411484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cs typeface="Arial" pitchFamily="34" charset="0"/>
                  </a:rPr>
                  <a:t>Exemple: </a:t>
                </a:r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Reprenons l’exemple précédent et faisons évoluer le tableau pour obtenir les fréquences marginales.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                Les résultats ont été arrondis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−3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𝑝𝑟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è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FF5D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On peut dire que la proportion de candidats n’ayant pas pratiqué la conduite accompagnée </a:t>
                </a:r>
              </a:p>
              <a:p>
                <a:r>
                  <a:rPr lang="fr-FR" sz="1400" dirty="0">
                    <a:solidFill>
                      <a:srgbClr val="FF5D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et ayant échoué à la première présentation à l’épreuve pratique du permis de conduire </a:t>
                </a:r>
              </a:p>
              <a:p>
                <a:r>
                  <a:rPr lang="fr-FR" sz="1400" dirty="0">
                    <a:solidFill>
                      <a:srgbClr val="FF5D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est de </a:t>
                </a:r>
                <a:r>
                  <a:rPr lang="fr-FR" sz="1400" b="1" dirty="0">
                    <a:solidFill>
                      <a:srgbClr val="FF5D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0,419</a:t>
                </a:r>
                <a:r>
                  <a:rPr lang="fr-FR" sz="1400" dirty="0">
                    <a:solidFill>
                      <a:srgbClr val="FF5D0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 soit 41,9%.</a:t>
                </a: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itchFamily="34" charset="0"/>
                  </a:rPr>
                  <a:t> </a:t>
                </a:r>
                <a:endParaRPr lang="fr-FR" sz="1400" dirty="0">
                  <a:latin typeface="Comic Sans MS" panose="030F0902030302020204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42CB4A-E7F4-0445-953D-C19C21D37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76" y="1958571"/>
                <a:ext cx="9411484" cy="4185761"/>
              </a:xfrm>
              <a:prstGeom prst="rect">
                <a:avLst/>
              </a:prstGeom>
              <a:blipFill>
                <a:blip r:embed="rId4"/>
                <a:stretch>
                  <a:fillRect l="-1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C9D997DD-6FF2-A446-9B2C-34F4AE9BD5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8323651"/>
                  </p:ext>
                </p:extLst>
              </p:nvPr>
            </p:nvGraphicFramePr>
            <p:xfrm>
              <a:off x="1542797" y="2605716"/>
              <a:ext cx="8128000" cy="171653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𝟔𝟖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𝟓𝟎𝟑</m:t>
                                    </m:r>
                                  </m:den>
                                </m:f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≈0,135</m:t>
                                </m:r>
                              </m:oMath>
                            </m:oMathPara>
                          </a14:m>
                          <a:endParaRPr lang="fr-FR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0,408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0,543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0,419</a:t>
                          </a:r>
                        </a:p>
                      </a:txBody>
                      <a:tcPr anchor="ctr"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0,457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0,173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0,827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C9D997DD-6FF2-A446-9B2C-34F4AE9BD5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8323651"/>
                  </p:ext>
                </p:extLst>
              </p:nvPr>
            </p:nvGraphicFramePr>
            <p:xfrm>
              <a:off x="1542797" y="2605716"/>
              <a:ext cx="8128000" cy="171653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4922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000" t="-89744" r="-199379" b="-17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0,408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0,543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0,038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0,419</a:t>
                          </a:r>
                        </a:p>
                      </a:txBody>
                      <a:tcPr anchor="ctr"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0,457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0,173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0,827</a:t>
                          </a:r>
                        </a:p>
                      </a:txBody>
                      <a:tcPr anchor="ctr">
                        <a:solidFill>
                          <a:srgbClr val="00B05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8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Flèche angle droit à deux pointes 29">
            <a:extLst>
              <a:ext uri="{FF2B5EF4-FFF2-40B4-BE49-F238E27FC236}">
                <a16:creationId xmlns:a16="http://schemas.microsoft.com/office/drawing/2014/main" id="{E31364AB-E5CC-3F49-85E1-210830DEDED2}"/>
              </a:ext>
            </a:extLst>
          </p:cNvPr>
          <p:cNvSpPr/>
          <p:nvPr/>
        </p:nvSpPr>
        <p:spPr>
          <a:xfrm>
            <a:off x="7194307" y="3576200"/>
            <a:ext cx="855184" cy="680516"/>
          </a:xfrm>
          <a:prstGeom prst="lef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47EB30ED-9739-8C4E-B5C1-15A916B7CD96}"/>
              </a:ext>
            </a:extLst>
          </p:cNvPr>
          <p:cNvSpPr/>
          <p:nvPr/>
        </p:nvSpPr>
        <p:spPr>
          <a:xfrm>
            <a:off x="8309135" y="4666372"/>
            <a:ext cx="2003404" cy="5450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Comic Sans MS" panose="030F0902030302020204" pitchFamily="66" charset="0"/>
              </a:rPr>
              <a:t>Les fréquences marginales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3BE2A57-9EC6-9641-9FA5-823BF783AC24}"/>
              </a:ext>
            </a:extLst>
          </p:cNvPr>
          <p:cNvCxnSpPr>
            <a:cxnSpLocks/>
            <a:stCxn id="31" idx="0"/>
          </p:cNvCxnSpPr>
          <p:nvPr/>
        </p:nvCxnSpPr>
        <p:spPr>
          <a:xfrm flipH="1" flipV="1">
            <a:off x="7938655" y="4154184"/>
            <a:ext cx="1372182" cy="512188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7E7BEF8-187D-1A40-ACD3-6D275D57E3DF}"/>
              </a:ext>
            </a:extLst>
          </p:cNvPr>
          <p:cNvCxnSpPr/>
          <p:nvPr/>
        </p:nvCxnSpPr>
        <p:spPr>
          <a:xfrm>
            <a:off x="3588327" y="4410278"/>
            <a:ext cx="43503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327F5234-B214-764A-B8BE-1953AAB0C12E}"/>
              </a:ext>
            </a:extLst>
          </p:cNvPr>
          <p:cNvCxnSpPr>
            <a:cxnSpLocks/>
          </p:cNvCxnSpPr>
          <p:nvPr/>
        </p:nvCxnSpPr>
        <p:spPr>
          <a:xfrm>
            <a:off x="9068278" y="3103205"/>
            <a:ext cx="0" cy="967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43094A14-C570-0E42-AAB0-16402A2CB21E}"/>
              </a:ext>
            </a:extLst>
          </p:cNvPr>
          <p:cNvSpPr txBox="1"/>
          <p:nvPr/>
        </p:nvSpPr>
        <p:spPr>
          <a:xfrm>
            <a:off x="9068278" y="3402049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4CC56D7-9A5B-7B4D-9F76-ACA3ACEEC4A2}"/>
              </a:ext>
            </a:extLst>
          </p:cNvPr>
          <p:cNvSpPr txBox="1"/>
          <p:nvPr/>
        </p:nvSpPr>
        <p:spPr>
          <a:xfrm>
            <a:off x="5455393" y="4340331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3530A269-FE64-1042-954D-FDFFEDA62872}"/>
              </a:ext>
            </a:extLst>
          </p:cNvPr>
          <p:cNvCxnSpPr>
            <a:cxnSpLocks/>
          </p:cNvCxnSpPr>
          <p:nvPr/>
        </p:nvCxnSpPr>
        <p:spPr>
          <a:xfrm flipV="1">
            <a:off x="1781072" y="3771382"/>
            <a:ext cx="4506049" cy="1440006"/>
          </a:xfrm>
          <a:prstGeom prst="straightConnector1">
            <a:avLst/>
          </a:prstGeom>
          <a:ln>
            <a:solidFill>
              <a:srgbClr val="FF5D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F72C699C-7C09-F540-834D-57B673A27AC5}"/>
              </a:ext>
            </a:extLst>
          </p:cNvPr>
          <p:cNvCxnSpPr>
            <a:cxnSpLocks/>
          </p:cNvCxnSpPr>
          <p:nvPr/>
        </p:nvCxnSpPr>
        <p:spPr>
          <a:xfrm>
            <a:off x="3754553" y="1579418"/>
            <a:ext cx="0" cy="1690255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1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83049" y="468135"/>
            <a:ext cx="3055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omic Sans MS" panose="030F0702030302020204" pitchFamily="66" charset="0"/>
                <a:cs typeface="Arial" pitchFamily="34" charset="0"/>
              </a:rPr>
              <a:t>c) Fréquences conditionnelles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B8FDFB37-242A-1047-A92F-96572CFD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7" y="1059678"/>
            <a:ext cx="9782819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Il y a deux types de fréquences dites </a:t>
            </a: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conditionnelles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: celles obtenues par ligne et celles obtenues par colonne.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On les obtient </a:t>
            </a:r>
            <a:r>
              <a:rPr lang="fr-FR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en divisant l’effectif de chaque case par l’effectif total de la ligne ou de la colonne </a:t>
            </a:r>
            <a:r>
              <a:rPr lang="fr-FR" sz="14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selon les fréquences conditionnelles que l’on souhaite obtenir.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3A7AE2-A07D-EC41-BF18-36047270DA85}"/>
                  </a:ext>
                </a:extLst>
              </p:cNvPr>
              <p:cNvSpPr/>
              <p:nvPr/>
            </p:nvSpPr>
            <p:spPr>
              <a:xfrm>
                <a:off x="745975" y="1958571"/>
                <a:ext cx="10157551" cy="418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cs typeface="Arial" pitchFamily="34" charset="0"/>
                  </a:rPr>
                  <a:t>Exemple: </a:t>
                </a:r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Reprenons l’exemple initial et faisons évoluer le tableau pour obtenir les fréquences conditionnelles.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                Les résultats ont été arrondis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−3</m:t>
                        </m:r>
                      </m:sup>
                    </m:sSup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𝑝𝑟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è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.</m:t>
                    </m:r>
                  </m:oMath>
                </a14:m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Parmi ceux ayant échoué à la première présentation, 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la fréquence de ceux ayant pratiqué la conduite accompagnée</a:t>
                </a:r>
              </a:p>
              <a:p>
                <a:r>
                  <a:rPr lang="fr-FR" sz="1400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anose="020B0604020202020204" pitchFamily="34" charset="0"/>
                  </a:rPr>
                  <a:t>est de 0,083 soit 8,3%.</a:t>
                </a: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itchFamily="34" charset="0"/>
                  </a:rPr>
                  <a:t> </a:t>
                </a:r>
                <a:endParaRPr lang="fr-FR" sz="1400" dirty="0">
                  <a:latin typeface="Comic Sans MS" panose="030F0902030302020204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C3A7AE2-A07D-EC41-BF18-36047270DA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75" y="1958571"/>
                <a:ext cx="10157551" cy="4185761"/>
              </a:xfrm>
              <a:prstGeom prst="rect">
                <a:avLst/>
              </a:prstGeom>
              <a:blipFill>
                <a:blip r:embed="rId3"/>
                <a:stretch>
                  <a:fillRect l="-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au 12">
                <a:extLst>
                  <a:ext uri="{FF2B5EF4-FFF2-40B4-BE49-F238E27FC236}">
                    <a16:creationId xmlns:a16="http://schemas.microsoft.com/office/drawing/2014/main" id="{D2AE90BF-C051-2143-AD3B-30F7DB76C2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108087"/>
                  </p:ext>
                </p:extLst>
              </p:nvPr>
            </p:nvGraphicFramePr>
            <p:xfrm>
              <a:off x="640508" y="2883441"/>
              <a:ext cx="5499720" cy="17830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7493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564542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630008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93024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𝟔𝟖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𝟐𝟕𝟑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𝟐𝟒𝟗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𝟐𝟎𝟓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𝟐𝟕𝟑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𝟕𝟓𝟏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𝟐𝟑𝟎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𝟎𝟖𝟑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𝟐𝟏𝟏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𝟐𝟑𝟎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𝟗𝟏𝟕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au 12">
                <a:extLst>
                  <a:ext uri="{FF2B5EF4-FFF2-40B4-BE49-F238E27FC236}">
                    <a16:creationId xmlns:a16="http://schemas.microsoft.com/office/drawing/2014/main" id="{D2AE90BF-C051-2143-AD3B-30F7DB76C2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108087"/>
                  </p:ext>
                </p:extLst>
              </p:nvPr>
            </p:nvGraphicFramePr>
            <p:xfrm>
              <a:off x="640508" y="2883441"/>
              <a:ext cx="5499720" cy="17830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7493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564542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630008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93024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9431" t="-102128" r="-165041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0620" t="-102128" r="-57364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89431" t="-202128" r="-165041" b="-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0620" t="-202128" r="-57364" b="-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55361CE6-3870-DB45-A9A7-A2409D059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020121"/>
                  </p:ext>
                </p:extLst>
              </p:nvPr>
            </p:nvGraphicFramePr>
            <p:xfrm>
              <a:off x="6434015" y="2656328"/>
              <a:ext cx="5148384" cy="210251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463076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801091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884217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</a:tblGrid>
                  <a:tr h="53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43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𝟔𝟖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𝟖𝟕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𝟕𝟖𝟐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FF5D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𝟐𝟎𝟓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𝟒𝟏𝟔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𝟒𝟗𝟑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43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𝟖𝟕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𝟐𝟏𝟖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FF5D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𝟐𝟏𝟏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𝟒𝟏𝟔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𝟓𝟎𝟕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7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au 14">
                <a:extLst>
                  <a:ext uri="{FF2B5EF4-FFF2-40B4-BE49-F238E27FC236}">
                    <a16:creationId xmlns:a16="http://schemas.microsoft.com/office/drawing/2014/main" id="{55361CE6-3870-DB45-A9A7-A2409D0598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6020121"/>
                  </p:ext>
                </p:extLst>
              </p:nvPr>
            </p:nvGraphicFramePr>
            <p:xfrm>
              <a:off x="6434015" y="2656328"/>
              <a:ext cx="5148384" cy="210251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463076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801091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884217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</a:tblGrid>
                  <a:tr h="53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81690" t="-91489" r="-105634" b="-1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173154" t="-91489" r="-671" b="-16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81690" t="-191489" r="-105634" b="-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173154" t="-191489" r="-671" b="-6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7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07ADBC98-DB52-7E49-81CE-1D55BE9F8B8D}"/>
              </a:ext>
            </a:extLst>
          </p:cNvPr>
          <p:cNvSpPr txBox="1"/>
          <p:nvPr/>
        </p:nvSpPr>
        <p:spPr>
          <a:xfrm>
            <a:off x="1818525" y="2487051"/>
            <a:ext cx="4006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Fréquences conditionnelles par ligne :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A7CD2AC-B2D5-EB4E-A063-633E41B0EAE1}"/>
              </a:ext>
            </a:extLst>
          </p:cNvPr>
          <p:cNvSpPr txBox="1"/>
          <p:nvPr/>
        </p:nvSpPr>
        <p:spPr>
          <a:xfrm>
            <a:off x="6975447" y="2294648"/>
            <a:ext cx="4267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latin typeface="Comic Sans MS" panose="030F0902030302020204" pitchFamily="66" charset="0"/>
              </a:rPr>
              <a:t>Fréquences conditionnelles par colonne :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98AE453-EBA9-2245-BE44-C479B60A22AF}"/>
              </a:ext>
            </a:extLst>
          </p:cNvPr>
          <p:cNvCxnSpPr/>
          <p:nvPr/>
        </p:nvCxnSpPr>
        <p:spPr>
          <a:xfrm>
            <a:off x="6287121" y="2487051"/>
            <a:ext cx="0" cy="305476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816E2DD-6E57-8A44-82A9-F0FB5E53B79E}"/>
              </a:ext>
            </a:extLst>
          </p:cNvPr>
          <p:cNvSpPr txBox="1"/>
          <p:nvPr/>
        </p:nvSpPr>
        <p:spPr>
          <a:xfrm>
            <a:off x="6461132" y="4803154"/>
            <a:ext cx="53206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5D00"/>
                </a:solidFill>
                <a:latin typeface="Comic Sans MS" panose="030F0902030302020204" pitchFamily="66" charset="0"/>
              </a:rPr>
              <a:t>Parmi ceux ayant pratiqué la conduite accompagnée, </a:t>
            </a:r>
          </a:p>
          <a:p>
            <a:r>
              <a:rPr lang="fr-FR" sz="1400" dirty="0">
                <a:solidFill>
                  <a:srgbClr val="FF5D00"/>
                </a:solidFill>
                <a:latin typeface="Comic Sans MS" panose="030F0902030302020204" pitchFamily="66" charset="0"/>
              </a:rPr>
              <a:t>la fréquence de ceux ayant échoué à la première présentation</a:t>
            </a:r>
          </a:p>
          <a:p>
            <a:r>
              <a:rPr lang="fr-FR" sz="1400" dirty="0">
                <a:solidFill>
                  <a:srgbClr val="FF5D00"/>
                </a:solidFill>
                <a:latin typeface="Comic Sans MS" panose="030F0902030302020204" pitchFamily="66" charset="0"/>
              </a:rPr>
              <a:t>est de 0,218 soit 21,8%.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5BF8C31-6FD2-974E-B012-A0F43AB05386}"/>
              </a:ext>
            </a:extLst>
          </p:cNvPr>
          <p:cNvCxnSpPr>
            <a:cxnSpLocks/>
          </p:cNvCxnSpPr>
          <p:nvPr/>
        </p:nvCxnSpPr>
        <p:spPr>
          <a:xfrm>
            <a:off x="9504218" y="3283527"/>
            <a:ext cx="0" cy="12330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31EA768-549B-3443-865C-4021747C3923}"/>
              </a:ext>
            </a:extLst>
          </p:cNvPr>
          <p:cNvCxnSpPr>
            <a:cxnSpLocks/>
          </p:cNvCxnSpPr>
          <p:nvPr/>
        </p:nvCxnSpPr>
        <p:spPr>
          <a:xfrm>
            <a:off x="9906000" y="3283527"/>
            <a:ext cx="0" cy="123305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D7354F3C-4A3E-8049-9624-9D3C762B0C15}"/>
              </a:ext>
            </a:extLst>
          </p:cNvPr>
          <p:cNvSpPr txBox="1"/>
          <p:nvPr/>
        </p:nvSpPr>
        <p:spPr>
          <a:xfrm>
            <a:off x="9441475" y="3715388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071A0A5-4500-C240-81AB-3AD7085EA949}"/>
              </a:ext>
            </a:extLst>
          </p:cNvPr>
          <p:cNvSpPr txBox="1"/>
          <p:nvPr/>
        </p:nvSpPr>
        <p:spPr>
          <a:xfrm>
            <a:off x="9651112" y="3716755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F0BB8CF-2D56-2846-9B9F-4A92E19600D8}"/>
              </a:ext>
            </a:extLst>
          </p:cNvPr>
          <p:cNvCxnSpPr/>
          <p:nvPr/>
        </p:nvCxnSpPr>
        <p:spPr>
          <a:xfrm>
            <a:off x="2673927" y="4014434"/>
            <a:ext cx="274320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48ADA6A-F11C-4743-9442-A0DEDFAFD57A}"/>
              </a:ext>
            </a:extLst>
          </p:cNvPr>
          <p:cNvCxnSpPr/>
          <p:nvPr/>
        </p:nvCxnSpPr>
        <p:spPr>
          <a:xfrm>
            <a:off x="2673927" y="4742615"/>
            <a:ext cx="2743200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1C1E54A8-5A29-144C-B133-D63D8F6F7637}"/>
              </a:ext>
            </a:extLst>
          </p:cNvPr>
          <p:cNvSpPr txBox="1"/>
          <p:nvPr/>
        </p:nvSpPr>
        <p:spPr>
          <a:xfrm>
            <a:off x="3352265" y="3757020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DFBB6C9-CB5F-5444-94C4-108D70DE071C}"/>
              </a:ext>
            </a:extLst>
          </p:cNvPr>
          <p:cNvSpPr txBox="1"/>
          <p:nvPr/>
        </p:nvSpPr>
        <p:spPr>
          <a:xfrm>
            <a:off x="3352265" y="4421773"/>
            <a:ext cx="3080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6571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85801" y="344488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2°) Probabilités conditionnelles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09743"/>
            <a:ext cx="1117460" cy="3936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BA0D2A-FD07-7F43-BD56-E99650785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6" y="3434658"/>
            <a:ext cx="1967224" cy="19771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1AB47D00-61FB-264F-82BE-E38BC0F7E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1" y="995068"/>
                <a:ext cx="8028708" cy="700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ea typeface="Times New Roman" pitchFamily="18" charset="0"/>
                    <a:cs typeface="Arial" pitchFamily="34" charset="0"/>
                  </a:rPr>
                  <a:t>Définition </a:t>
                </a:r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Times New Roman" pitchFamily="18" charset="0"/>
                    <a:cs typeface="Arial" pitchFamily="34" charset="0"/>
                  </a:rPr>
                  <a:t>: A et B désignent deux événements tels que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Arial" pitchFamily="34" charset="0"/>
                      </a:rPr>
                      <m:t>𝑐𝑎𝑟𝑑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itchFamily="18" charset="0"/>
                            <a:cs typeface="Arial" pitchFamily="34" charset="0"/>
                          </a:rPr>
                          <m:t>𝐴</m:t>
                        </m:r>
                      </m:e>
                    </m:d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≠0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Times New Roman" pitchFamily="18" charset="0"/>
                    <a:cs typeface="Arial" pitchFamily="34" charset="0"/>
                  </a:rPr>
                  <a:t>.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Times New Roman" pitchFamily="18" charset="0"/>
                    <a:cs typeface="Arial" pitchFamily="34" charset="0"/>
                  </a:rPr>
                  <a:t>La probabilité de B sachant A est réalisé, notée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𝐵</m:t>
                    </m:r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C00000"/>
                    </a:solidFill>
                    <a:latin typeface="Comic Sans MS" panose="030F0702030302020204" pitchFamily="66" charset="0"/>
                    <a:ea typeface="Times New Roman" pitchFamily="18" charset="0"/>
                    <a:cs typeface="Arial" pitchFamily="34" charset="0"/>
                  </a:rPr>
                  <a:t>, est définie par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𝐵</m:t>
                        </m:r>
                      </m:e>
                    </m:d>
                    <m:r>
                      <a:rPr lang="fr-FR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 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𝑐𝑎𝑟𝑑</m:t>
                        </m:r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∩</m:t>
                        </m:r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𝐵</m:t>
                        </m:r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𝑐𝑎𝑟𝑑</m:t>
                        </m:r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 (</m:t>
                        </m:r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  <m:r>
                          <a:rPr lang="fr-FR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1400" dirty="0">
                  <a:solidFill>
                    <a:srgbClr val="C00000"/>
                  </a:solidFill>
                  <a:latin typeface="Comic Sans MS" panose="030F0702030302020204" pitchFamily="66" charset="0"/>
                  <a:ea typeface="Times New Roman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1AB47D00-61FB-264F-82BE-E38BC0F7E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1" y="995068"/>
                <a:ext cx="8028708" cy="700000"/>
              </a:xfrm>
              <a:prstGeom prst="rect">
                <a:avLst/>
              </a:prstGeom>
              <a:blipFill>
                <a:blip r:embed="rId4"/>
                <a:stretch>
                  <a:fillRect b="-3448"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8A85557-F92F-CF42-B93B-D2702C46D9DB}"/>
                  </a:ext>
                </a:extLst>
              </p:cNvPr>
              <p:cNvSpPr txBox="1"/>
              <p:nvPr/>
            </p:nvSpPr>
            <p:spPr>
              <a:xfrm>
                <a:off x="685801" y="1748282"/>
                <a:ext cx="7710188" cy="11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Remarques: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902030302020204" pitchFamily="66" charset="0"/>
                  </a:rPr>
                  <a:t>Le cardinal d’un événement A est le nombre d’éléments de l’événement A noté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𝑐𝑎𝑟𝑑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902030302020204" pitchFamily="66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𝑐𝑎𝑟𝑑</m:t>
                    </m:r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sz="1400" dirty="0">
                    <a:latin typeface="Comic Sans MS" panose="030F0902030302020204" pitchFamily="66" charset="0"/>
                  </a:rPr>
                  <a:t> alors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𝑐𝑎𝑟𝑑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𝑐𝑎𝑟𝑑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1400" dirty="0">
                  <a:latin typeface="Comic Sans MS" panose="030F09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Comic Sans MS" panose="030F0902030302020204" pitchFamily="66" charset="0"/>
                  </a:rPr>
                  <a:t>Les fréquences conditionnelles sont donc le résultat de probabilités conditionnelles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D8A85557-F92F-CF42-B93B-D2702C46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748282"/>
                <a:ext cx="7710188" cy="1130887"/>
              </a:xfrm>
              <a:prstGeom prst="rect">
                <a:avLst/>
              </a:prstGeom>
              <a:blipFill>
                <a:blip r:embed="rId5"/>
                <a:stretch>
                  <a:fillRect l="-164" t="-1111" b="-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02607B-9B00-A747-8EDA-BA2E437C2B90}"/>
                  </a:ext>
                </a:extLst>
              </p:cNvPr>
              <p:cNvSpPr/>
              <p:nvPr/>
            </p:nvSpPr>
            <p:spPr>
              <a:xfrm>
                <a:off x="685801" y="2849407"/>
                <a:ext cx="10157551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cs typeface="Arial" pitchFamily="34" charset="0"/>
                  </a:rPr>
                  <a:t>Exemples : </a:t>
                </a:r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Reprenons les tableaux précédents en posant l’événement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: « le candidat a pratiqué la conduite accompagnée »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 l’événement : « le candidat a réussi l’épreuve pratique du permis de conduite à la première présentation ». On note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</m:e>
                    </m:acc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 les événements contraires aux événements 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𝐴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𝑒𝑡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𝐵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cs typeface="Arial" pitchFamily="34" charset="0"/>
                  </a:rPr>
                  <a:t>                </a:t>
                </a:r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endParaRPr lang="fr-FR" sz="1400" dirty="0">
                  <a:solidFill>
                    <a:srgbClr val="FF5D00"/>
                  </a:solidFill>
                  <a:latin typeface="Comic Sans MS" panose="030F0902030302020204" pitchFamily="66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  <a:cs typeface="Arial" pitchFamily="34" charset="0"/>
                  </a:rPr>
                  <a:t> </a:t>
                </a:r>
                <a:endParaRPr lang="fr-FR" sz="1400" dirty="0">
                  <a:latin typeface="Comic Sans MS" panose="030F0902030302020204" pitchFamily="66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02607B-9B00-A747-8EDA-BA2E437C2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849407"/>
                <a:ext cx="10157551" cy="2462213"/>
              </a:xfrm>
              <a:prstGeom prst="rect">
                <a:avLst/>
              </a:prstGeom>
              <a:blipFill>
                <a:blip r:embed="rId6"/>
                <a:stretch>
                  <a:fillRect l="-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au 15">
                <a:extLst>
                  <a:ext uri="{FF2B5EF4-FFF2-40B4-BE49-F238E27FC236}">
                    <a16:creationId xmlns:a16="http://schemas.microsoft.com/office/drawing/2014/main" id="{FC1C6313-73A1-4843-911C-A8DE4B43E8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2287596"/>
                  </p:ext>
                </p:extLst>
              </p:nvPr>
            </p:nvGraphicFramePr>
            <p:xfrm>
              <a:off x="2746164" y="3751397"/>
              <a:ext cx="5499720" cy="17830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7493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564542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630008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93024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𝟔𝟖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𝟐𝟕𝟑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𝟐𝟒𝟗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𝟐𝟎𝟓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𝟐𝟕𝟑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𝟕𝟓𝟏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70C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4615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𝟐𝟑𝟎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𝟎𝟖𝟑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𝟐𝟏𝟏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𝟐𝟑𝟎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𝟗𝟏𝟕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7030A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au 15">
                <a:extLst>
                  <a:ext uri="{FF2B5EF4-FFF2-40B4-BE49-F238E27FC236}">
                    <a16:creationId xmlns:a16="http://schemas.microsoft.com/office/drawing/2014/main" id="{FC1C6313-73A1-4843-911C-A8DE4B43E8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2287596"/>
                  </p:ext>
                </p:extLst>
              </p:nvPr>
            </p:nvGraphicFramePr>
            <p:xfrm>
              <a:off x="2746164" y="3751397"/>
              <a:ext cx="5499720" cy="178308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374930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564542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630008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  <a:gridCol w="930240">
                      <a:extLst>
                        <a:ext uri="{9D8B030D-6E8A-4147-A177-3AD203B41FA5}">
                          <a16:colId xmlns:a16="http://schemas.microsoft.com/office/drawing/2014/main" val="3129326502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89431" t="-102128" r="-164228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80620" t="-102128" r="-56589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70C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0070C0">
                            <a:alpha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89431" t="-202128" r="-164228" b="-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80620" t="-202128" r="-56589" b="-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7030A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rgbClr val="7030A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067AF1A-22CB-4C42-87EB-4C43D6621ED2}"/>
                  </a:ext>
                </a:extLst>
              </p:cNvPr>
              <p:cNvSpPr txBox="1"/>
              <p:nvPr/>
            </p:nvSpPr>
            <p:spPr>
              <a:xfrm>
                <a:off x="1363033" y="3547159"/>
                <a:ext cx="1297150" cy="3077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067AF1A-22CB-4C42-87EB-4C43D6621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033" y="3547159"/>
                <a:ext cx="1297150" cy="307777"/>
              </a:xfrm>
              <a:prstGeom prst="rect">
                <a:avLst/>
              </a:prstGeom>
              <a:blipFill>
                <a:blip r:embed="rId8"/>
                <a:stretch>
                  <a:fillRect l="-962" b="-1111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FA4332B-5FA7-BE44-9E1D-3CA9236FAED3}"/>
                  </a:ext>
                </a:extLst>
              </p:cNvPr>
              <p:cNvSpPr txBox="1"/>
              <p:nvPr/>
            </p:nvSpPr>
            <p:spPr>
              <a:xfrm>
                <a:off x="685801" y="4446125"/>
                <a:ext cx="1308371" cy="30777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DFA4332B-5FA7-BE44-9E1D-3CA9236FA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4446125"/>
                <a:ext cx="1308371" cy="307777"/>
              </a:xfrm>
              <a:prstGeom prst="rect">
                <a:avLst/>
              </a:prstGeom>
              <a:blipFill>
                <a:blip r:embed="rId9"/>
                <a:stretch>
                  <a:fillRect l="-952" t="-3846" b="-1538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74E8175-9896-764C-9FA6-FB6F78A2447E}"/>
                  </a:ext>
                </a:extLst>
              </p:cNvPr>
              <p:cNvSpPr txBox="1"/>
              <p:nvPr/>
            </p:nvSpPr>
            <p:spPr>
              <a:xfrm>
                <a:off x="8395989" y="3393270"/>
                <a:ext cx="1297150" cy="3077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74E8175-9896-764C-9FA6-FB6F78A24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989" y="3393270"/>
                <a:ext cx="1297150" cy="307777"/>
              </a:xfrm>
              <a:prstGeom prst="rect">
                <a:avLst/>
              </a:prstGeom>
              <a:blipFill>
                <a:blip r:embed="rId10"/>
                <a:stretch>
                  <a:fillRect l="-962" b="-1538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AEC64EA-C1C9-BE43-BEF2-E7894DA42B54}"/>
                  </a:ext>
                </a:extLst>
              </p:cNvPr>
              <p:cNvSpPr txBox="1"/>
              <p:nvPr/>
            </p:nvSpPr>
            <p:spPr>
              <a:xfrm>
                <a:off x="685801" y="5053941"/>
                <a:ext cx="1308371" cy="30777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AEC64EA-C1C9-BE43-BEF2-E7894DA42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5053941"/>
                <a:ext cx="1308371" cy="307777"/>
              </a:xfrm>
              <a:prstGeom prst="rect">
                <a:avLst/>
              </a:prstGeom>
              <a:blipFill>
                <a:blip r:embed="rId11"/>
                <a:stretch>
                  <a:fillRect l="-952" t="-3846" b="-1538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66137B9-5578-284B-BA5F-F4E72F376285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660183" y="3701048"/>
            <a:ext cx="1708147" cy="3767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5448FC01-34D5-B94D-AA21-150935FBF72F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7065819" y="3547159"/>
            <a:ext cx="1330170" cy="53335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BFBC094-AF37-B641-994E-A74BDC4AFFA5}"/>
              </a:ext>
            </a:extLst>
          </p:cNvPr>
          <p:cNvCxnSpPr>
            <a:stCxn id="20" idx="3"/>
          </p:cNvCxnSpPr>
          <p:nvPr/>
        </p:nvCxnSpPr>
        <p:spPr>
          <a:xfrm>
            <a:off x="1994172" y="5207830"/>
            <a:ext cx="929137" cy="6133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FC042F77-2B62-A045-A6F6-97DC0B23C6E2}"/>
              </a:ext>
            </a:extLst>
          </p:cNvPr>
          <p:cNvCxnSpPr/>
          <p:nvPr/>
        </p:nvCxnSpPr>
        <p:spPr>
          <a:xfrm>
            <a:off x="2011608" y="4608227"/>
            <a:ext cx="911701" cy="9401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9CA2C06-8AFA-754E-BEC5-5524F9917642}"/>
              </a:ext>
            </a:extLst>
          </p:cNvPr>
          <p:cNvCxnSpPr>
            <a:cxnSpLocks/>
            <a:stCxn id="44" idx="1"/>
          </p:cNvCxnSpPr>
          <p:nvPr/>
        </p:nvCxnSpPr>
        <p:spPr>
          <a:xfrm flipH="1">
            <a:off x="5496024" y="4103144"/>
            <a:ext cx="3103124" cy="4230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EFFE191E-6BAA-5E4E-AE88-00F62A69391B}"/>
              </a:ext>
            </a:extLst>
          </p:cNvPr>
          <p:cNvCxnSpPr>
            <a:cxnSpLocks/>
          </p:cNvCxnSpPr>
          <p:nvPr/>
        </p:nvCxnSpPr>
        <p:spPr>
          <a:xfrm flipH="1">
            <a:off x="7065819" y="4984569"/>
            <a:ext cx="1810310" cy="1970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99FBE189-525E-1541-94CA-AA87EBAF7418}"/>
                  </a:ext>
                </a:extLst>
              </p:cNvPr>
              <p:cNvSpPr txBox="1"/>
              <p:nvPr/>
            </p:nvSpPr>
            <p:spPr>
              <a:xfrm>
                <a:off x="8599148" y="3903089"/>
                <a:ext cx="998415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99FBE189-525E-1541-94CA-AA87EBAF7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148" y="3903089"/>
                <a:ext cx="998415" cy="400110"/>
              </a:xfrm>
              <a:prstGeom prst="rect">
                <a:avLst/>
              </a:prstGeom>
              <a:blipFill>
                <a:blip r:embed="rId12"/>
                <a:stretch>
                  <a:fillRect b="-882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37603D4D-13E9-764A-BCB6-5273D16701A2}"/>
                  </a:ext>
                </a:extLst>
              </p:cNvPr>
              <p:cNvSpPr txBox="1"/>
              <p:nvPr/>
            </p:nvSpPr>
            <p:spPr>
              <a:xfrm>
                <a:off x="8871603" y="4802172"/>
                <a:ext cx="998415" cy="40222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sub>
                      </m:sSub>
                      <m:r>
                        <a:rPr lang="fr-F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37603D4D-13E9-764A-BCB6-5273D1670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603" y="4802172"/>
                <a:ext cx="998415" cy="402226"/>
              </a:xfrm>
              <a:prstGeom prst="rect">
                <a:avLst/>
              </a:prstGeom>
              <a:blipFill>
                <a:blip r:embed="rId13"/>
                <a:stretch>
                  <a:fillRect b="-588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83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63EDE2-7FCD-B14A-85FF-86780198B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054165-457B-FF4F-B872-FAE539DA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C9CB69-E838-3943-8CEC-135EFFCC2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837" y="236927"/>
            <a:ext cx="1810905" cy="18109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44F582-545E-9246-917E-4DD2A62FB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39" y="5823811"/>
            <a:ext cx="1117460" cy="39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au 10">
                <a:extLst>
                  <a:ext uri="{FF2B5EF4-FFF2-40B4-BE49-F238E27FC236}">
                    <a16:creationId xmlns:a16="http://schemas.microsoft.com/office/drawing/2014/main" id="{5E47AC39-F26C-6843-8634-EA8E15FF01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853725"/>
                  </p:ext>
                </p:extLst>
              </p:nvPr>
            </p:nvGraphicFramePr>
            <p:xfrm>
              <a:off x="3067361" y="758255"/>
              <a:ext cx="5148384" cy="210251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463076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801091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884217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</a:tblGrid>
                  <a:tr h="53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43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𝟔𝟖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𝟖𝟕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𝟕𝟖𝟐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FF5D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𝟐𝟎𝟓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𝟒𝟏𝟔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𝟒𝟗𝟑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434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𝟏𝟗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FF5D0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𝟖𝟕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FF5D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𝟐𝟏𝟖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FF5D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𝟐𝟏𝟏</m:t>
                                    </m:r>
                                  </m:num>
                                  <m:den>
                                    <m:r>
                                      <a:rPr lang="fr-FR" sz="1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𝟒𝟏𝟔</m:t>
                                    </m:r>
                                  </m:den>
                                </m:f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≈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fr-FR" sz="1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𝟓𝟎𝟕</m:t>
                                </m:r>
                              </m:oMath>
                            </m:oMathPara>
                          </a14:m>
                          <a:endParaRPr lang="fr-FR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7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au 10">
                <a:extLst>
                  <a:ext uri="{FF2B5EF4-FFF2-40B4-BE49-F238E27FC236}">
                    <a16:creationId xmlns:a16="http://schemas.microsoft.com/office/drawing/2014/main" id="{5E47AC39-F26C-6843-8634-EA8E15FF013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853725"/>
                  </p:ext>
                </p:extLst>
              </p:nvPr>
            </p:nvGraphicFramePr>
            <p:xfrm>
              <a:off x="3067361" y="758255"/>
              <a:ext cx="5148384" cy="2102512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463076">
                      <a:extLst>
                        <a:ext uri="{9D8B030D-6E8A-4147-A177-3AD203B41FA5}">
                          <a16:colId xmlns:a16="http://schemas.microsoft.com/office/drawing/2014/main" val="1296811586"/>
                        </a:ext>
                      </a:extLst>
                    </a:gridCol>
                    <a:gridCol w="1801091">
                      <a:extLst>
                        <a:ext uri="{9D8B030D-6E8A-4147-A177-3AD203B41FA5}">
                          <a16:colId xmlns:a16="http://schemas.microsoft.com/office/drawing/2014/main" val="1003013932"/>
                        </a:ext>
                      </a:extLst>
                    </a:gridCol>
                    <a:gridCol w="1884217">
                      <a:extLst>
                        <a:ext uri="{9D8B030D-6E8A-4147-A177-3AD203B41FA5}">
                          <a16:colId xmlns:a16="http://schemas.microsoft.com/office/drawing/2014/main" val="3014338500"/>
                        </a:ext>
                      </a:extLst>
                    </a:gridCol>
                  </a:tblGrid>
                  <a:tr h="53606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Candidats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pratiqué la conduite accompagnée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N’ayant pas pratiqué la conduite accompagnée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4436171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réussi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81690" t="-91489" r="-105634" b="-1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73154" t="-91489" r="-671" b="-16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104608"/>
                      </a:ext>
                    </a:extLst>
                  </a:tr>
                  <a:tr h="5943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Ayant échoué à la première présentation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81690" t="-191489" r="-105634" b="-6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73154" t="-191489" r="-671" b="-6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0972748"/>
                      </a:ext>
                    </a:extLst>
                  </a:tr>
                  <a:tr h="3777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FF5D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FFC000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00B050">
                            <a:alpha val="1960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4141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DF0F7C1-9582-D64A-989C-95D3DCCD2F8E}"/>
                  </a:ext>
                </a:extLst>
              </p:cNvPr>
              <p:cNvSpPr txBox="1"/>
              <p:nvPr/>
            </p:nvSpPr>
            <p:spPr>
              <a:xfrm>
                <a:off x="4715833" y="348642"/>
                <a:ext cx="1297150" cy="307777"/>
              </a:xfrm>
              <a:prstGeom prst="rect">
                <a:avLst/>
              </a:prstGeom>
              <a:noFill/>
              <a:ln>
                <a:solidFill>
                  <a:srgbClr val="FF5D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5D0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5D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fr-FR" sz="1400" b="1" dirty="0">
                  <a:solidFill>
                    <a:srgbClr val="FF5D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DF0F7C1-9582-D64A-989C-95D3DCCD2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833" y="348642"/>
                <a:ext cx="1297150" cy="307777"/>
              </a:xfrm>
              <a:prstGeom prst="rect">
                <a:avLst/>
              </a:prstGeom>
              <a:blipFill>
                <a:blip r:embed="rId5"/>
                <a:stretch>
                  <a:fillRect l="-962" b="-11111"/>
                </a:stretch>
              </a:blipFill>
              <a:ln>
                <a:solidFill>
                  <a:srgbClr val="FF5D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BBD8B5F-86AF-C443-8642-B7C3B5BC35F5}"/>
                  </a:ext>
                </a:extLst>
              </p:cNvPr>
              <p:cNvSpPr txBox="1"/>
              <p:nvPr/>
            </p:nvSpPr>
            <p:spPr>
              <a:xfrm>
                <a:off x="6545732" y="348642"/>
                <a:ext cx="1297150" cy="3077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BBD8B5F-86AF-C443-8642-B7C3B5BC3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732" y="348642"/>
                <a:ext cx="1297150" cy="307777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A2571CA-E9CA-1D4C-A4FB-0CC13F6D1DC5}"/>
                  </a:ext>
                </a:extLst>
              </p:cNvPr>
              <p:cNvSpPr txBox="1"/>
              <p:nvPr/>
            </p:nvSpPr>
            <p:spPr>
              <a:xfrm>
                <a:off x="1536435" y="1390898"/>
                <a:ext cx="1308371" cy="30777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A2571CA-E9CA-1D4C-A4FB-0CC13F6D1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435" y="1390898"/>
                <a:ext cx="1308371" cy="307777"/>
              </a:xfrm>
              <a:prstGeom prst="rect">
                <a:avLst/>
              </a:prstGeom>
              <a:blipFill>
                <a:blip r:embed="rId7"/>
                <a:stretch>
                  <a:fillRect l="-952" t="-3846" b="-1153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EED4E2E-E38C-124A-94A4-2FECC73B0B3F}"/>
                  </a:ext>
                </a:extLst>
              </p:cNvPr>
              <p:cNvSpPr txBox="1"/>
              <p:nvPr/>
            </p:nvSpPr>
            <p:spPr>
              <a:xfrm>
                <a:off x="1548870" y="2033650"/>
                <a:ext cx="1308371" cy="30777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EED4E2E-E38C-124A-94A4-2FECC73B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70" y="2033650"/>
                <a:ext cx="1308371" cy="307777"/>
              </a:xfrm>
              <a:prstGeom prst="rect">
                <a:avLst/>
              </a:prstGeom>
              <a:blipFill>
                <a:blip r:embed="rId8"/>
                <a:stretch>
                  <a:fillRect l="-952" b="-1538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8A56D0C-90A3-9846-85D6-9930295F66CB}"/>
              </a:ext>
            </a:extLst>
          </p:cNvPr>
          <p:cNvCxnSpPr>
            <a:cxnSpLocks/>
          </p:cNvCxnSpPr>
          <p:nvPr/>
        </p:nvCxnSpPr>
        <p:spPr>
          <a:xfrm flipH="1">
            <a:off x="6012983" y="1390898"/>
            <a:ext cx="3103308" cy="6427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1A9569E-7117-724E-9396-EAF3B18D0FCF}"/>
              </a:ext>
            </a:extLst>
          </p:cNvPr>
          <p:cNvCxnSpPr>
            <a:cxnSpLocks/>
          </p:cNvCxnSpPr>
          <p:nvPr/>
        </p:nvCxnSpPr>
        <p:spPr>
          <a:xfrm flipH="1">
            <a:off x="7842882" y="2132184"/>
            <a:ext cx="127340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BE227D9-1FBD-B64B-9322-3C2ACDD8CFEF}"/>
                  </a:ext>
                </a:extLst>
              </p:cNvPr>
              <p:cNvSpPr txBox="1"/>
              <p:nvPr/>
            </p:nvSpPr>
            <p:spPr>
              <a:xfrm>
                <a:off x="9116291" y="1190843"/>
                <a:ext cx="1003223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BE227D9-1FBD-B64B-9322-3C2ACDD8C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291" y="1190843"/>
                <a:ext cx="1003223" cy="400110"/>
              </a:xfrm>
              <a:prstGeom prst="rect">
                <a:avLst/>
              </a:prstGeom>
              <a:blipFill>
                <a:blip r:embed="rId9"/>
                <a:stretch>
                  <a:fillRect b="-909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31D75E8-B8BF-E84E-AEB3-495DCBB0DC23}"/>
                  </a:ext>
                </a:extLst>
              </p:cNvPr>
              <p:cNvSpPr txBox="1"/>
              <p:nvPr/>
            </p:nvSpPr>
            <p:spPr>
              <a:xfrm>
                <a:off x="9121099" y="1896042"/>
                <a:ext cx="1003223" cy="40197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sub>
                      </m:sSub>
                      <m:r>
                        <a:rPr lang="fr-F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fr-F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A31D75E8-B8BF-E84E-AEB3-495DCBB0D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1099" y="1896042"/>
                <a:ext cx="1003223" cy="401970"/>
              </a:xfrm>
              <a:prstGeom prst="rect">
                <a:avLst/>
              </a:prstGeom>
              <a:blipFill>
                <a:blip r:embed="rId10"/>
                <a:stretch>
                  <a:fillRect b="-882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6C4D37EF-3A11-784B-92EE-1876C9D7C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056153"/>
              </p:ext>
            </p:extLst>
          </p:nvPr>
        </p:nvGraphicFramePr>
        <p:xfrm>
          <a:off x="1536435" y="3518279"/>
          <a:ext cx="8128000" cy="1651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968115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030139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43385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29326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FF5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pratiqué la conduite accompagnée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N’ayant pas pratiqué la conduite accompagnée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436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réussi à la première présentation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10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Ayant échoué à la première présentation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7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5D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74141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305BEFB-DC65-E04F-A111-CCF182C91A37}"/>
                  </a:ext>
                </a:extLst>
              </p:cNvPr>
              <p:cNvSpPr txBox="1"/>
              <p:nvPr/>
            </p:nvSpPr>
            <p:spPr>
              <a:xfrm>
                <a:off x="129838" y="4036002"/>
                <a:ext cx="1308371" cy="30777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2305BEFB-DC65-E04F-A111-CCF182C91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8" y="4036002"/>
                <a:ext cx="1308371" cy="307777"/>
              </a:xfrm>
              <a:prstGeom prst="rect">
                <a:avLst/>
              </a:prstGeom>
              <a:blipFill>
                <a:blip r:embed="rId11"/>
                <a:stretch>
                  <a:fillRect l="-952" t="-3846" b="-1538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D2AC62D-0D7B-2641-B295-6E06EDEEA748}"/>
                  </a:ext>
                </a:extLst>
              </p:cNvPr>
              <p:cNvSpPr txBox="1"/>
              <p:nvPr/>
            </p:nvSpPr>
            <p:spPr>
              <a:xfrm>
                <a:off x="129839" y="4453135"/>
                <a:ext cx="1308371" cy="30777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3D2AC62D-0D7B-2641-B295-6E06EDEEA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9" y="4453135"/>
                <a:ext cx="1308371" cy="307777"/>
              </a:xfrm>
              <a:prstGeom prst="rect">
                <a:avLst/>
              </a:prstGeom>
              <a:blipFill>
                <a:blip r:embed="rId12"/>
                <a:stretch>
                  <a:fillRect l="-952" t="-3846" b="-1538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E969618-ACA3-6C4F-BB9C-D629F1C7B841}"/>
                  </a:ext>
                </a:extLst>
              </p:cNvPr>
              <p:cNvSpPr txBox="1"/>
              <p:nvPr/>
            </p:nvSpPr>
            <p:spPr>
              <a:xfrm>
                <a:off x="3884560" y="3141045"/>
                <a:ext cx="1297150" cy="307777"/>
              </a:xfrm>
              <a:prstGeom prst="rect">
                <a:avLst/>
              </a:prstGeom>
              <a:noFill/>
              <a:ln>
                <a:solidFill>
                  <a:srgbClr val="FF5D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FF5D0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5D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fr-FR" sz="1400" b="1" dirty="0">
                  <a:solidFill>
                    <a:srgbClr val="FF5D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E969618-ACA3-6C4F-BB9C-D629F1C7B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4560" y="3141045"/>
                <a:ext cx="1297150" cy="307777"/>
              </a:xfrm>
              <a:prstGeom prst="rect">
                <a:avLst/>
              </a:prstGeom>
              <a:blipFill>
                <a:blip r:embed="rId13"/>
                <a:stretch>
                  <a:fillRect l="-962" b="-11111"/>
                </a:stretch>
              </a:blipFill>
              <a:ln>
                <a:solidFill>
                  <a:srgbClr val="FF5D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3480098-A865-1D43-A2A5-CC16BDC23E07}"/>
                  </a:ext>
                </a:extLst>
              </p:cNvPr>
              <p:cNvSpPr txBox="1"/>
              <p:nvPr/>
            </p:nvSpPr>
            <p:spPr>
              <a:xfrm>
                <a:off x="5897157" y="3139428"/>
                <a:ext cx="1297150" cy="3077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902030302020204" pitchFamily="66" charset="0"/>
                  </a:rPr>
                  <a:t>Événement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</m:oMath>
                </a14:m>
                <a:endParaRPr lang="fr-FR" sz="14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3480098-A865-1D43-A2A5-CC16BDC23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157" y="3139428"/>
                <a:ext cx="1297150" cy="307777"/>
              </a:xfrm>
              <a:prstGeom prst="rect">
                <a:avLst/>
              </a:prstGeom>
              <a:blipFill>
                <a:blip r:embed="rId14"/>
                <a:stretch>
                  <a:fillRect l="-962" b="-1538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9647CC2-ADD2-CF4A-B226-A85D2E2DFCEC}"/>
                  </a:ext>
                </a:extLst>
              </p:cNvPr>
              <p:cNvSpPr txBox="1"/>
              <p:nvPr/>
            </p:nvSpPr>
            <p:spPr>
              <a:xfrm>
                <a:off x="2743200" y="5218811"/>
                <a:ext cx="1353199" cy="555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𝟔𝟖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𝟖𝟕</m:t>
                          </m:r>
                        </m:den>
                      </m:f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D9647CC2-ADD2-CF4A-B226-A85D2E2DF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18811"/>
                <a:ext cx="1353199" cy="55502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36A5C85-DB11-CD42-B3B6-E9DD4FFF3826}"/>
                  </a:ext>
                </a:extLst>
              </p:cNvPr>
              <p:cNvSpPr txBox="1"/>
              <p:nvPr/>
            </p:nvSpPr>
            <p:spPr>
              <a:xfrm>
                <a:off x="4198000" y="5218811"/>
                <a:ext cx="1316109" cy="555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𝟖𝟕</m:t>
                          </m:r>
                        </m:den>
                      </m:f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36A5C85-DB11-CD42-B3B6-E9DD4FFF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000" y="5218811"/>
                <a:ext cx="1316109" cy="55502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B54232A-9981-BA48-A00D-6776F27B5A2A}"/>
                  </a:ext>
                </a:extLst>
              </p:cNvPr>
              <p:cNvSpPr txBox="1"/>
              <p:nvPr/>
            </p:nvSpPr>
            <p:spPr>
              <a:xfrm>
                <a:off x="7194307" y="5226415"/>
                <a:ext cx="1435841" cy="554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</m:d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𝟐𝟏𝟏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𝟒𝟏𝟔</m:t>
                          </m:r>
                        </m:den>
                      </m:f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4B54232A-9981-BA48-A00D-6776F27B5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307" y="5226415"/>
                <a:ext cx="1435841" cy="55496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D0D3D23-05AC-C24F-9B9C-87C9262B5F56}"/>
                  </a:ext>
                </a:extLst>
              </p:cNvPr>
              <p:cNvSpPr txBox="1"/>
              <p:nvPr/>
            </p:nvSpPr>
            <p:spPr>
              <a:xfrm>
                <a:off x="5656865" y="5226415"/>
                <a:ext cx="1435841" cy="5599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𝟐𝟎𝟓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𝟒𝟏𝟔</m:t>
                          </m:r>
                        </m:den>
                      </m:f>
                    </m:oMath>
                  </m:oMathPara>
                </a14:m>
                <a:endParaRPr lang="fr-FR" sz="2000" b="1" dirty="0">
                  <a:solidFill>
                    <a:srgbClr val="00B05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D0D3D23-05AC-C24F-9B9C-87C9262B5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865" y="5226415"/>
                <a:ext cx="1435841" cy="55996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avec flèche vers la gauche 29">
                <a:extLst>
                  <a:ext uri="{FF2B5EF4-FFF2-40B4-BE49-F238E27FC236}">
                    <a16:creationId xmlns:a16="http://schemas.microsoft.com/office/drawing/2014/main" id="{D089C544-3E55-804A-9604-2A6C0B5C40F3}"/>
                  </a:ext>
                </a:extLst>
              </p:cNvPr>
              <p:cNvSpPr/>
              <p:nvPr/>
            </p:nvSpPr>
            <p:spPr>
              <a:xfrm rot="774546">
                <a:off x="9386430" y="4369902"/>
                <a:ext cx="2205564" cy="1213099"/>
              </a:xfrm>
              <a:prstGeom prst="leftArrowCallout">
                <a:avLst>
                  <a:gd name="adj1" fmla="val 9774"/>
                  <a:gd name="adj2" fmla="val 13192"/>
                  <a:gd name="adj3" fmla="val 15198"/>
                  <a:gd name="adj4" fmla="val 75779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fr-FR" sz="1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𝟐𝟑𝟎</m:t>
                          </m:r>
                        </m:den>
                      </m:f>
                    </m:oMath>
                  </m:oMathPara>
                </a14:m>
                <a:endParaRPr lang="fr-FR" sz="1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fr-FR" sz="1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𝟐𝟏𝟏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𝟐𝟑𝟎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Rectangle avec flèche vers la gauche 29">
                <a:extLst>
                  <a:ext uri="{FF2B5EF4-FFF2-40B4-BE49-F238E27FC236}">
                    <a16:creationId xmlns:a16="http://schemas.microsoft.com/office/drawing/2014/main" id="{D089C544-3E55-804A-9604-2A6C0B5C4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74546">
                <a:off x="9386430" y="4369902"/>
                <a:ext cx="2205564" cy="1213099"/>
              </a:xfrm>
              <a:prstGeom prst="leftArrowCallout">
                <a:avLst>
                  <a:gd name="adj1" fmla="val 9774"/>
                  <a:gd name="adj2" fmla="val 13192"/>
                  <a:gd name="adj3" fmla="val 15198"/>
                  <a:gd name="adj4" fmla="val 75779"/>
                </a:avLst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avec flèche vers la gauche 30">
                <a:extLst>
                  <a:ext uri="{FF2B5EF4-FFF2-40B4-BE49-F238E27FC236}">
                    <a16:creationId xmlns:a16="http://schemas.microsoft.com/office/drawing/2014/main" id="{F9C7FE94-122D-7748-8736-6C31C3227938}"/>
                  </a:ext>
                </a:extLst>
              </p:cNvPr>
              <p:cNvSpPr/>
              <p:nvPr/>
            </p:nvSpPr>
            <p:spPr>
              <a:xfrm rot="20311858">
                <a:off x="8761293" y="2872503"/>
                <a:ext cx="2656426" cy="1299107"/>
              </a:xfrm>
              <a:prstGeom prst="leftArrowCallout">
                <a:avLst>
                  <a:gd name="adj1" fmla="val 10055"/>
                  <a:gd name="adj2" fmla="val 13192"/>
                  <a:gd name="adj3" fmla="val 15198"/>
                  <a:gd name="adj4" fmla="val 64370"/>
                </a:avLst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𝟔𝟖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𝟐𝟕𝟑</m:t>
                          </m:r>
                        </m:den>
                      </m:f>
                    </m:oMath>
                  </m:oMathPara>
                </a14:m>
                <a:endParaRPr lang="fr-FR" sz="1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fr-FR" sz="16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d>
                        <m:dPr>
                          <m:ctrlPr>
                            <a:rPr lang="fr-FR" sz="1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fr-FR" sz="1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rgbClr val="FF5D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𝟎𝟓</m:t>
                          </m:r>
                        </m:num>
                        <m:den>
                          <m:r>
                            <a:rPr lang="fr-FR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𝟐𝟕𝟑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Rectangle avec flèche vers la gauche 30">
                <a:extLst>
                  <a:ext uri="{FF2B5EF4-FFF2-40B4-BE49-F238E27FC236}">
                    <a16:creationId xmlns:a16="http://schemas.microsoft.com/office/drawing/2014/main" id="{F9C7FE94-122D-7748-8736-6C31C3227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11858">
                <a:off x="8761293" y="2872503"/>
                <a:ext cx="2656426" cy="1299107"/>
              </a:xfrm>
              <a:prstGeom prst="leftArrowCallout">
                <a:avLst>
                  <a:gd name="adj1" fmla="val 10055"/>
                  <a:gd name="adj2" fmla="val 13192"/>
                  <a:gd name="adj3" fmla="val 15198"/>
                  <a:gd name="adj4" fmla="val 64370"/>
                </a:avLst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age 31">
            <a:extLst>
              <a:ext uri="{FF2B5EF4-FFF2-40B4-BE49-F238E27FC236}">
                <a16:creationId xmlns:a16="http://schemas.microsoft.com/office/drawing/2014/main" id="{A10C0A07-0AAD-2641-ABD4-85F53ACADB5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4" y="458519"/>
            <a:ext cx="1195567" cy="119556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712F44A-C4E7-224E-9996-32ECDC707099}"/>
              </a:ext>
            </a:extLst>
          </p:cNvPr>
          <p:cNvSpPr txBox="1"/>
          <p:nvPr/>
        </p:nvSpPr>
        <p:spPr>
          <a:xfrm>
            <a:off x="129838" y="194753"/>
            <a:ext cx="13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Entrainement:</a:t>
            </a:r>
          </a:p>
        </p:txBody>
      </p:sp>
    </p:spTree>
    <p:extLst>
      <p:ext uri="{BB962C8B-B14F-4D97-AF65-F5344CB8AC3E}">
        <p14:creationId xmlns:p14="http://schemas.microsoft.com/office/powerpoint/2010/main" val="2063432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{F11AE968-09E2-B342-A895-15D6737C2E1C}tf10001077</Template>
  <TotalTime>986</TotalTime>
  <Words>1000</Words>
  <Application>Microsoft Macintosh PowerPoint</Application>
  <PresentationFormat>Grand écran</PresentationFormat>
  <Paragraphs>229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Comic Sans MS</vt:lpstr>
      <vt:lpstr>Impact</vt:lpstr>
      <vt:lpstr>Times New Roman</vt:lpstr>
      <vt:lpstr>Grand événement</vt:lpstr>
      <vt:lpstr>Thème: statistiques et probabilités                         séquence 6 : tableaux croisés et probabilités conditionnelles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83</cp:revision>
  <cp:lastPrinted>2019-02-24T19:12:43Z</cp:lastPrinted>
  <dcterms:created xsi:type="dcterms:W3CDTF">2014-09-05T11:48:57Z</dcterms:created>
  <dcterms:modified xsi:type="dcterms:W3CDTF">2019-12-30T19:16:00Z</dcterms:modified>
</cp:coreProperties>
</file>