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6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6" r:id="rId9"/>
    <p:sldId id="259" r:id="rId10"/>
    <p:sldId id="261" r:id="rId11"/>
  </p:sldIdLst>
  <p:sldSz cx="12192000" cy="6858000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 varScale="1">
        <p:scale>
          <a:sx n="86" d="100"/>
          <a:sy n="86" d="100"/>
        </p:scale>
        <p:origin x="216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215B1-17D3-4C6A-870C-4E2C137E33CE}" type="datetimeFigureOut">
              <a:rPr lang="fr-FR" smtClean="0"/>
              <a:t>11/09/2019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DD4B9D-5CDC-491C-AB70-F936AE9792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6515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BB1C3-956B-483D-AD86-E27CD8BEC445}" type="datetimeFigureOut">
              <a:rPr lang="fr-FR" smtClean="0"/>
              <a:t>11/09/2019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6F3D0A-AA0C-4B4E-8F94-9634008BA9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6748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F3D0A-AA0C-4B4E-8F94-9634008BA92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3618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66D07B7-4367-498A-9AC0-29F503CB9F28}" type="datetime1">
              <a:rPr lang="en-US" smtClean="0"/>
              <a:t>9/11/19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50230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384AC-D208-4806-9682-5347E969251F}" type="datetime1">
              <a:rPr lang="en-US" smtClean="0"/>
              <a:t>9/11/19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522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A3E72-8B14-45C9-A9A6-CC9ED0B615D2}" type="datetime1">
              <a:rPr lang="en-US" smtClean="0"/>
              <a:t>9/11/19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564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7715-41F1-4E45-BE63-4F1AB141C456}" type="datetime1">
              <a:rPr lang="en-US" smtClean="0"/>
              <a:t>9/11/19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61849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C9FBA-BE26-4843-9BCD-19A6513A1D71}" type="datetime1">
              <a:rPr lang="en-US" smtClean="0"/>
              <a:t>9/11/19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7307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CEFF3-1EE9-41B9-BF0A-8619B39047AA}" type="datetime1">
              <a:rPr lang="en-US" smtClean="0"/>
              <a:t>9/11/19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2309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01715-75BE-4CB0-AA05-46754FEEA61A}" type="datetime1">
              <a:rPr lang="en-US" smtClean="0"/>
              <a:t>9/11/19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579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3A486-B344-4444-9416-870ED2602394}" type="datetime1">
              <a:rPr lang="en-US" smtClean="0"/>
              <a:t>9/11/19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287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5D35-F4A0-4C88-82B0-F3B6FE504DCD}" type="datetime1">
              <a:rPr lang="en-US" smtClean="0"/>
              <a:t>9/11/19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249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1743-F297-48E6-8CAE-AC327B7BA501}" type="datetime1">
              <a:rPr lang="en-US" smtClean="0"/>
              <a:t>9/11/19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285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E72C7-9183-4A0F-95DE-6BDC21A94E53}" type="datetime1">
              <a:rPr lang="en-US" smtClean="0"/>
              <a:t>9/11/19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682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0E23-47A4-4746-A3CD-17F1812BEF48}" type="datetime1">
              <a:rPr lang="en-US" smtClean="0"/>
              <a:t>9/11/19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118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CC13C-8657-4618-BEDA-6AA8CA06A7A4}" type="datetime1">
              <a:rPr lang="en-US" smtClean="0"/>
              <a:t>9/11/19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674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D12BD-94AC-41DB-AA05-5332A3765282}" type="datetime1">
              <a:rPr lang="en-US" smtClean="0"/>
              <a:t>9/11/19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936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9455-21D2-45BA-BAFF-C8B69FCB74EA}" type="datetime1">
              <a:rPr lang="en-US" smtClean="0"/>
              <a:t>9/11/19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533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A74D4-0532-472A-9F43-554A78DD7EAC}" type="datetime1">
              <a:rPr lang="en-US" smtClean="0"/>
              <a:t>9/11/19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737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AC4ED-290D-44C1-B4B4-3D083C365290}" type="datetime1">
              <a:rPr lang="en-US" smtClean="0"/>
              <a:t>9/11/19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257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6B12265-0C6F-4A5A-B4F4-327AB872C67A}" type="datetime1">
              <a:rPr lang="en-US" smtClean="0"/>
              <a:t>9/11/19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510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7" Type="http://schemas.openxmlformats.org/officeDocument/2006/relationships/image" Target="../media/image35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0.png"/><Relationship Id="rId5" Type="http://schemas.openxmlformats.org/officeDocument/2006/relationships/image" Target="../media/image35.png"/><Relationship Id="rId4" Type="http://schemas.openxmlformats.org/officeDocument/2006/relationships/image" Target="../media/image3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6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0.png"/><Relationship Id="rId7" Type="http://schemas.openxmlformats.org/officeDocument/2006/relationships/image" Target="../media/image2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0.png"/><Relationship Id="rId5" Type="http://schemas.openxmlformats.org/officeDocument/2006/relationships/image" Target="../media/image20.tiff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29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 rot="21403130">
            <a:off x="419486" y="105196"/>
            <a:ext cx="7197726" cy="2719862"/>
          </a:xfrm>
        </p:spPr>
        <p:txBody>
          <a:bodyPr>
            <a:normAutofit fontScale="90000"/>
          </a:bodyPr>
          <a:lstStyle/>
          <a:p>
            <a:pPr algn="ctr"/>
            <a:r>
              <a:rPr lang="fr-F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Thème: nombres et calculs</a:t>
            </a:r>
            <a:br>
              <a:rPr lang="fr-FR" sz="4000" b="1" dirty="0"/>
            </a:br>
            <a:r>
              <a:rPr lang="fr-FR" sz="3600" b="1" i="1" dirty="0"/>
              <a:t>Séquence 1:</a:t>
            </a:r>
            <a:br>
              <a:rPr lang="fr-FR" sz="3600" b="1" i="1" dirty="0"/>
            </a:br>
            <a:r>
              <a:rPr lang="fr-FR" sz="3600" b="1" i="1" dirty="0"/>
              <a:t>Ensembles des nombres et intervalles</a:t>
            </a:r>
            <a:endParaRPr lang="fr-FR" sz="4000" b="1" i="1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000" i="1" dirty="0"/>
              <a:t>Mevel Christophe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 rot="21392070">
            <a:off x="7235556" y="4974287"/>
            <a:ext cx="907186" cy="498470"/>
          </a:xfrm>
        </p:spPr>
        <p:txBody>
          <a:bodyPr/>
          <a:lstStyle/>
          <a:p>
            <a:fld id="{D57F1E4F-1CFF-5643-939E-217C01CDF565}" type="slidenum">
              <a:rPr lang="en-US" sz="2800" smtClean="0"/>
              <a:pPr/>
              <a:t>1</a:t>
            </a:fld>
            <a:endParaRPr lang="en-US" sz="2800" dirty="0"/>
          </a:p>
        </p:txBody>
      </p:sp>
      <p:pic>
        <p:nvPicPr>
          <p:cNvPr id="9" name="Image 8" descr="D:\Cours Mathématiques\Seconde\Cours 2014_2015\Fonctions\Résolution des équations\CC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4402">
            <a:off x="9884541" y="4815788"/>
            <a:ext cx="1120140" cy="396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26A078F-0B23-2247-BD4E-420F94E70E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62487">
            <a:off x="7560144" y="146672"/>
            <a:ext cx="3187700" cy="1193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FC3D5B6-9EDD-C046-8437-FCE6061EEE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388509">
            <a:off x="2226195" y="2761457"/>
            <a:ext cx="4187216" cy="228393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2792019-7FAD-354F-A1E0-7E2796CC4A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1653">
            <a:off x="9543069" y="2676420"/>
            <a:ext cx="1559196" cy="155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039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ZoneTexte 3"/>
          <p:cNvSpPr txBox="1"/>
          <p:nvPr/>
        </p:nvSpPr>
        <p:spPr>
          <a:xfrm>
            <a:off x="1214525" y="556086"/>
            <a:ext cx="19287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b) Encadrements </a:t>
            </a:r>
          </a:p>
        </p:txBody>
      </p:sp>
      <p:pic>
        <p:nvPicPr>
          <p:cNvPr id="15" name="Image 14" descr="D:\Cours Mathématiques\Seconde\Cours 2014_2015\Fonctions\Résolution des équations\CC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741" y="5808449"/>
            <a:ext cx="1120140" cy="39624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CD525966-7FB0-7947-A4ED-1321CE7AB13A}"/>
                  </a:ext>
                </a:extLst>
              </p:cNvPr>
              <p:cNvSpPr txBox="1"/>
              <p:nvPr/>
            </p:nvSpPr>
            <p:spPr>
              <a:xfrm>
                <a:off x="802636" y="1124262"/>
                <a:ext cx="1030916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Soient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trois nombres réels. On dit que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encadrent le réel si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&lt;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&lt;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est la </a:t>
                </a:r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borne inférieure de l’encadrement</a:t>
                </a:r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  <a:p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est </a:t>
                </a:r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la borne supérieure</a:t>
                </a:r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est l’</a:t>
                </a:r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amplitude </a:t>
                </a:r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de l’encadrement.</a:t>
                </a:r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CD525966-7FB0-7947-A4ED-1321CE7AB1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636" y="1124262"/>
                <a:ext cx="10309169" cy="523220"/>
              </a:xfrm>
              <a:prstGeom prst="rect">
                <a:avLst/>
              </a:prstGeom>
              <a:blipFill>
                <a:blip r:embed="rId3"/>
                <a:stretch>
                  <a:fillRect l="-123" t="-2381" b="-714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ZoneTexte 5">
            <a:extLst>
              <a:ext uri="{FF2B5EF4-FFF2-40B4-BE49-F238E27FC236}">
                <a16:creationId xmlns:a16="http://schemas.microsoft.com/office/drawing/2014/main" id="{066A3BB9-3C6C-3F40-B5B1-C05AE181634E}"/>
              </a:ext>
            </a:extLst>
          </p:cNvPr>
          <p:cNvSpPr txBox="1"/>
          <p:nvPr/>
        </p:nvSpPr>
        <p:spPr>
          <a:xfrm>
            <a:off x="917139" y="1877103"/>
            <a:ext cx="10194666" cy="4308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r>
              <a:rPr lang="fr-FR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Théorème (admis): </a:t>
            </a:r>
          </a:p>
          <a:p>
            <a:r>
              <a:rPr lang="fr-FR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Tout nombre réel peut être encadré (au sens strict ou sens large) par deux nombres décimaux avec une amplitude choisie.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B0E0BCF5-EB25-6C47-A0DF-A3294190450F}"/>
                  </a:ext>
                </a:extLst>
              </p:cNvPr>
              <p:cNvSpPr txBox="1"/>
              <p:nvPr/>
            </p:nvSpPr>
            <p:spPr>
              <a:xfrm>
                <a:off x="917139" y="2533338"/>
                <a:ext cx="4006225" cy="8211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Exemple:</a:t>
                </a:r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Étudions le cas de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fr-FR" sz="14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rad>
                  </m:oMath>
                </a14:m>
                <a:endParaRPr lang="fr-FR" sz="1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À la calculatrice, nous obtenons l’écran suivant: </a:t>
                </a:r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B0E0BCF5-EB25-6C47-A0DF-A32941904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139" y="2533338"/>
                <a:ext cx="4006225" cy="821187"/>
              </a:xfrm>
              <a:prstGeom prst="rect">
                <a:avLst/>
              </a:prstGeom>
              <a:blipFill>
                <a:blip r:embed="rId4"/>
                <a:stretch>
                  <a:fillRect l="-6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 8">
            <a:extLst>
              <a:ext uri="{FF2B5EF4-FFF2-40B4-BE49-F238E27FC236}">
                <a16:creationId xmlns:a16="http://schemas.microsoft.com/office/drawing/2014/main" id="{8927BB60-05CC-574F-98FC-FCECBAC5BB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8406" y="3185175"/>
            <a:ext cx="2243690" cy="2317617"/>
          </a:xfrm>
          <a:prstGeom prst="rect">
            <a:avLst/>
          </a:prstGeom>
        </p:spPr>
      </p:pic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AB19C752-60F4-984D-8B50-A78530BCC6DD}"/>
              </a:ext>
            </a:extLst>
          </p:cNvPr>
          <p:cNvCxnSpPr/>
          <p:nvPr/>
        </p:nvCxnSpPr>
        <p:spPr>
          <a:xfrm>
            <a:off x="5066675" y="2533338"/>
            <a:ext cx="0" cy="29694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3D7A6C13-685F-794D-A0A9-8D51BC1BF92E}"/>
                  </a:ext>
                </a:extLst>
              </p:cNvPr>
              <p:cNvSpPr txBox="1"/>
              <p:nvPr/>
            </p:nvSpPr>
            <p:spPr>
              <a:xfrm>
                <a:off x="5201587" y="2533338"/>
                <a:ext cx="3456395" cy="2297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On constate que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fr-FR" sz="1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fr-FR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</m:rad>
                      <m:r>
                        <a:rPr lang="fr-FR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fr-FR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≈1,414213562</m:t>
                      </m:r>
                    </m:oMath>
                  </m:oMathPara>
                </a14:m>
                <a:endParaRPr lang="fr-FR" sz="1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C’est une valeur arrondie par l’algorithme</a:t>
                </a:r>
              </a:p>
              <a:p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Intégré à la calculatrice.</a:t>
                </a:r>
              </a:p>
              <a:p>
                <a:endParaRPr lang="fr-FR" sz="1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On peut ainsi fournir l’encadrement 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1 </m:t>
                      </m:r>
                      <m:r>
                        <a:rPr lang="fr-FR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&lt; </m:t>
                      </m:r>
                      <m:rad>
                        <m:radPr>
                          <m:degHide m:val="on"/>
                          <m:ctrlPr>
                            <a:rPr lang="fr-FR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fr-FR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2 </m:t>
                          </m:r>
                        </m:e>
                      </m:rad>
                      <m:r>
                        <a:rPr lang="fr-FR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&lt;2</m:t>
                      </m:r>
                    </m:oMath>
                  </m:oMathPara>
                </a14:m>
                <a:endParaRPr lang="fr-FR" sz="1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C’est un encadrement à l’unité près.</a:t>
                </a:r>
              </a:p>
              <a:p>
                <a:endParaRPr lang="fr-FR" sz="1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Mais on peut aussi être plus précis…</a:t>
                </a:r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3D7A6C13-685F-794D-A0A9-8D51BC1BF9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1587" y="2533338"/>
                <a:ext cx="3456395" cy="2297552"/>
              </a:xfrm>
              <a:prstGeom prst="rect">
                <a:avLst/>
              </a:prstGeom>
              <a:blipFill>
                <a:blip r:embed="rId6"/>
                <a:stretch>
                  <a:fillRect l="-366" b="-219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32DEBC25-63DC-E342-A26A-10A336F50B93}"/>
              </a:ext>
            </a:extLst>
          </p:cNvPr>
          <p:cNvCxnSpPr/>
          <p:nvPr/>
        </p:nvCxnSpPr>
        <p:spPr>
          <a:xfrm>
            <a:off x="8657982" y="2533338"/>
            <a:ext cx="0" cy="29694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BF4C17EB-EA62-AE46-AD74-705BB2B5AD7A}"/>
                  </a:ext>
                </a:extLst>
              </p:cNvPr>
              <p:cNvSpPr txBox="1"/>
              <p:nvPr/>
            </p:nvSpPr>
            <p:spPr>
              <a:xfrm>
                <a:off x="8792893" y="2574599"/>
                <a:ext cx="2884059" cy="2753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Avec une amplitude de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0,1</m:t>
                    </m:r>
                  </m:oMath>
                </a14:m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près</a:t>
                </a:r>
              </a:p>
              <a:p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soit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4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près: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1,4 </m:t>
                      </m:r>
                      <m:r>
                        <a:rPr lang="fr-FR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&lt; </m:t>
                      </m:r>
                      <m:rad>
                        <m:radPr>
                          <m:degHide m:val="on"/>
                          <m:ctrlPr>
                            <a:rPr lang="fr-FR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fr-FR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</m:rad>
                      <m:r>
                        <a:rPr lang="fr-FR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&lt;1,5</m:t>
                      </m:r>
                    </m:oMath>
                  </m:oMathPara>
                </a14:m>
                <a:endParaRPr lang="fr-FR" sz="1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fr-FR" sz="1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Avec une amplitude de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0,01</m:t>
                    </m:r>
                  </m:oMath>
                </a14:m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près</a:t>
                </a:r>
              </a:p>
              <a:p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soit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4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près: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1,41 </m:t>
                      </m:r>
                      <m:r>
                        <a:rPr lang="fr-FR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&lt; </m:t>
                      </m:r>
                      <m:rad>
                        <m:radPr>
                          <m:degHide m:val="on"/>
                          <m:ctrlPr>
                            <a:rPr lang="fr-FR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fr-FR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</m:rad>
                      <m:r>
                        <a:rPr lang="fr-FR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&lt;1,42</m:t>
                      </m:r>
                    </m:oMath>
                  </m:oMathPara>
                </a14:m>
                <a:endParaRPr lang="fr-FR" sz="1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fr-FR" sz="1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Avec une amplitude de </a:t>
                </a:r>
                <a14:m>
                  <m:oMath xmlns:m="http://schemas.openxmlformats.org/officeDocument/2006/math">
                    <m:r>
                      <a:rPr lang="fr-FR" sz="1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0,0</m:t>
                    </m:r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  <m:r>
                      <a:rPr lang="fr-FR" sz="1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près</a:t>
                </a:r>
              </a:p>
              <a:p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soit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fr-FR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près: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1,41</m:t>
                      </m:r>
                      <m:r>
                        <a:rPr lang="fr-FR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4</m:t>
                      </m:r>
                      <m:r>
                        <a:rPr lang="fr-FR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fr-FR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&lt; </m:t>
                      </m:r>
                      <m:rad>
                        <m:radPr>
                          <m:degHide m:val="on"/>
                          <m:ctrlPr>
                            <a:rPr lang="fr-FR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fr-FR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</m:rad>
                      <m:r>
                        <a:rPr lang="fr-FR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&lt;1,4</m:t>
                      </m:r>
                      <m:r>
                        <a:rPr lang="fr-FR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15</m:t>
                      </m:r>
                    </m:oMath>
                  </m:oMathPara>
                </a14:m>
                <a:endParaRPr lang="fr-FR" sz="1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fr-FR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BF4C17EB-EA62-AE46-AD74-705BB2B5AD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2893" y="2574599"/>
                <a:ext cx="2884059" cy="2753831"/>
              </a:xfrm>
              <a:prstGeom prst="rect">
                <a:avLst/>
              </a:prstGeom>
              <a:blipFill>
                <a:blip r:embed="rId7"/>
                <a:stretch>
                  <a:fillRect l="-439" t="-45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6177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400" dirty="0"/>
              <a:t>Mevel Christophe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432619" y="186813"/>
            <a:ext cx="38876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1°) Catégorisation des nombres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85801" y="749311"/>
            <a:ext cx="106704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Pendant le collège, on a vu, au fur et à mesure des besoins, des nombres de différentes « formes », l’objectif ici est de les </a:t>
            </a:r>
          </a:p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catégoriser.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>
              <a:xfrm>
                <a:off x="1239089" y="1361547"/>
                <a:ext cx="46826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Ensemble des nombres entiers naturels: </a:t>
                </a:r>
                <a14:m>
                  <m:oMath xmlns:m="http://schemas.openxmlformats.org/officeDocument/2006/math">
                    <m:r>
                      <a:rPr lang="fr-FR" sz="1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endParaRPr lang="fr-FR" sz="1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9089" y="1361547"/>
                <a:ext cx="4682692" cy="338554"/>
              </a:xfrm>
              <a:prstGeom prst="rect">
                <a:avLst/>
              </a:prstGeom>
              <a:blipFill>
                <a:blip r:embed="rId2"/>
                <a:stretch>
                  <a:fillRect l="-542" t="-3571" b="-2142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Image 15" descr="D:\Cours Mathématiques\Seconde\Cours 2014_2015\Fonctions\Résolution des équations\CC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741" y="5808449"/>
            <a:ext cx="1120140" cy="3962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9AF9ADA-8E84-EC42-B165-87C02B54A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071" y="175035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025" name="Image 2">
            <a:extLst>
              <a:ext uri="{FF2B5EF4-FFF2-40B4-BE49-F238E27FC236}">
                <a16:creationId xmlns:a16="http://schemas.microsoft.com/office/drawing/2014/main" id="{839A4748-DFB2-0F49-AB53-4941F525A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677" y="1460134"/>
            <a:ext cx="1147762" cy="114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130DF7A1-E816-BC47-9382-72EC35DA72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0071" y="1845471"/>
                <a:ext cx="8605241" cy="13849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Un nombre entier naturel est un entier positif (ou nul). Vient de </a:t>
                </a:r>
                <a:r>
                  <a:rPr kumimoji="0" lang="fr-FR" altLang="fr-FR" sz="1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naturale</a:t>
                </a:r>
                <a:r>
                  <a:rPr kumimoji="0" lang="fr-FR" altLang="fr-FR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kumimoji="0" lang="fr-FR" altLang="fr-FR" sz="1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Peano</a:t>
                </a:r>
                <a:r>
                  <a:rPr kumimoji="0" lang="fr-FR" altLang="fr-FR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endParaRPr kumimoji="0" lang="fr-FR" altLang="fr-FR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L’ensemble des nombres entiers naturels est noté </a:t>
                </a:r>
                <a14:m>
                  <m:oMath xmlns:m="http://schemas.openxmlformats.org/officeDocument/2006/math">
                    <m:r>
                      <a:rPr kumimoji="0" lang="fr-FR" altLang="fr-FR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ℕ</m:t>
                    </m:r>
                  </m:oMath>
                </a14:m>
                <a:r>
                  <a:rPr kumimoji="0" lang="fr-FR" altLang="fr-FR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kumimoji="0" lang="fr-FR" altLang="fr-FR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altLang="fr-FR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fr-FR" altLang="fr-FR" sz="1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Explications : </a:t>
                </a:r>
                <a:r>
                  <a:rPr kumimoji="0" lang="fr-FR" altLang="fr-FR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Ce sont les nombres de tous les jours. Ceux qui servent à compter.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Ils ont été les premiers à être utilisés. Cela permet de dénombrer le nombre d’objets, le nombre de fruits,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le nombre d’euros que contient notre porte-monnaie, de quantifier au gramme près la masse des huitres…</a:t>
                </a:r>
                <a:endParaRPr kumimoji="0" lang="fr-FR" altLang="fr-F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130DF7A1-E816-BC47-9382-72EC35DA72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0071" y="1845471"/>
                <a:ext cx="8605241" cy="1384995"/>
              </a:xfrm>
              <a:prstGeom prst="rect">
                <a:avLst/>
              </a:prstGeom>
              <a:blipFill>
                <a:blip r:embed="rId6"/>
                <a:stretch>
                  <a:fillRect l="-295" b="-454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5A9397DB-B854-1C46-8D56-F07F5A851162}"/>
                  </a:ext>
                </a:extLst>
              </p:cNvPr>
              <p:cNvSpPr txBox="1"/>
              <p:nvPr/>
            </p:nvSpPr>
            <p:spPr>
              <a:xfrm>
                <a:off x="680071" y="3208066"/>
                <a:ext cx="9919703" cy="1169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Exemples:</a:t>
                </a:r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0, 1, 2, 3 ….sont des nombres entiers naturels.</a:t>
                </a:r>
              </a:p>
              <a:p>
                <a:endParaRPr lang="fr-FR" sz="1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1400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Remarque : </a:t>
                </a:r>
                <a:r>
                  <a:rPr lang="fr-FR" sz="14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On dit que le nombre appartient à un ensemble.  Par exemple, 12 appartient à l’ensemble des entiers naturels.</a:t>
                </a:r>
              </a:p>
              <a:p>
                <a:r>
                  <a:rPr lang="fr-FR" sz="14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 	 Cela traduit mathématiquement par: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11 </m:t>
                    </m:r>
                    <m:r>
                      <a:rPr lang="fr-FR" sz="1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fr-FR" sz="1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lang="fr-FR" sz="14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5A9397DB-B854-1C46-8D56-F07F5A8511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071" y="3208066"/>
                <a:ext cx="9919703" cy="1169551"/>
              </a:xfrm>
              <a:prstGeom prst="rect">
                <a:avLst/>
              </a:prstGeom>
              <a:blipFill>
                <a:blip r:embed="rId7"/>
                <a:stretch>
                  <a:fillRect l="-256" t="-107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mage 12">
            <a:extLst>
              <a:ext uri="{FF2B5EF4-FFF2-40B4-BE49-F238E27FC236}">
                <a16:creationId xmlns:a16="http://schemas.microsoft.com/office/drawing/2014/main" id="{3C3045BB-943C-7541-A5D5-D307813BB7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550" y="3767429"/>
            <a:ext cx="1738522" cy="173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720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6" name="Image 15" descr="D:\Cours Mathématiques\Seconde\Cours 2014_2015\Fonctions\Résolution des équations\CC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741" y="5808449"/>
            <a:ext cx="1120140" cy="39624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F1D034EE-AD21-4B4D-B2FA-1D449DA05876}"/>
                  </a:ext>
                </a:extLst>
              </p:cNvPr>
              <p:cNvSpPr txBox="1"/>
              <p:nvPr/>
            </p:nvSpPr>
            <p:spPr>
              <a:xfrm>
                <a:off x="1128778" y="403129"/>
                <a:ext cx="461376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Ensemble des nombres entiers relatifs: </a:t>
                </a:r>
                <a14:m>
                  <m:oMath xmlns:m="http://schemas.openxmlformats.org/officeDocument/2006/math">
                    <m:r>
                      <a:rPr lang="fr-FR" sz="1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endParaRPr lang="fr-FR" sz="1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F1D034EE-AD21-4B4D-B2FA-1D449DA058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778" y="403129"/>
                <a:ext cx="4613764" cy="338554"/>
              </a:xfrm>
              <a:prstGeom prst="rect">
                <a:avLst/>
              </a:prstGeom>
              <a:blipFill>
                <a:blip r:embed="rId3"/>
                <a:stretch>
                  <a:fillRect l="-549" t="-3704" b="-2592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2">
            <a:extLst>
              <a:ext uri="{FF2B5EF4-FFF2-40B4-BE49-F238E27FC236}">
                <a16:creationId xmlns:a16="http://schemas.microsoft.com/office/drawing/2014/main" id="{D57309C8-D009-CA40-9E50-398AC1D5C7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049" name="Image 3">
            <a:extLst>
              <a:ext uri="{FF2B5EF4-FFF2-40B4-BE49-F238E27FC236}">
                <a16:creationId xmlns:a16="http://schemas.microsoft.com/office/drawing/2014/main" id="{2C3FD83C-2FC8-514C-A1B6-DF1D977E4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2031" y="1123049"/>
            <a:ext cx="1339850" cy="133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3">
                <a:extLst>
                  <a:ext uri="{FF2B5EF4-FFF2-40B4-BE49-F238E27FC236}">
                    <a16:creationId xmlns:a16="http://schemas.microsoft.com/office/drawing/2014/main" id="{75993019-4181-3446-BB67-B9D46A320D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5135" y="1026167"/>
                <a:ext cx="9736896" cy="35394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Un nombre entier relatif est un entier positif ou négatif (ou nul). Vient de Zahlen, nombre en allemand (Dedekind, Cantor)</a:t>
                </a:r>
                <a:endParaRPr kumimoji="0" lang="fr-FR" altLang="fr-FR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L’ensemble des nombres entiers relatifs est noté </a:t>
                </a:r>
                <a14:m>
                  <m:oMath xmlns:m="http://schemas.openxmlformats.org/officeDocument/2006/math">
                    <m:r>
                      <a:rPr kumimoji="0" lang="fr-FR" altLang="fr-FR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ℤ</m:t>
                    </m:r>
                  </m:oMath>
                </a14:m>
                <a:r>
                  <a:rPr kumimoji="0" lang="fr-FR" altLang="fr-FR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Ce sont des nombres qui complètent l’ensemble des entiers naturels.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altLang="fr-FR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C’est pourquoi, on dit que l’ensemble des entiers naturels est </a:t>
                </a:r>
                <a:r>
                  <a:rPr kumimoji="0" lang="fr-FR" altLang="fr-FR" sz="1400" b="0" i="0" u="none" strike="noStrike" cap="none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inclus </a:t>
                </a:r>
                <a:r>
                  <a:rPr kumimoji="0" lang="fr-FR" altLang="fr-FR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dans l’ensemble des entiers relatifs.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Cela se note : </a:t>
                </a:r>
                <a14:m>
                  <m:oMath xmlns:m="http://schemas.openxmlformats.org/officeDocument/2006/math">
                    <m:r>
                      <a:rPr kumimoji="0" lang="fr-FR" altLang="fr-FR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ℕ</m:t>
                    </m:r>
                    <m:r>
                      <a:rPr kumimoji="0" lang="fr-FR" altLang="fr-FR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∁ </m:t>
                    </m:r>
                    <m:r>
                      <a:rPr kumimoji="0" lang="fr-FR" altLang="fr-FR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ℤ</m:t>
                    </m:r>
                  </m:oMath>
                </a14:m>
                <a:r>
                  <a:rPr kumimoji="0" lang="fr-FR" altLang="fr-FR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fr-FR" altLang="fr-FR" sz="1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altLang="fr-FR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L’intérêt des nombres négatifs se trouvent historiquement dans l’obligation de comptabiliser les échanges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commerciaux entre deux villages. Parfois, l’un était redevable à l’autre.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Cela permet d’ajouter la soustraction comme opération possible entre ces nombres.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fr-FR" altLang="fr-FR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400" b="1" i="0" u="none" strike="noStrike" cap="none" normalizeH="0" baseline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Exemples:</a:t>
                </a:r>
                <a:r>
                  <a:rPr kumimoji="0" lang="fr-FR" altLang="fr-FR" sz="1400" b="0" i="0" u="none" strike="noStrike" cap="none" normalizeH="0" baseline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-2, -1 sont des entiers relatifs, </a:t>
                </a:r>
                <a:r>
                  <a:rPr lang="fr-FR" alt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kumimoji="0" lang="fr-FR" altLang="fr-FR" sz="1400" b="0" i="0" u="none" strike="noStrike" cap="none" normalizeH="0" baseline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e même que 0, 1 , 2… appartiennent à cet ensemble.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fr-FR" altLang="fr-FR" sz="1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400" b="1" i="0" u="none" strike="noStrike" cap="none" normalizeH="0" baseline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Remarque: </a:t>
                </a:r>
                <a:r>
                  <a:rPr kumimoji="0" lang="fr-FR" altLang="fr-FR" sz="1400" i="0" u="none" strike="noStrike" cap="none" normalizeH="0" baseline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Il </a:t>
                </a:r>
                <a:r>
                  <a:rPr kumimoji="0" lang="fr-FR" altLang="fr-FR" sz="1400" b="0" i="0" u="none" strike="noStrike" cap="none" normalizeH="0" baseline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faut bien comprendre que cert</a:t>
                </a:r>
                <a:r>
                  <a:rPr lang="fr-FR" altLang="fr-FR" sz="14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ains nombres appartiennent à l’ensemble </a:t>
                </a:r>
                <a14:m>
                  <m:oMath xmlns:m="http://schemas.openxmlformats.org/officeDocument/2006/math">
                    <m:r>
                      <a:rPr lang="fr-FR" altLang="fr-FR" sz="14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ℤ</m:t>
                    </m:r>
                  </m:oMath>
                </a14:m>
                <a:r>
                  <a:rPr lang="fr-FR" altLang="fr-FR" sz="14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mais pas à l’ensemble </a:t>
                </a:r>
                <a14:m>
                  <m:oMath xmlns:m="http://schemas.openxmlformats.org/officeDocument/2006/math">
                    <m:r>
                      <a:rPr lang="fr-FR" altLang="fr-FR" sz="14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kumimoji="0" lang="fr-FR" altLang="fr-FR" sz="1400" b="0" i="0" u="none" strike="noStrike" cap="none" normalizeH="0" baseline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fr-FR" altLang="fr-FR" sz="14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Par exemple, </a:t>
                </a:r>
                <a14:m>
                  <m:oMath xmlns:m="http://schemas.openxmlformats.org/officeDocument/2006/math">
                    <m:r>
                      <a:rPr lang="fr-FR" altLang="fr-FR" sz="1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−3 </m:t>
                    </m:r>
                    <m:r>
                      <a:rPr lang="fr-FR" altLang="fr-FR" sz="1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 </m:t>
                    </m:r>
                    <m:r>
                      <a:rPr lang="fr-FR" altLang="fr-FR" sz="1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ℤ</m:t>
                    </m:r>
                    <m:r>
                      <a:rPr lang="fr-FR" altLang="fr-FR" sz="1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a:rPr lang="fr-FR" altLang="fr-FR" sz="1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𝑚𝑎𝑖𝑠</m:t>
                    </m:r>
                    <m:r>
                      <a:rPr lang="fr-FR" altLang="fr-FR" sz="1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−3 ∉ </m:t>
                    </m:r>
                    <m:r>
                      <a:rPr lang="fr-FR" altLang="fr-FR" sz="1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kumimoji="0" lang="fr-FR" altLang="fr-FR" sz="1400" b="0" i="0" u="none" strike="noStrike" cap="none" normalizeH="0" baseline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9" name="Rectangle 3">
                <a:extLst>
                  <a:ext uri="{FF2B5EF4-FFF2-40B4-BE49-F238E27FC236}">
                    <a16:creationId xmlns:a16="http://schemas.microsoft.com/office/drawing/2014/main" id="{75993019-4181-3446-BB67-B9D46A320D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5135" y="1026167"/>
                <a:ext cx="9736896" cy="3539430"/>
              </a:xfrm>
              <a:prstGeom prst="rect">
                <a:avLst/>
              </a:prstGeom>
              <a:blipFill>
                <a:blip r:embed="rId5"/>
                <a:stretch>
                  <a:fillRect l="-130" b="-143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 9">
            <a:extLst>
              <a:ext uri="{FF2B5EF4-FFF2-40B4-BE49-F238E27FC236}">
                <a16:creationId xmlns:a16="http://schemas.microsoft.com/office/drawing/2014/main" id="{66C4C5EE-1227-9E40-AA26-AAC06E2D94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143" y="3415311"/>
            <a:ext cx="1365775" cy="136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921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6" name="Image 15" descr="D:\Cours Mathématiques\Seconde\Cours 2014_2015\Fonctions\Résolution des équations\CC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741" y="5808449"/>
            <a:ext cx="1120140" cy="39624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F1D034EE-AD21-4B4D-B2FA-1D449DA05876}"/>
                  </a:ext>
                </a:extLst>
              </p:cNvPr>
              <p:cNvSpPr txBox="1"/>
              <p:nvPr/>
            </p:nvSpPr>
            <p:spPr>
              <a:xfrm>
                <a:off x="1128778" y="409501"/>
                <a:ext cx="408637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c) Ensemble des nombres décimaux : </a:t>
                </a:r>
                <a14:m>
                  <m:oMath xmlns:m="http://schemas.openxmlformats.org/officeDocument/2006/math">
                    <m:r>
                      <a:rPr lang="fr-FR" sz="1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𝔻</m:t>
                    </m:r>
                  </m:oMath>
                </a14:m>
                <a:endParaRPr lang="fr-FR" sz="1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F1D034EE-AD21-4B4D-B2FA-1D449DA058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778" y="409501"/>
                <a:ext cx="4086375" cy="338554"/>
              </a:xfrm>
              <a:prstGeom prst="rect">
                <a:avLst/>
              </a:prstGeom>
              <a:blipFill>
                <a:blip r:embed="rId3"/>
                <a:stretch>
                  <a:fillRect l="-619" t="-3571" b="-2142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2">
            <a:extLst>
              <a:ext uri="{FF2B5EF4-FFF2-40B4-BE49-F238E27FC236}">
                <a16:creationId xmlns:a16="http://schemas.microsoft.com/office/drawing/2014/main" id="{D57309C8-D009-CA40-9E50-398AC1D5C7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1B5E4F00-8DB8-B64A-AEA4-B3FD0D64D031}"/>
                  </a:ext>
                </a:extLst>
              </p:cNvPr>
              <p:cNvSpPr txBox="1"/>
              <p:nvPr/>
            </p:nvSpPr>
            <p:spPr>
              <a:xfrm>
                <a:off x="685801" y="891984"/>
                <a:ext cx="10788146" cy="47214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Un nombre décimal est un nombre qui peut s’écrire sous la forme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sSup>
                          <m:sSupPr>
                            <m:ctrlPr>
                              <a:rPr lang="fr-FR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40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fr-FR" sz="1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  <m:r>
                      <a:rPr lang="fr-FR" sz="1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où </a:t>
                </a:r>
                <a14:m>
                  <m:oMath xmlns:m="http://schemas.openxmlformats.org/officeDocument/2006/math">
                    <m:r>
                      <a:rPr lang="fr-FR" sz="14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est un nombre entier relatif </a:t>
                </a:r>
              </a:p>
              <a:p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et </a:t>
                </a:r>
                <a14:m>
                  <m:oMath xmlns:m="http://schemas.openxmlformats.org/officeDocument/2006/math">
                    <m:r>
                      <a:rPr lang="fr-FR" sz="14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un nombre entier naturel. L’ensemble des nombres décimaux est noté </a:t>
                </a:r>
                <a14:m>
                  <m:oMath xmlns:m="http://schemas.openxmlformats.org/officeDocument/2006/math">
                    <m:r>
                      <a:rPr lang="fr-FR" sz="1400" i="1">
                        <a:latin typeface="Cambria Math" panose="02040503050406030204" pitchFamily="18" charset="0"/>
                      </a:rPr>
                      <m:t>𝔻</m:t>
                    </m:r>
                  </m:oMath>
                </a14:m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endParaRPr lang="fr-FR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14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Exemples: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2,5 ; </m:t>
                    </m:r>
                    <m:f>
                      <m:fPr>
                        <m:ctrlP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35</m:t>
                        </m:r>
                      </m:num>
                      <m:den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;8 ;−3 ; </m:t>
                    </m:r>
                    <m:f>
                      <m:fPr>
                        <m:ctrlP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;0,125  </m:t>
                    </m:r>
                  </m:oMath>
                </a14:m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sont des décimaux. En effet, on peut les écrire sous la forme souhaitée.</a:t>
                </a:r>
              </a:p>
              <a:p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2,5= </m:t>
                    </m:r>
                    <m:f>
                      <m:fPr>
                        <m:ctrlP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25</m:t>
                        </m:r>
                      </m:num>
                      <m:den>
                        <m:sSup>
                          <m:sSupPr>
                            <m:ctrlPr>
                              <a:rPr lang="fr-FR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10</m:t>
                            </m:r>
                          </m:e>
                          <m:sup>
                            <m:r>
                              <a:rPr lang="fr-FR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p>
                        </m:sSup>
                      </m:den>
                    </m:f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;</m:t>
                    </m:r>
                    <m:f>
                      <m:fPr>
                        <m:ctrlP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35</m:t>
                        </m:r>
                      </m:num>
                      <m:den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f>
                      <m:fPr>
                        <m:ctrlP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35</m:t>
                        </m:r>
                      </m:num>
                      <m:den>
                        <m:sSup>
                          <m:sSupPr>
                            <m:ctrlPr>
                              <a:rPr lang="fr-FR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10</m:t>
                            </m:r>
                          </m:e>
                          <m:sup>
                            <m:r>
                              <a:rPr lang="fr-FR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p>
                        </m:sSup>
                      </m:den>
                    </m:f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;−3= </m:t>
                    </m:r>
                    <m:f>
                      <m:fPr>
                        <m:ctrlP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−30</m:t>
                        </m:r>
                      </m:num>
                      <m:den>
                        <m:sSup>
                          <m:sSupPr>
                            <m:ctrlPr>
                              <a:rPr lang="fr-FR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10</m:t>
                            </m:r>
                          </m:e>
                          <m:sup>
                            <m:r>
                              <a:rPr lang="fr-FR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p>
                        </m:sSup>
                      </m:den>
                    </m:f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; </m:t>
                    </m:r>
                    <m:f>
                      <m:fPr>
                        <m:ctrlP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f>
                      <m:fPr>
                        <m:ctrlP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75</m:t>
                        </m:r>
                      </m:num>
                      <m:den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100</m:t>
                        </m:r>
                      </m:den>
                    </m:f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f>
                      <m:fPr>
                        <m:ctrlP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75</m:t>
                        </m:r>
                      </m:num>
                      <m:den>
                        <m:sSup>
                          <m:sSupPr>
                            <m:ctrlPr>
                              <a:rPr lang="fr-FR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10</m:t>
                            </m:r>
                          </m:e>
                          <m:sup>
                            <m:r>
                              <a:rPr lang="fr-FR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;0,125= </m:t>
                    </m:r>
                    <m:f>
                      <m:fPr>
                        <m:ctrlP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125</m:t>
                        </m:r>
                      </m:num>
                      <m:den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1000</m:t>
                        </m:r>
                      </m:den>
                    </m:f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f>
                      <m:fPr>
                        <m:ctrlP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125</m:t>
                        </m:r>
                      </m:num>
                      <m:den>
                        <m:sSup>
                          <m:sSupPr>
                            <m:ctrlPr>
                              <a:rPr lang="fr-FR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10</m:t>
                            </m:r>
                          </m:e>
                          <m:sup>
                            <m:r>
                              <a:rPr lang="fr-FR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endParaRPr lang="fr-FR" sz="1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fr-FR" sz="1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Comme tout entier est un décimal avec une partie décimale nulle, on peut en déduire que : </a:t>
                </a:r>
                <a14:m>
                  <m:oMath xmlns:m="http://schemas.openxmlformats.org/officeDocument/2006/math">
                    <m:r>
                      <a:rPr lang="fr-FR" sz="1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ℕ</m:t>
                    </m:r>
                    <m:r>
                      <a:rPr lang="fr-F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∁ </m:t>
                    </m:r>
                    <m:r>
                      <a:rPr lang="fr-F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ℤ</m:t>
                    </m:r>
                    <m:r>
                      <a:rPr lang="fr-F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∁ </m:t>
                    </m:r>
                    <m:r>
                      <a:rPr lang="fr-F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𝔻</m:t>
                    </m:r>
                  </m:oMath>
                </a14:m>
                <a:endParaRPr lang="fr-FR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fr-FR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1400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Remarque:</a:t>
                </a:r>
                <a:r>
                  <a:rPr lang="fr-FR" sz="14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Il est intéressant de savoir que cet ensemble n’existe pas pour les pays anglophones car il ne fait symboliser </a:t>
                </a:r>
              </a:p>
              <a:p>
                <a:r>
                  <a:rPr lang="fr-FR" sz="14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une partie des nombres rationnels.</a:t>
                </a:r>
                <a:endParaRPr lang="fr-FR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Montrons qu’il existe des nombres qui ne sont pas des décimaux. Pour cela, démontrons que le nombre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fr-FR" sz="1400" b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n’est pas un décimal.</a:t>
                </a:r>
              </a:p>
              <a:p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Démonstration (raisonnement par l’absurde):</a:t>
                </a:r>
              </a:p>
              <a:p>
                <a:r>
                  <a:rPr lang="fr-FR" sz="1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On suppose le contraire de ce que l’on veut démontrer, cela nous conduit alors a une absurdité. </a:t>
                </a:r>
              </a:p>
              <a:p>
                <a:r>
                  <a:rPr lang="fr-FR" sz="1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Dans notre cas, on suppose que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fr-FR" sz="1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est un nombre décimal.</a:t>
                </a:r>
              </a:p>
              <a:p>
                <a:r>
                  <a:rPr lang="fr-FR" sz="1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Par conséquent, il existe un entier relatif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fr-FR" sz="1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et un entier naturel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fr-FR" sz="1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tel que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f>
                      <m:fPr>
                        <m:ctrlP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sSup>
                          <m:sSupPr>
                            <m:ctrlPr>
                              <a:rPr lang="fr-FR" sz="1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1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10</m:t>
                            </m:r>
                          </m:e>
                          <m:sup>
                            <m:r>
                              <a:rPr lang="fr-FR" sz="1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r>
                  <a:rPr lang="fr-FR" sz="1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On en déduit que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×</m:t>
                        </m:r>
                        <m:sSup>
                          <m:sSupPr>
                            <m:ctrlPr>
                              <a:rPr lang="fr-FR" sz="1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1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10</m:t>
                            </m:r>
                          </m:e>
                          <m:sup>
                            <m:r>
                              <a:rPr lang="fr-FR" sz="1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num>
                      <m:den>
                        <m: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sz="1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1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10</m:t>
                            </m:r>
                          </m:e>
                          <m:sup>
                            <m:r>
                              <a:rPr lang="fr-FR" sz="1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num>
                      <m:den>
                        <m: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fr-FR" sz="1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r>
                  <a:rPr lang="fr-FR" sz="1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Or, un nombre est divisible par 3 si et seulement si la somme des chiffres constituant le nombre est un multiple de 3. Ceci n’est pas </a:t>
                </a:r>
              </a:p>
              <a:p>
                <a:r>
                  <a:rPr lang="fr-FR" sz="1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le cas des puissances de 10. On peut donc affirmer que la fraction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sz="14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1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10</m:t>
                            </m:r>
                          </m:e>
                          <m:sup>
                            <m:r>
                              <a:rPr lang="fr-FR" sz="1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num>
                      <m:den>
                        <m: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fr-FR" sz="1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ne représente pas un nombre entier.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fr-FR" sz="1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n’est donc pas un entier.</a:t>
                </a:r>
              </a:p>
              <a:p>
                <a:r>
                  <a:rPr lang="fr-FR" sz="1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Cela contredit l’hypothèse posée au départ. On en conclut que le nombre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fr-FR" sz="1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n’est pas un décimal.</a:t>
                </a:r>
              </a:p>
            </p:txBody>
          </p:sp>
        </mc:Choice>
        <mc:Fallback xmlns="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1B5E4F00-8DB8-B64A-AEA4-B3FD0D64D0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1" y="891984"/>
                <a:ext cx="10788146" cy="4721421"/>
              </a:xfrm>
              <a:prstGeom prst="rect">
                <a:avLst/>
              </a:prstGeom>
              <a:blipFill>
                <a:blip r:embed="rId4"/>
                <a:stretch>
                  <a:fillRect l="-1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 7">
            <a:extLst>
              <a:ext uri="{FF2B5EF4-FFF2-40B4-BE49-F238E27FC236}">
                <a16:creationId xmlns:a16="http://schemas.microsoft.com/office/drawing/2014/main" id="{202BE485-198A-D84C-A090-0ADCC121A4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840" y="1843643"/>
            <a:ext cx="1573942" cy="157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783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6" name="Image 15" descr="D:\Cours Mathématiques\Seconde\Cours 2014_2015\Fonctions\Résolution des équations\CC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741" y="5808449"/>
            <a:ext cx="1120140" cy="39624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F1D034EE-AD21-4B4D-B2FA-1D449DA05876}"/>
                  </a:ext>
                </a:extLst>
              </p:cNvPr>
              <p:cNvSpPr txBox="1"/>
              <p:nvPr/>
            </p:nvSpPr>
            <p:spPr>
              <a:xfrm>
                <a:off x="1113788" y="457200"/>
                <a:ext cx="411843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d) Ensemble des nombres rationnels : </a:t>
                </a:r>
                <a14:m>
                  <m:oMath xmlns:m="http://schemas.openxmlformats.org/officeDocument/2006/math">
                    <m:r>
                      <a:rPr lang="fr-FR" sz="1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ℚ</m:t>
                    </m:r>
                  </m:oMath>
                </a14:m>
                <a:endParaRPr lang="fr-FR" sz="1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F1D034EE-AD21-4B4D-B2FA-1D449DA058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788" y="457200"/>
                <a:ext cx="4118435" cy="338554"/>
              </a:xfrm>
              <a:prstGeom prst="rect">
                <a:avLst/>
              </a:prstGeom>
              <a:blipFill>
                <a:blip r:embed="rId3"/>
                <a:stretch>
                  <a:fillRect l="-923" t="-7407" b="-222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2">
            <a:extLst>
              <a:ext uri="{FF2B5EF4-FFF2-40B4-BE49-F238E27FC236}">
                <a16:creationId xmlns:a16="http://schemas.microsoft.com/office/drawing/2014/main" id="{D57309C8-D009-CA40-9E50-398AC1D5C7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834BA54-2855-5C44-B8E7-6DEC1150C710}"/>
                  </a:ext>
                </a:extLst>
              </p:cNvPr>
              <p:cNvSpPr/>
              <p:nvPr/>
            </p:nvSpPr>
            <p:spPr>
              <a:xfrm>
                <a:off x="685801" y="988214"/>
                <a:ext cx="9487302" cy="34819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fr-FR" sz="1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Un nombre rationnel est un nombre qui peut s’écrire sous la forme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𝑝</m:t>
                        </m:r>
                      </m:num>
                      <m:den>
                        <m:r>
                          <a:rPr lang="fr-FR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𝑞</m:t>
                        </m:r>
                      </m:den>
                    </m:f>
                    <m:r>
                      <a:rPr lang="fr-FR" sz="1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sz="1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où </a:t>
                </a:r>
                <a14:m>
                  <m:oMath xmlns:m="http://schemas.openxmlformats.org/officeDocument/2006/math">
                    <m:r>
                      <a:rPr lang="fr-FR" sz="1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fr-FR" sz="1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est un nombre entier relatif et </a:t>
                </a:r>
                <a14:m>
                  <m:oMath xmlns:m="http://schemas.openxmlformats.org/officeDocument/2006/math">
                    <m:r>
                      <a:rPr lang="fr-FR" sz="1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𝑞</m:t>
                    </m:r>
                  </m:oMath>
                </a14:m>
                <a:r>
                  <a:rPr lang="fr-FR" sz="1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un nombre entier relatif non nul</a:t>
                </a:r>
                <a:r>
                  <a:rPr lang="fr-FR" sz="1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L’ensemble des nombres rationnels est noté </a:t>
                </a:r>
                <a14:m>
                  <m:oMath xmlns:m="http://schemas.openxmlformats.org/officeDocument/2006/math">
                    <m:r>
                      <a:rPr lang="fr-FR" sz="1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ℚ</m:t>
                    </m:r>
                  </m:oMath>
                </a14:m>
                <a:r>
                  <a:rPr lang="fr-FR" sz="1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spcAft>
                    <a:spcPts val="0"/>
                  </a:spcAft>
                </a:pPr>
                <a:endParaRPr lang="fr-FR" sz="1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fr-FR" sz="1400" b="1" dirty="0">
                    <a:solidFill>
                      <a:srgbClr val="7030A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Exemples: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4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;7 ;−12 ;0,13 ; </m:t>
                    </m:r>
                    <m:f>
                      <m:fPr>
                        <m:ctrlP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</m:oMath>
                </a14:m>
                <a:r>
                  <a:rPr lang="fr-FR" sz="1400" dirty="0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sont des nombres rationnels. En effet, on peut les écrire sous la forme: </a:t>
                </a:r>
              </a:p>
              <a:p>
                <a:pPr algn="just">
                  <a:spcAft>
                    <a:spcPts val="0"/>
                  </a:spcAft>
                </a:pPr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7= </m:t>
                    </m:r>
                    <m:f>
                      <m:fPr>
                        <m:ctrlP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den>
                    </m:f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;−12= </m:t>
                    </m:r>
                    <m:f>
                      <m:fPr>
                        <m:ctrlP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−12</m:t>
                        </m:r>
                      </m:num>
                      <m:den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den>
                    </m:f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;0,13= </m:t>
                    </m:r>
                    <m:f>
                      <m:fPr>
                        <m:ctrlP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13</m:t>
                        </m:r>
                      </m:num>
                      <m:den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100</m:t>
                        </m:r>
                      </m:den>
                    </m:f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fr-FR" sz="1400" dirty="0">
                  <a:solidFill>
                    <a:srgbClr val="7030A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spcAft>
                    <a:spcPts val="0"/>
                  </a:spcAft>
                </a:pPr>
                <a:endParaRPr lang="fr-FR" sz="1400" dirty="0">
                  <a:solidFill>
                    <a:srgbClr val="7030A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fr-FR" sz="1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La lettre </a:t>
                </a:r>
                <a14:m>
                  <m:oMath xmlns:m="http://schemas.openxmlformats.org/officeDocument/2006/math">
                    <m:r>
                      <a:rPr lang="fr-FR" sz="1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ℚ</m:t>
                    </m:r>
                  </m:oMath>
                </a14:m>
                <a:r>
                  <a:rPr lang="fr-FR" sz="1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représente le quotient de la division de </a:t>
                </a:r>
                <a14:m>
                  <m:oMath xmlns:m="http://schemas.openxmlformats.org/officeDocument/2006/math">
                    <m:r>
                      <a:rPr lang="fr-FR" sz="1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fr-FR" sz="1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par </a:t>
                </a:r>
                <a14:m>
                  <m:oMath xmlns:m="http://schemas.openxmlformats.org/officeDocument/2006/math">
                    <m:r>
                      <a:rPr lang="fr-FR" sz="1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𝑞</m:t>
                    </m:r>
                  </m:oMath>
                </a14:m>
                <a:r>
                  <a:rPr lang="fr-FR" sz="1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fr-FR" sz="1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fr-FR" sz="1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Pour rappel, le résultat d’une division s’appelle un quotient.</a:t>
                </a:r>
              </a:p>
              <a:p>
                <a:pPr algn="just">
                  <a:spcAft>
                    <a:spcPts val="0"/>
                  </a:spcAft>
                </a:pPr>
                <a:endParaRPr lang="fr-FR" sz="1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fr-FR" sz="1400" b="1" dirty="0">
                    <a:solidFill>
                      <a:srgbClr val="00B05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Remarque:</a:t>
                </a:r>
                <a:r>
                  <a:rPr lang="fr-FR" sz="1400" dirty="0">
                    <a:solidFill>
                      <a:srgbClr val="00B05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4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tous les nombres décimaux appartiennent à l’ensemble des nombres rationnels puisqu’ils sont obligatoirement (par définition) sous la forme d’une fraction irréductible du type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fr-FR" sz="1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</m:oMath>
                </a14:m>
                <a:r>
                  <a:rPr lang="fr-FR" sz="14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où </a:t>
                </a:r>
                <a14:m>
                  <m:oMath xmlns:m="http://schemas.openxmlformats.org/officeDocument/2006/math">
                    <m:r>
                      <a:rPr lang="fr-FR" sz="1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fr-FR" sz="14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est un entier relatif et </a:t>
                </a:r>
                <a14:m>
                  <m:oMath xmlns:m="http://schemas.openxmlformats.org/officeDocument/2006/math">
                    <m:r>
                      <a:rPr lang="fr-FR" sz="1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fr-FR" sz="14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un entier relatif non nul. C’est pourquoi, on dit que l’ensemble des décimaux est </a:t>
                </a:r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inclus</a:t>
                </a:r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4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dans l’ensemble des rationnels. Cela se note :</a:t>
                </a:r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400" i="1">
                        <a:latin typeface="Cambria Math" panose="02040503050406030204" pitchFamily="18" charset="0"/>
                      </a:rPr>
                      <m:t>𝔻</m:t>
                    </m:r>
                    <m:r>
                      <a:rPr lang="fr-FR" sz="1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∁ </m:t>
                    </m:r>
                    <m:r>
                      <a:rPr lang="fr-FR" sz="1400" i="1">
                        <a:latin typeface="Cambria Math" panose="02040503050406030204" pitchFamily="18" charset="0"/>
                      </a:rPr>
                      <m:t>ℚ</m:t>
                    </m:r>
                  </m:oMath>
                </a14:m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algn="just">
                  <a:spcAft>
                    <a:spcPts val="0"/>
                  </a:spcAft>
                </a:pPr>
                <a:endParaRPr lang="fr-FR" sz="1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834BA54-2855-5C44-B8E7-6DEC1150C7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1" y="988214"/>
                <a:ext cx="9487302" cy="3481979"/>
              </a:xfrm>
              <a:prstGeom prst="rect">
                <a:avLst/>
              </a:prstGeom>
              <a:blipFill>
                <a:blip r:embed="rId4"/>
                <a:stretch>
                  <a:fillRect l="-134" r="-13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835F2911-7304-5F46-8A0D-DC68DA452261}"/>
              </a:ext>
            </a:extLst>
          </p:cNvPr>
          <p:cNvSpPr/>
          <p:nvPr/>
        </p:nvSpPr>
        <p:spPr>
          <a:xfrm>
            <a:off x="685801" y="4470193"/>
            <a:ext cx="94873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L’intérêt des nombres rationnels réside historiquement dans l’absence de nombres symbolisant le partage d’une quantité impaire, l’obligation géométriquement qu’il existe des distances comprises entre 0 et 1, 1 et 2….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281C0F8-042C-B14E-9753-9911980605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6838" y="4195539"/>
            <a:ext cx="1072529" cy="107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720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6" name="Image 15" descr="D:\Cours Mathématiques\Seconde\Cours 2014_2015\Fonctions\Résolution des équations\CC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741" y="5808449"/>
            <a:ext cx="1120140" cy="39624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F1D034EE-AD21-4B4D-B2FA-1D449DA05876}"/>
                  </a:ext>
                </a:extLst>
              </p:cNvPr>
              <p:cNvSpPr txBox="1"/>
              <p:nvPr/>
            </p:nvSpPr>
            <p:spPr>
              <a:xfrm>
                <a:off x="1195229" y="480545"/>
                <a:ext cx="360066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e) Ensemble des nombres réels : </a:t>
                </a:r>
                <a14:m>
                  <m:oMath xmlns:m="http://schemas.openxmlformats.org/officeDocument/2006/math">
                    <m:r>
                      <a:rPr lang="fr-FR" sz="1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endParaRPr lang="fr-FR" sz="1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F1D034EE-AD21-4B4D-B2FA-1D449DA058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5229" y="480545"/>
                <a:ext cx="3600666" cy="338554"/>
              </a:xfrm>
              <a:prstGeom prst="rect">
                <a:avLst/>
              </a:prstGeom>
              <a:blipFill>
                <a:blip r:embed="rId3"/>
                <a:stretch>
                  <a:fillRect l="-702" t="-3704" b="-2592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2">
            <a:extLst>
              <a:ext uri="{FF2B5EF4-FFF2-40B4-BE49-F238E27FC236}">
                <a16:creationId xmlns:a16="http://schemas.microsoft.com/office/drawing/2014/main" id="{D57309C8-D009-CA40-9E50-398AC1D5C7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F11E354-73E4-0144-BD02-B962C712F7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735" y="1003595"/>
            <a:ext cx="12707143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Soit une droite munie d’une origine O et d’une graduation telle OI = 1 unité. On nomme cela le repère (O ; I).</a:t>
            </a:r>
            <a:endParaRPr kumimoji="0" lang="fr-FR" altLang="fr-F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L’ensemble des nombres réels </a:t>
            </a:r>
            <a:r>
              <a:rPr kumimoji="0" lang="fr-FR" alt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 l’ensemble des abscisses des points de cette droite, appelée droite des réels.</a:t>
            </a:r>
            <a:endParaRPr kumimoji="0" lang="fr-FR" altLang="fr-F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7FCE12AA-5FC6-0C41-AED5-71DA658D4D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 flipV="1">
                <a:off x="840735" y="1629939"/>
                <a:ext cx="12495918" cy="7386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L’ensemble des nombres réels est noté </a:t>
                </a:r>
                <a14:m>
                  <m:oMath xmlns:m="http://schemas.openxmlformats.org/officeDocument/2006/math">
                    <m:r>
                      <a:rPr kumimoji="0" lang="fr-FR" altLang="fr-FR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kumimoji="0" lang="fr-FR" altLang="fr-FR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fr-FR" altLang="fr-FR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Droite des réels:</a:t>
                </a:r>
              </a:p>
            </p:txBody>
          </p:sp>
        </mc:Choice>
        <mc:Fallback xmlns=""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7FCE12AA-5FC6-0C41-AED5-71DA658D4D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10800000" flipV="1">
                <a:off x="840735" y="1629939"/>
                <a:ext cx="12495918" cy="738664"/>
              </a:xfrm>
              <a:prstGeom prst="rect">
                <a:avLst/>
              </a:prstGeom>
              <a:blipFill>
                <a:blip r:embed="rId4"/>
                <a:stretch>
                  <a:fillRect l="-102" b="-6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Image 10">
            <a:extLst>
              <a:ext uri="{FF2B5EF4-FFF2-40B4-BE49-F238E27FC236}">
                <a16:creationId xmlns:a16="http://schemas.microsoft.com/office/drawing/2014/main" id="{D1418A0B-A1A4-A54E-AB14-8DDCAB4562F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179" y="2454899"/>
            <a:ext cx="5500370" cy="697865"/>
          </a:xfrm>
          <a:prstGeom prst="rect">
            <a:avLst/>
          </a:prstGeom>
          <a:ln>
            <a:solidFill>
              <a:schemeClr val="accent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FECDF313-DE7F-8749-8355-C5B5CA9336C2}"/>
                  </a:ext>
                </a:extLst>
              </p:cNvPr>
              <p:cNvSpPr txBox="1"/>
              <p:nvPr/>
            </p:nvSpPr>
            <p:spPr>
              <a:xfrm>
                <a:off x="7882783" y="2803831"/>
                <a:ext cx="4087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FECDF313-DE7F-8749-8355-C5B5CA9336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2783" y="2803831"/>
                <a:ext cx="408766" cy="276999"/>
              </a:xfrm>
              <a:prstGeom prst="rect">
                <a:avLst/>
              </a:prstGeom>
              <a:blipFill>
                <a:blip r:embed="rId6"/>
                <a:stretch>
                  <a:fillRect l="-12121" r="-6061" b="-434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6D59CA0E-6A95-774F-AB16-227A93EE3C1E}"/>
                  </a:ext>
                </a:extLst>
              </p:cNvPr>
              <p:cNvSpPr txBox="1"/>
              <p:nvPr/>
            </p:nvSpPr>
            <p:spPr>
              <a:xfrm>
                <a:off x="2791179" y="2830267"/>
                <a:ext cx="408766" cy="2769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6D59CA0E-6A95-774F-AB16-227A93EE3C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1179" y="2830267"/>
                <a:ext cx="408766" cy="276999"/>
              </a:xfrm>
              <a:prstGeom prst="rect">
                <a:avLst/>
              </a:prstGeom>
              <a:blipFill>
                <a:blip r:embed="rId7"/>
                <a:stretch>
                  <a:fillRect l="-2941" r="-2941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90D1F80F-8C83-064E-88AF-513FC1386711}"/>
                  </a:ext>
                </a:extLst>
              </p:cNvPr>
              <p:cNvSpPr txBox="1"/>
              <p:nvPr/>
            </p:nvSpPr>
            <p:spPr>
              <a:xfrm>
                <a:off x="840735" y="4400454"/>
                <a:ext cx="10452798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Remarque:</a:t>
                </a:r>
                <a:r>
                  <a:rPr lang="fr-FR" sz="14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Tous ces nombres appartiennent à l’ensemble des nombres réels puisque l’on peut les placer sur une droite graduée. </a:t>
                </a:r>
              </a:p>
              <a:p>
                <a:r>
                  <a:rPr lang="fr-FR" sz="14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C’est pourquoi, on dit que l’ensemble des rationnels est </a:t>
                </a:r>
                <a:r>
                  <a:rPr lang="fr-FR" sz="1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inclus </a:t>
                </a:r>
                <a:r>
                  <a:rPr lang="fr-FR" sz="14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dans l’ensemble des réels. </a:t>
                </a:r>
              </a:p>
              <a:p>
                <a:r>
                  <a:rPr lang="fr-FR" sz="14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Cela se note :</a:t>
                </a:r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400" i="1">
                        <a:latin typeface="Cambria Math" panose="02040503050406030204" pitchFamily="18" charset="0"/>
                      </a:rPr>
                      <m:t>ℚ</m:t>
                    </m:r>
                    <m:r>
                      <a:rPr lang="fr-FR" sz="1400" i="1">
                        <a:latin typeface="Cambria Math" panose="02040503050406030204" pitchFamily="18" charset="0"/>
                      </a:rPr>
                      <m:t> ∁ </m:t>
                    </m:r>
                    <m:r>
                      <a:rPr lang="fr-FR" sz="1400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endParaRPr lang="fr-FR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90D1F80F-8C83-064E-88AF-513FC13867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735" y="4400454"/>
                <a:ext cx="10452798" cy="954107"/>
              </a:xfrm>
              <a:prstGeom prst="rect">
                <a:avLst/>
              </a:prstGeom>
              <a:blipFill>
                <a:blip r:embed="rId8"/>
                <a:stretch>
                  <a:fillRect l="-12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3D7EC9C8-F34F-7640-A79B-B168EC4BFC31}"/>
                  </a:ext>
                </a:extLst>
              </p:cNvPr>
              <p:cNvSpPr txBox="1"/>
              <p:nvPr/>
            </p:nvSpPr>
            <p:spPr>
              <a:xfrm>
                <a:off x="840735" y="3396652"/>
                <a:ext cx="8739572" cy="8499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Exemples:</a:t>
                </a:r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−3 ;15 ;4,5 ; </m:t>
                    </m:r>
                    <m:f>
                      <m:fPr>
                        <m:ctrlP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; </m:t>
                    </m:r>
                    <m:rad>
                      <m:radPr>
                        <m:degHide m:val="on"/>
                        <m:ctrlP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sont des nombres réels.</a:t>
                </a:r>
              </a:p>
              <a:p>
                <a:endParaRPr lang="fr-FR" sz="1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Attention:</a:t>
                </a:r>
                <a:r>
                  <a:rPr lang="fr-FR" sz="1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certains d’entre eux ne sont pas des rationnels comme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fr-FR" sz="1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rad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𝑜𝑢</m:t>
                    </m:r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</m:oMath>
                </a14:m>
                <a:r>
                  <a:rPr lang="fr-FR" sz="1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On les nomme des irrationnels.</a:t>
                </a:r>
              </a:p>
            </p:txBody>
          </p:sp>
        </mc:Choice>
        <mc:Fallback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3D7EC9C8-F34F-7640-A79B-B168EC4BFC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735" y="3396652"/>
                <a:ext cx="8739572" cy="849913"/>
              </a:xfrm>
              <a:prstGeom prst="rect">
                <a:avLst/>
              </a:prstGeom>
              <a:blipFill>
                <a:blip r:embed="rId9"/>
                <a:stretch>
                  <a:fillRect l="-145" b="-588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Image 13">
            <a:extLst>
              <a:ext uri="{FF2B5EF4-FFF2-40B4-BE49-F238E27FC236}">
                <a16:creationId xmlns:a16="http://schemas.microsoft.com/office/drawing/2014/main" id="{A3BD3218-09FE-5D44-B5F2-A77DDAAF7B8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441" y="1308364"/>
            <a:ext cx="2514600" cy="25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526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400" dirty="0"/>
              <a:t>Mevel Christophe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432619" y="186813"/>
            <a:ext cx="38619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2°) Construire la droite des réels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259205" y="1359525"/>
            <a:ext cx="2592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Placement des entiers</a:t>
            </a:r>
          </a:p>
        </p:txBody>
      </p:sp>
      <p:pic>
        <p:nvPicPr>
          <p:cNvPr id="16" name="Image 15" descr="D:\Cours Mathématiques\Seconde\Cours 2014_2015\Fonctions\Résolution des équations\CC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741" y="5808449"/>
            <a:ext cx="1120140" cy="3962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9AF9ADA-8E84-EC42-B165-87C02B54A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071" y="175035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776A8F8-4237-024A-9649-357A57648C59}"/>
              </a:ext>
            </a:extLst>
          </p:cNvPr>
          <p:cNvSpPr txBox="1"/>
          <p:nvPr/>
        </p:nvSpPr>
        <p:spPr>
          <a:xfrm>
            <a:off x="660231" y="711614"/>
            <a:ext cx="10673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La partie 2 du document intitulé « Les nombres sont-ils tous les mêmes? » nous a permis de découvrir différents outils géométriques</a:t>
            </a:r>
          </a:p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fr-FR" sz="1400">
                <a:latin typeface="Arial" panose="020B0604020202020204" pitchFamily="34" charset="0"/>
                <a:cs typeface="Arial" panose="020B0604020202020204" pitchFamily="34" charset="0"/>
              </a:rPr>
              <a:t>our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placer les nombres sur la droite des réels. Le repère (O ; I) donne l’échelle associé à l’axe des abscisses.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7245847-73EB-4046-AC62-73353CB356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0875" y="1819223"/>
            <a:ext cx="6832600" cy="1054100"/>
          </a:xfrm>
          <a:prstGeom prst="rect">
            <a:avLst/>
          </a:prstGeom>
          <a:ln>
            <a:solidFill>
              <a:schemeClr val="accent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5E4609EF-7D95-8B48-8A63-5BE3D90F89F5}"/>
                  </a:ext>
                </a:extLst>
              </p:cNvPr>
              <p:cNvSpPr txBox="1"/>
              <p:nvPr/>
            </p:nvSpPr>
            <p:spPr>
              <a:xfrm>
                <a:off x="1954830" y="2452955"/>
                <a:ext cx="408766" cy="2769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5E4609EF-7D95-8B48-8A63-5BE3D90F89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4830" y="2452955"/>
                <a:ext cx="408766" cy="276999"/>
              </a:xfrm>
              <a:prstGeom prst="rect">
                <a:avLst/>
              </a:prstGeom>
              <a:blipFill>
                <a:blip r:embed="rId4"/>
                <a:stretch>
                  <a:fillRect l="-2941" r="-5882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6ACC4891-BA31-1443-9D01-2AF5A9797F13}"/>
                  </a:ext>
                </a:extLst>
              </p:cNvPr>
              <p:cNvSpPr txBox="1"/>
              <p:nvPr/>
            </p:nvSpPr>
            <p:spPr>
              <a:xfrm>
                <a:off x="8244709" y="2452955"/>
                <a:ext cx="408766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6ACC4891-BA31-1443-9D01-2AF5A9797F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4709" y="2452955"/>
                <a:ext cx="408766" cy="276999"/>
              </a:xfrm>
              <a:prstGeom prst="rect">
                <a:avLst/>
              </a:prstGeom>
              <a:blipFill>
                <a:blip r:embed="rId5"/>
                <a:stretch>
                  <a:fillRect l="-9091" r="-9091" b="-434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ZoneTexte 10">
            <a:extLst>
              <a:ext uri="{FF2B5EF4-FFF2-40B4-BE49-F238E27FC236}">
                <a16:creationId xmlns:a16="http://schemas.microsoft.com/office/drawing/2014/main" id="{0DAC82DE-2559-6746-925B-7B19310B60C9}"/>
              </a:ext>
            </a:extLst>
          </p:cNvPr>
          <p:cNvSpPr txBox="1"/>
          <p:nvPr/>
        </p:nvSpPr>
        <p:spPr>
          <a:xfrm>
            <a:off x="660231" y="2839186"/>
            <a:ext cx="5754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Rappel : </a:t>
            </a:r>
          </a:p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On dit que A à pour abscisse -2. On le note mathématiquement A (-2). 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880B215-9ED7-D647-BFC4-293409CFA3E8}"/>
              </a:ext>
            </a:extLst>
          </p:cNvPr>
          <p:cNvSpPr txBox="1"/>
          <p:nvPr/>
        </p:nvSpPr>
        <p:spPr>
          <a:xfrm>
            <a:off x="1259205" y="3500242"/>
            <a:ext cx="29113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Placement des rationnels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961CF1A4-2D38-6B44-8EA7-C9735B5B471A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214" y="3362406"/>
            <a:ext cx="960755" cy="96075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AAF8443D-B547-1148-8232-15985F39F343}"/>
                  </a:ext>
                </a:extLst>
              </p:cNvPr>
              <p:cNvSpPr txBox="1"/>
              <p:nvPr/>
            </p:nvSpPr>
            <p:spPr>
              <a:xfrm>
                <a:off x="680071" y="3976632"/>
                <a:ext cx="5067413" cy="14932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Le placement géométrique des rationnels peut être réalisé</a:t>
                </a:r>
              </a:p>
              <a:p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à l’aide de l’application du théorème de Thalès. </a:t>
                </a:r>
              </a:p>
              <a:p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La construction ci-contre permet de placer avec précision, en </a:t>
                </a:r>
              </a:p>
              <a:p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utilisant une règle non graduée et un compas, </a:t>
                </a:r>
              </a:p>
              <a:p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les nombres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𝑒𝑡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endParaRPr lang="fr-FR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AAF8443D-B547-1148-8232-15985F39F3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071" y="3976632"/>
                <a:ext cx="5067413" cy="1493294"/>
              </a:xfrm>
              <a:prstGeom prst="rect">
                <a:avLst/>
              </a:prstGeom>
              <a:blipFill>
                <a:blip r:embed="rId7"/>
                <a:stretch>
                  <a:fillRect l="-5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Image 20">
            <a:extLst>
              <a:ext uri="{FF2B5EF4-FFF2-40B4-BE49-F238E27FC236}">
                <a16:creationId xmlns:a16="http://schemas.microsoft.com/office/drawing/2014/main" id="{08826E13-66C1-C24F-93C3-E27C6C3010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7302" y="3422587"/>
            <a:ext cx="3492367" cy="215268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B2B1DD14-7707-EB4F-A025-C9B2C08046DA}"/>
              </a:ext>
            </a:extLst>
          </p:cNvPr>
          <p:cNvSpPr txBox="1"/>
          <p:nvPr/>
        </p:nvSpPr>
        <p:spPr>
          <a:xfrm>
            <a:off x="9617669" y="4314165"/>
            <a:ext cx="209384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Construction</a:t>
            </a:r>
          </a:p>
          <a:p>
            <a:pPr algn="ctr"/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du site:</a:t>
            </a:r>
          </a:p>
          <a:p>
            <a:pPr algn="ctr"/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Monclasseurdemaths.fr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44139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76B6A330-5B31-4546-B063-AAA1DF354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32D8880-A7E0-764E-89EB-B3217A9DB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" name="Image 3" descr="D:\Cours Mathématiques\Seconde\Cours 2014_2015\Fonctions\Résolution des équations\CC.png">
            <a:extLst>
              <a:ext uri="{FF2B5EF4-FFF2-40B4-BE49-F238E27FC236}">
                <a16:creationId xmlns:a16="http://schemas.microsoft.com/office/drawing/2014/main" id="{74A0301E-8981-FC43-AF1B-F710EE98664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741" y="5808449"/>
            <a:ext cx="1120140" cy="3962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ABEC04B3-2FDD-5B4E-BE80-39EFAA6280AA}"/>
              </a:ext>
            </a:extLst>
          </p:cNvPr>
          <p:cNvSpPr txBox="1"/>
          <p:nvPr/>
        </p:nvSpPr>
        <p:spPr>
          <a:xfrm>
            <a:off x="914431" y="487219"/>
            <a:ext cx="30380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Placement des irrationnels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B1335A1-7E0E-ED4E-8159-D90B0D936427}"/>
                  </a:ext>
                </a:extLst>
              </p:cNvPr>
              <p:cNvSpPr/>
              <p:nvPr/>
            </p:nvSpPr>
            <p:spPr>
              <a:xfrm>
                <a:off x="678561" y="1204819"/>
                <a:ext cx="6096000" cy="119051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Le placement géométrique des irrationnels peut être réalisé</a:t>
                </a:r>
              </a:p>
              <a:p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à l’aide de l’application du théorème de Pythagore. </a:t>
                </a:r>
              </a:p>
              <a:p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Les constructions ci-contre permet de déterminer avec précision, </a:t>
                </a:r>
              </a:p>
              <a:p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les dimensions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fr-FR" sz="1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rad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1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𝑒𝑡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  <m:r>
                      <a:rPr lang="fr-FR" sz="1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</m:oMath>
                </a14:m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puis de les reporter sur l’axe des abscisses</a:t>
                </a:r>
              </a:p>
              <a:p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à l’aide du compas.</a:t>
                </a: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B1335A1-7E0E-ED4E-8159-D90B0D9364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561" y="1204819"/>
                <a:ext cx="6096000" cy="1190519"/>
              </a:xfrm>
              <a:prstGeom prst="rect">
                <a:avLst/>
              </a:prstGeom>
              <a:blipFill>
                <a:blip r:embed="rId3"/>
                <a:stretch>
                  <a:fillRect l="-208" b="-31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 6">
            <a:extLst>
              <a:ext uri="{FF2B5EF4-FFF2-40B4-BE49-F238E27FC236}">
                <a16:creationId xmlns:a16="http://schemas.microsoft.com/office/drawing/2014/main" id="{89E28D33-F6E7-4241-AB13-B0F5A431D4E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709" y="1517379"/>
            <a:ext cx="4112260" cy="15081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D1EE55C-C5DD-684C-9D52-E586115FA934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2655726"/>
            <a:ext cx="3992245" cy="17564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0EFCB22D-787F-F544-9F98-8B8C4AE625F6}"/>
              </a:ext>
            </a:extLst>
          </p:cNvPr>
          <p:cNvCxnSpPr/>
          <p:nvPr/>
        </p:nvCxnSpPr>
        <p:spPr>
          <a:xfrm flipV="1">
            <a:off x="2053652" y="2923082"/>
            <a:ext cx="189879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A66B3D12-C3A4-5D48-93DB-DF61B896413F}"/>
              </a:ext>
            </a:extLst>
          </p:cNvPr>
          <p:cNvCxnSpPr/>
          <p:nvPr/>
        </p:nvCxnSpPr>
        <p:spPr>
          <a:xfrm flipV="1">
            <a:off x="7909568" y="1613795"/>
            <a:ext cx="1004341" cy="10419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2E84D96D-8E36-6A48-B5FD-E2D41348B306}"/>
                  </a:ext>
                </a:extLst>
              </p:cNvPr>
              <p:cNvSpPr txBox="1"/>
              <p:nvPr/>
            </p:nvSpPr>
            <p:spPr>
              <a:xfrm>
                <a:off x="8112659" y="1732790"/>
                <a:ext cx="514180" cy="401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fr-FR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fr-FR" b="1" dirty="0"/>
              </a:p>
            </p:txBody>
          </p:sp>
        </mc:Choice>
        <mc:Fallback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2E84D96D-8E36-6A48-B5FD-E2D41348B3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2659" y="1732790"/>
                <a:ext cx="514180" cy="4019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610CBD22-1E16-204B-8CAE-1F39D3F34622}"/>
                  </a:ext>
                </a:extLst>
              </p:cNvPr>
              <p:cNvSpPr txBox="1"/>
              <p:nvPr/>
            </p:nvSpPr>
            <p:spPr>
              <a:xfrm>
                <a:off x="2486141" y="3025504"/>
                <a:ext cx="514180" cy="401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fr-FR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fr-FR" b="1" dirty="0"/>
              </a:p>
            </p:txBody>
          </p:sp>
        </mc:Choice>
        <mc:Fallback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610CBD22-1E16-204B-8CAE-1F39D3F346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6141" y="3025504"/>
                <a:ext cx="514180" cy="40197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0367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ZoneTexte 3"/>
          <p:cNvSpPr txBox="1"/>
          <p:nvPr/>
        </p:nvSpPr>
        <p:spPr>
          <a:xfrm>
            <a:off x="560438" y="275304"/>
            <a:ext cx="3586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3°) Intervalles et encadrements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199535" y="825909"/>
            <a:ext cx="18982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Les intervalles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au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99506453"/>
                  </p:ext>
                </p:extLst>
              </p:nvPr>
            </p:nvGraphicFramePr>
            <p:xfrm>
              <a:off x="1523999" y="1347018"/>
              <a:ext cx="9328879" cy="3416930"/>
            </p:xfrm>
            <a:graphic>
              <a:graphicData uri="http://schemas.openxmlformats.org/drawingml/2006/table">
                <a:tbl>
                  <a:tblPr>
                    <a:tableStyleId>{BC89EF96-8CEA-46FF-86C4-4CE0E7609802}</a:tableStyleId>
                  </a:tblPr>
                  <a:tblGrid>
                    <a:gridCol w="310962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05268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16657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694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Encadrement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Représentation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Intervalle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6948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−2 </m:t>
                                </m:r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≤</m:t>
                                </m:r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≤4</m:t>
                                </m:r>
                              </m:oMath>
                            </m:oMathPara>
                          </a14:m>
                          <a:endParaRPr lang="fr-FR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𝜖</m:t>
                                </m:r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[−2 ;4]</m:t>
                                </m:r>
                              </m:oMath>
                            </m:oMathPara>
                          </a14:m>
                          <a:endParaRPr lang="fr-FR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948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</a:rPr>
                                  <m:t>3 </m:t>
                                </m:r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≤9</m:t>
                                </m:r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𝜖</m:t>
                                </m:r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]3 ;9]</m:t>
                                </m:r>
                              </m:oMath>
                            </m:oMathPara>
                          </a14:m>
                          <a:endParaRPr lang="fr-FR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6948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−5 </m:t>
                                </m:r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&lt;</m:t>
                                </m:r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&lt;2</m:t>
                                </m:r>
                              </m:oMath>
                            </m:oMathPara>
                          </a14:m>
                          <a:endParaRPr lang="fr-FR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𝜖</m:t>
                                </m:r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]−5 ;2[</m:t>
                                </m:r>
                              </m:oMath>
                            </m:oMathPara>
                          </a14:m>
                          <a:endParaRPr lang="fr-FR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6948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≥0</m:t>
                                </m:r>
                              </m:oMath>
                            </m:oMathPara>
                          </a14:m>
                          <a:endParaRPr lang="fr-FR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𝜖</m:t>
                                </m:r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[0;+∞[</m:t>
                                </m:r>
                              </m:oMath>
                            </m:oMathPara>
                          </a14:m>
                          <a:endParaRPr lang="fr-FR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6948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&lt;−1</m:t>
                                </m:r>
                              </m:oMath>
                            </m:oMathPara>
                          </a14:m>
                          <a:endParaRPr lang="fr-FR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𝜖</m:t>
                                </m:r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]−∞;−1[</m:t>
                                </m:r>
                              </m:oMath>
                            </m:oMathPara>
                          </a14:m>
                          <a:endParaRPr lang="fr-FR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272984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au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99506453"/>
                  </p:ext>
                </p:extLst>
              </p:nvPr>
            </p:nvGraphicFramePr>
            <p:xfrm>
              <a:off x="1523999" y="1347018"/>
              <a:ext cx="9328879" cy="3416930"/>
            </p:xfrm>
            <a:graphic>
              <a:graphicData uri="http://schemas.openxmlformats.org/drawingml/2006/table">
                <a:tbl>
                  <a:tblPr>
                    <a:tableStyleId>{BC89EF96-8CEA-46FF-86C4-4CE0E7609802}</a:tableStyleId>
                  </a:tblPr>
                  <a:tblGrid>
                    <a:gridCol w="310962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05268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16657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694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Encadrement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Représentation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Intervalle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69489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t="-102222" r="-200408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330409" t="-102222" b="-4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9489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t="-202222" r="-200408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330409" t="-202222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69488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t="-302222" r="-200408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330409" t="-302222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69488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t="-402222" r="-200408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330409" t="-402222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69488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t="-502222" r="-2004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330409" t="-50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272984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1199535" y="4943110"/>
                <a:ext cx="102623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Remarque:</a:t>
                </a:r>
                <a:r>
                  <a:rPr lang="fr-FR" sz="14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+∞ et -∞ ne sont pas des nombres réels. C’est pourquoi, le crochet est toujours ouvert. Par exemple, </a:t>
                </a:r>
              </a:p>
              <a:p>
                <a:r>
                  <a:rPr lang="fr-FR" sz="14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on note </a:t>
                </a:r>
                <a:r>
                  <a:rPr lang="fr-FR" sz="1400" dirty="0" err="1">
                    <a:solidFill>
                      <a:srgbClr val="00B05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ℝ</a:t>
                </a:r>
                <a:r>
                  <a:rPr lang="fr-FR" sz="1400" dirty="0">
                    <a:solidFill>
                      <a:srgbClr val="00B05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] −∞ ; + ∞ [</m:t>
                    </m:r>
                  </m:oMath>
                </a14:m>
                <a:r>
                  <a:rPr lang="fr-FR" sz="1400" dirty="0">
                    <a:solidFill>
                      <a:srgbClr val="00B05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. </a:t>
                </a:r>
                <a:endParaRPr lang="fr-FR" sz="14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535" y="4943110"/>
                <a:ext cx="10262346" cy="523220"/>
              </a:xfrm>
              <a:prstGeom prst="rect">
                <a:avLst/>
              </a:prstGeom>
              <a:blipFill>
                <a:blip r:embed="rId3"/>
                <a:stretch>
                  <a:fillRect b="-1190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 8" descr="D:\Cours Mathématiques\Seconde\Cours 2014_2015\Fonctions\Résolution des équations\CC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741" y="5808449"/>
            <a:ext cx="1120140" cy="3962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6A3F6E93-4FA9-4947-8FDD-2779DC9E60D2}"/>
              </a:ext>
            </a:extLst>
          </p:cNvPr>
          <p:cNvCxnSpPr/>
          <p:nvPr/>
        </p:nvCxnSpPr>
        <p:spPr>
          <a:xfrm>
            <a:off x="4916774" y="2128603"/>
            <a:ext cx="34927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936944DB-E4DD-3943-B3CF-2C1E00C4E869}"/>
              </a:ext>
            </a:extLst>
          </p:cNvPr>
          <p:cNvCxnSpPr/>
          <p:nvPr/>
        </p:nvCxnSpPr>
        <p:spPr>
          <a:xfrm>
            <a:off x="4916774" y="2670747"/>
            <a:ext cx="34927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C94FADB1-2831-5C45-BE80-D4D9B5E3CA6D}"/>
              </a:ext>
            </a:extLst>
          </p:cNvPr>
          <p:cNvCxnSpPr/>
          <p:nvPr/>
        </p:nvCxnSpPr>
        <p:spPr>
          <a:xfrm>
            <a:off x="4916774" y="3300335"/>
            <a:ext cx="34927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0F21C6E4-025E-1541-84F8-3AEE35387D23}"/>
              </a:ext>
            </a:extLst>
          </p:cNvPr>
          <p:cNvCxnSpPr/>
          <p:nvPr/>
        </p:nvCxnSpPr>
        <p:spPr>
          <a:xfrm>
            <a:off x="4916774" y="3822492"/>
            <a:ext cx="34927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52E1FE05-6D9B-2940-8B0E-9098C588E1D1}"/>
              </a:ext>
            </a:extLst>
          </p:cNvPr>
          <p:cNvCxnSpPr/>
          <p:nvPr/>
        </p:nvCxnSpPr>
        <p:spPr>
          <a:xfrm>
            <a:off x="4916774" y="4407108"/>
            <a:ext cx="34927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>
            <a:extLst>
              <a:ext uri="{FF2B5EF4-FFF2-40B4-BE49-F238E27FC236}">
                <a16:creationId xmlns:a16="http://schemas.microsoft.com/office/drawing/2014/main" id="{24EC13E1-0477-9048-85C9-30492864C9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6851"/>
            <a:ext cx="1525719" cy="152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7175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and événement">
  <a:themeElements>
    <a:clrScheme name="Violet 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Grand événem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rand événem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TC104033927[[fn=Grand événement]]</Template>
  <TotalTime>752</TotalTime>
  <Words>1003</Words>
  <Application>Microsoft Macintosh PowerPoint</Application>
  <PresentationFormat>Grand écran</PresentationFormat>
  <Paragraphs>168</Paragraphs>
  <Slides>10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Cambria Math</vt:lpstr>
      <vt:lpstr>Comic Sans MS</vt:lpstr>
      <vt:lpstr>Impact</vt:lpstr>
      <vt:lpstr>Times New Roman</vt:lpstr>
      <vt:lpstr>Grand événement</vt:lpstr>
      <vt:lpstr>Thème: nombres et calculs Séquence 1: Ensembles des nombres et intervalles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Généralités sur les fonctions</dc:title>
  <dc:creator>MEVEL CHRISTOPHE</dc:creator>
  <cp:lastModifiedBy>Christophe Mevel</cp:lastModifiedBy>
  <cp:revision>54</cp:revision>
  <cp:lastPrinted>2014-09-02T09:19:33Z</cp:lastPrinted>
  <dcterms:created xsi:type="dcterms:W3CDTF">2014-09-02T08:00:57Z</dcterms:created>
  <dcterms:modified xsi:type="dcterms:W3CDTF">2019-09-11T18:35:08Z</dcterms:modified>
</cp:coreProperties>
</file>