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1" r:id="rId11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2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8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3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7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1.png"/><Relationship Id="rId7" Type="http://schemas.openxmlformats.org/officeDocument/2006/relationships/image" Target="../media/image2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21.tiff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419486" y="105196"/>
            <a:ext cx="7197726" cy="271986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nombres et calculs</a:t>
            </a:r>
            <a:br>
              <a:rPr lang="fr-FR" sz="4000" b="1" dirty="0"/>
            </a:br>
            <a:r>
              <a:rPr lang="fr-FR" sz="3600" b="1" i="1" dirty="0"/>
              <a:t>Séquence 1:</a:t>
            </a:r>
            <a:br>
              <a:rPr lang="fr-FR" sz="3600" b="1" i="1" dirty="0"/>
            </a:br>
            <a:r>
              <a:rPr lang="fr-FR" sz="3600" b="1" i="1" dirty="0"/>
              <a:t>Ensembles des nombres et intervalles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9" name="Image 8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C3D5B6-9EDD-C046-8437-FCE6061EE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8509">
            <a:off x="2226195" y="2761457"/>
            <a:ext cx="4187216" cy="22839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2792019-7FAD-354F-A1E0-7E2796CC4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543069" y="2676420"/>
            <a:ext cx="1559196" cy="155919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32317E-760A-B64C-B062-4D02A81FD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83067">
            <a:off x="8371246" y="204728"/>
            <a:ext cx="2260600" cy="1358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214525" y="556086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b) Encadrements </a:t>
            </a:r>
          </a:p>
        </p:txBody>
      </p:sp>
      <p:pic>
        <p:nvPicPr>
          <p:cNvPr id="15" name="Image 14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D525966-7FB0-7947-A4ED-1321CE7AB13A}"/>
                  </a:ext>
                </a:extLst>
              </p:cNvPr>
              <p:cNvSpPr txBox="1"/>
              <p:nvPr/>
            </p:nvSpPr>
            <p:spPr>
              <a:xfrm>
                <a:off x="802636" y="1124262"/>
                <a:ext cx="110705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trois nombres réels. On dit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encadrent le réel si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&lt;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&lt;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la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……………………………… de l’encadrement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………………………………………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……………………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 l’encadrement.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D525966-7FB0-7947-A4ED-1321CE7A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36" y="1124262"/>
                <a:ext cx="11070595" cy="523220"/>
              </a:xfrm>
              <a:prstGeom prst="rect">
                <a:avLst/>
              </a:prstGeom>
              <a:blipFill>
                <a:blip r:embed="rId3"/>
                <a:stretch>
                  <a:fillRect l="-115" t="-2381"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066A3BB9-3C6C-3F40-B5B1-C05AE181634E}"/>
              </a:ext>
            </a:extLst>
          </p:cNvPr>
          <p:cNvSpPr txBox="1"/>
          <p:nvPr/>
        </p:nvSpPr>
        <p:spPr>
          <a:xfrm>
            <a:off x="917138" y="1877103"/>
            <a:ext cx="10544743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Théorème (admis): </a:t>
            </a:r>
          </a:p>
          <a:p>
            <a:r>
              <a:rPr lang="fr-F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0E0BCF5-EB25-6C47-A0DF-A3294190450F}"/>
                  </a:ext>
                </a:extLst>
              </p:cNvPr>
              <p:cNvSpPr txBox="1"/>
              <p:nvPr/>
            </p:nvSpPr>
            <p:spPr>
              <a:xfrm>
                <a:off x="917139" y="2533338"/>
                <a:ext cx="4006225" cy="821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Étudions le cas 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 la calculatrice, nous obtenons l’écran suivant: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0E0BCF5-EB25-6C47-A0DF-A3294190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39" y="2533338"/>
                <a:ext cx="4006225" cy="821187"/>
              </a:xfrm>
              <a:prstGeom prst="rect">
                <a:avLst/>
              </a:prstGeom>
              <a:blipFill>
                <a:blip r:embed="rId4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8927BB60-05CC-574F-98FC-FCECBAC5B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406" y="3185175"/>
            <a:ext cx="2243690" cy="2317617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B19C752-60F4-984D-8B50-A78530BCC6DD}"/>
              </a:ext>
            </a:extLst>
          </p:cNvPr>
          <p:cNvCxnSpPr/>
          <p:nvPr/>
        </p:nvCxnSpPr>
        <p:spPr>
          <a:xfrm>
            <a:off x="5066675" y="2533338"/>
            <a:ext cx="0" cy="2969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D7A6C13-685F-794D-A0A9-8D51BC1BF92E}"/>
                  </a:ext>
                </a:extLst>
              </p:cNvPr>
              <p:cNvSpPr txBox="1"/>
              <p:nvPr/>
            </p:nvSpPr>
            <p:spPr>
              <a:xfrm>
                <a:off x="5201587" y="2533338"/>
                <a:ext cx="3456395" cy="229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constate que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 ………………………..</m:t>
                      </m:r>
                    </m:oMath>
                  </m:oMathPara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C’est une valeur arrondie par l’algorithme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intégré à la calculatrice.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peut ainsi fournir l’encadrement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 </m:t>
                      </m:r>
                      <m:rad>
                        <m:radPr>
                          <m:degHide m:val="on"/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2 </m:t>
                          </m:r>
                        </m:e>
                      </m:rad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 …</m:t>
                      </m:r>
                    </m:oMath>
                  </m:oMathPara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C’est un encadrement à l’unité près.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Mais on peut aussi être plus précis.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D7A6C13-685F-794D-A0A9-8D51BC1BF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587" y="2533338"/>
                <a:ext cx="3456395" cy="2297552"/>
              </a:xfrm>
              <a:prstGeom prst="rect">
                <a:avLst/>
              </a:prstGeom>
              <a:blipFill>
                <a:blip r:embed="rId6"/>
                <a:stretch>
                  <a:fillRect l="-366" b="-21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2DEBC25-63DC-E342-A26A-10A336F50B93}"/>
              </a:ext>
            </a:extLst>
          </p:cNvPr>
          <p:cNvCxnSpPr/>
          <p:nvPr/>
        </p:nvCxnSpPr>
        <p:spPr>
          <a:xfrm>
            <a:off x="8657982" y="2533338"/>
            <a:ext cx="0" cy="2969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F4C17EB-EA62-AE46-AD74-705BB2B5AD7A}"/>
                  </a:ext>
                </a:extLst>
              </p:cNvPr>
              <p:cNvSpPr txBox="1"/>
              <p:nvPr/>
            </p:nvSpPr>
            <p:spPr>
              <a:xfrm>
                <a:off x="8792893" y="2574599"/>
                <a:ext cx="2884059" cy="275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Avec une amplitude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près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près: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…………………………….</m:t>
                      </m:r>
                    </m:oMath>
                  </m:oMathPara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Avec une amplitude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0,01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près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près: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……………………………</m:t>
                      </m:r>
                    </m:oMath>
                  </m:oMathPara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Avec une amplitude de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près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près: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…………………………..</m:t>
                      </m:r>
                    </m:oMath>
                  </m:oMathPara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F4C17EB-EA62-AE46-AD74-705BB2B5A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893" y="2574599"/>
                <a:ext cx="2884059" cy="2753831"/>
              </a:xfrm>
              <a:prstGeom prst="rect">
                <a:avLst/>
              </a:prstGeom>
              <a:blipFill>
                <a:blip r:embed="rId7"/>
                <a:stretch>
                  <a:fillRect l="-439" t="-4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17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1°) Catégorisation des nombres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1" y="749311"/>
            <a:ext cx="10670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Pendant le collège, on a vu, au fur et à mesure des besoins, des nombres de différentes « formes », l’objectif ici est de les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catégoriser.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239089" y="1361547"/>
                <a:ext cx="46826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Ensemble des nombres entiers naturels: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fr-FR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89" y="1361547"/>
                <a:ext cx="4682692" cy="338554"/>
              </a:xfrm>
              <a:prstGeom prst="rect">
                <a:avLst/>
              </a:prstGeom>
              <a:blipFill>
                <a:blip r:embed="rId2"/>
                <a:stretch>
                  <a:fillRect l="-542" t="-357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AF9ADA-8E84-EC42-B165-87C02B54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71" y="17503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2">
            <a:extLst>
              <a:ext uri="{FF2B5EF4-FFF2-40B4-BE49-F238E27FC236}">
                <a16:creationId xmlns:a16="http://schemas.microsoft.com/office/drawing/2014/main" id="{839A4748-DFB2-0F49-AB53-4941F525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77" y="1460134"/>
            <a:ext cx="1147762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130DF7A1-E816-BC47-9382-72EC35DA7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071" y="1845471"/>
                <a:ext cx="8605241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Un nombre </a:t>
                </a:r>
                <a:r>
                  <a:rPr lang="fr-FR" alt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……………………………………………………….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Vient de </a:t>
                </a:r>
                <a:r>
                  <a:rPr kumimoji="0" lang="fr-FR" altLang="fr-FR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naturale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kumimoji="0" lang="fr-FR" altLang="fr-FR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Peano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L’ensemble des nombres entiers naturels est noté </a:t>
                </a:r>
                <a14:m>
                  <m:oMath xmlns:m="http://schemas.openxmlformats.org/officeDocument/2006/math">
                    <m:r>
                      <a: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…….</m:t>
                    </m:r>
                  </m:oMath>
                </a14:m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Explications : 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 sont les nombres de tous les jours. Ceux qui servent à compter.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Ils ont été les premiers à être utilisés. Cela permet de dénombrer le nombre d’objets, le nombre de fruits,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 nombre d’euros que contient notre porte-monnaie, de quantifier au gramme près la masse des huitres…</a:t>
                </a:r>
                <a:endPara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130DF7A1-E816-BC47-9382-72EC35DA7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071" y="1845471"/>
                <a:ext cx="8605241" cy="1384995"/>
              </a:xfrm>
              <a:prstGeom prst="rect">
                <a:avLst/>
              </a:prstGeom>
              <a:blipFill>
                <a:blip r:embed="rId5"/>
                <a:stretch>
                  <a:fillRect l="-295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5A9397DB-B854-1C46-8D56-F07F5A851162}"/>
              </a:ext>
            </a:extLst>
          </p:cNvPr>
          <p:cNvSpPr txBox="1"/>
          <p:nvPr/>
        </p:nvSpPr>
        <p:spPr>
          <a:xfrm>
            <a:off x="680071" y="3208066"/>
            <a:ext cx="109007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Exemples: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……………………………………………………………………………………………….</a:t>
            </a:r>
          </a:p>
          <a:p>
            <a:endParaRPr lang="fr-FR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 : ……………………………………………………………………</a:t>
            </a: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Par exemple, 12 appartient à l’ensemble des entiers naturels.</a:t>
            </a:r>
          </a:p>
          <a:p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Cela traduit mathématiquement par: …………………..</a:t>
            </a:r>
          </a:p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C3045BB-943C-7541-A5D5-D307813BB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50" y="3767429"/>
            <a:ext cx="1738522" cy="17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/>
              <p:nvPr/>
            </p:nvSpPr>
            <p:spPr>
              <a:xfrm>
                <a:off x="1128778" y="403129"/>
                <a:ext cx="46137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Ensemble des nombres entiers relatifs: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fr-FR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78" y="403129"/>
                <a:ext cx="4613764" cy="338554"/>
              </a:xfrm>
              <a:prstGeom prst="rect">
                <a:avLst/>
              </a:prstGeom>
              <a:blipFill>
                <a:blip r:embed="rId3"/>
                <a:stretch>
                  <a:fillRect l="-549" t="-3704" b="-259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D57309C8-D009-CA40-9E50-398AC1D5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3">
            <a:extLst>
              <a:ext uri="{FF2B5EF4-FFF2-40B4-BE49-F238E27FC236}">
                <a16:creationId xmlns:a16="http://schemas.microsoft.com/office/drawing/2014/main" id="{2C3FD83C-2FC8-514C-A1B6-DF1D977E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031" y="1123049"/>
            <a:ext cx="13398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75993019-4181-3446-BB67-B9D46A320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35" y="1026167"/>
                <a:ext cx="9759338" cy="3539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Un nombre </a:t>
                </a:r>
                <a:r>
                  <a:rPr lang="fr-FR" alt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…………………………………………………………..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Vient de Zahlen, nombre en allemand (Dedekind, Cantor)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L’ensemble des nombres entiers relatifs est noté</a:t>
                </a:r>
                <a:r>
                  <a:rPr kumimoji="0" lang="fr-FR" altLang="fr-FR" sz="1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……..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 sont des nombres qui </a:t>
                </a:r>
                <a:r>
                  <a:rPr lang="fr-FR" alt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……………………………………………………….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C’est pourquoi, on dit que l’ensemble des entiers naturels est </a:t>
                </a:r>
                <a:r>
                  <a:rPr lang="fr-FR" alt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……………..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dans l’ensemble des entiers relatifs.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Cela se note :</a:t>
                </a:r>
                <a:r>
                  <a:rPr kumimoji="0" lang="fr-FR" altLang="fr-FR" sz="1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…………….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fr-FR" altLang="fr-FR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L’intérêt des nombres négatifs se trouvent historiquement dans l’obligation de comptabiliser les échanges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commerciaux entre deux villages. Parfois, l’un était redevable à l’autre.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Cela permet d’ajouter la soustraction comme opération possible entre ces nombres.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fr-FR" alt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Exemples: ……………………………………………………………………………………………………………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fr-FR" alt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Remarque: 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Il faut bien comprendre que cert</a:t>
                </a:r>
                <a:r>
                  <a:rPr lang="fr-FR" alt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ains nombres………………… à l’ensemble </a:t>
                </a:r>
                <a14:m>
                  <m:oMath xmlns:m="http://schemas.openxmlformats.org/officeDocument/2006/math">
                    <m:r>
                      <a:rPr lang="fr-FR" altLang="fr-FR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fr-FR" alt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……………à l’ensemble </a:t>
                </a:r>
                <a14:m>
                  <m:oMath xmlns:m="http://schemas.openxmlformats.org/officeDocument/2006/math">
                    <m:r>
                      <a:rPr lang="fr-FR" altLang="fr-FR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Par exemple, ………………………………..</a:t>
                </a: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75993019-4181-3446-BB67-B9D46A320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35" y="1026167"/>
                <a:ext cx="9759338" cy="3539430"/>
              </a:xfrm>
              <a:prstGeom prst="rect">
                <a:avLst/>
              </a:prstGeom>
              <a:blipFill>
                <a:blip r:embed="rId5"/>
                <a:stretch>
                  <a:fillRect l="-130" b="-1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66C4C5EE-1227-9E40-AA26-AAC06E2D9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43" y="3415311"/>
            <a:ext cx="1365775" cy="13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/>
              <p:nvPr/>
            </p:nvSpPr>
            <p:spPr>
              <a:xfrm>
                <a:off x="1128778" y="409501"/>
                <a:ext cx="408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Ensemble des nombres décimaux 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𝔻</m:t>
                    </m:r>
                  </m:oMath>
                </a14:m>
                <a:endParaRPr lang="fr-FR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78" y="409501"/>
                <a:ext cx="4086375" cy="338554"/>
              </a:xfrm>
              <a:prstGeom prst="rect">
                <a:avLst/>
              </a:prstGeom>
              <a:blipFill>
                <a:blip r:embed="rId3"/>
                <a:stretch>
                  <a:fillRect l="-619" t="-357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D57309C8-D009-CA40-9E50-398AC1D5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B5E4F00-8DB8-B64A-AEA4-B3FD0D64D031}"/>
                  </a:ext>
                </a:extLst>
              </p:cNvPr>
              <p:cNvSpPr txBox="1"/>
              <p:nvPr/>
            </p:nvSpPr>
            <p:spPr>
              <a:xfrm>
                <a:off x="685801" y="891984"/>
                <a:ext cx="10268709" cy="2767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Un nombre décimal est ………………………………………………………………………………….où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un nombre entier relatif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un nombre entier naturel. L’ensemble des nombres décimaux est noté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…………………………………………………….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sont des décimaux. En effet, on peut les écrire sous la forme souhaitée.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…………………………………………………………………………………………………………………………..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Comme tout entier est un décimal avec une partie décimale nulle, on peut en déduire que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……………………………….</m:t>
                    </m:r>
                  </m:oMath>
                </a14:m>
                <a:endParaRPr lang="fr-FR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Remarque: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Il est intéressant de savoir que cet ensemble n’existe pas pour les pays anglophones car il ne fait symboliser 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une partie des nombres rationnels.</a:t>
                </a: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Montrons qu’il existe des nombres qui ne sont pas des décimaux. Pour cela, démontrons que le nombre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4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n’est pas un décimal.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Démonstration (raisonnement par l’absurde):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B5E4F00-8DB8-B64A-AEA4-B3FD0D64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891984"/>
                <a:ext cx="10268709" cy="2767489"/>
              </a:xfrm>
              <a:prstGeom prst="rect">
                <a:avLst/>
              </a:prstGeom>
              <a:blipFill>
                <a:blip r:embed="rId4"/>
                <a:stretch>
                  <a:fillRect l="-123" b="-9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202BE485-198A-D84C-A090-0ADCC121A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39" y="1558882"/>
            <a:ext cx="1573942" cy="15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/>
              <p:nvPr/>
            </p:nvSpPr>
            <p:spPr>
              <a:xfrm>
                <a:off x="1113788" y="457200"/>
                <a:ext cx="41184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 Ensemble des nombres rationnels 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endParaRPr lang="fr-FR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8" y="457200"/>
                <a:ext cx="4118435" cy="338554"/>
              </a:xfrm>
              <a:prstGeom prst="rect">
                <a:avLst/>
              </a:prstGeom>
              <a:blipFill>
                <a:blip r:embed="rId3"/>
                <a:stretch>
                  <a:fillRect l="-923" t="-7407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D57309C8-D009-CA40-9E50-398AC1D5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34BA54-2855-5C44-B8E7-6DEC1150C710}"/>
                  </a:ext>
                </a:extLst>
              </p:cNvPr>
              <p:cNvSpPr/>
              <p:nvPr/>
            </p:nvSpPr>
            <p:spPr>
              <a:xfrm>
                <a:off x="685801" y="988214"/>
                <a:ext cx="10776080" cy="3295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Un nombre rationnel est ……………………………………………………………………………………….</a:t>
                </a:r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un nombre entier relatif et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nombre entier relatif non nul</a:t>
                </a:r>
                <a:r>
                  <a:rPr lang="fr-FR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L’ensemble des nombres rationnels est noté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…….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Exemples: ………………………………………….</a:t>
                </a:r>
                <a:r>
                  <a:rPr lang="fr-FR" sz="14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sont des nombres rationnels. En effet, on peut les écrire sous la forme: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;−12=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;0,13=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fr-FR" sz="140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lettre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représente le quotient de la division de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fr-FR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rappel, le résultat d’une division s’appelle un quotient.</a:t>
                </a:r>
              </a:p>
              <a:p>
                <a:pPr algn="just">
                  <a:spcAft>
                    <a:spcPts val="0"/>
                  </a:spcAft>
                </a:pP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Remarque: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tous les nombres décimaux appartiennent à l’ensemble des nombres rationnels puisqu’ils sont obligatoirement (par définition) sous la forme d’une fraction irréductible du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un entier relatif et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 entier relatif non nul. C’est pourquoi, …………………………………………………………………………………………………………………………………………………………. Cela se note 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………………………..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spcAft>
                    <a:spcPts val="0"/>
                  </a:spcAft>
                </a:pPr>
                <a:endPara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34BA54-2855-5C44-B8E7-6DEC1150C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988214"/>
                <a:ext cx="10776080" cy="3295582"/>
              </a:xfrm>
              <a:prstGeom prst="rect">
                <a:avLst/>
              </a:prstGeom>
              <a:blipFill>
                <a:blip r:embed="rId4"/>
                <a:stretch>
                  <a:fillRect l="-118" t="-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35F2911-7304-5F46-8A0D-DC68DA452261}"/>
              </a:ext>
            </a:extLst>
          </p:cNvPr>
          <p:cNvSpPr/>
          <p:nvPr/>
        </p:nvSpPr>
        <p:spPr>
          <a:xfrm>
            <a:off x="685801" y="4470193"/>
            <a:ext cx="9487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L’intérêt des nombres rationnels réside historiquement dans l’absence de nombres symbolisant le partage d’une quantité impaire, l’obligation géométriquement qu’il existe des distances comprises entre 0 et 1, 1 et 2….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81C0F8-042C-B14E-9753-991198060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38" y="4195539"/>
            <a:ext cx="1072529" cy="10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/>
              <p:nvPr/>
            </p:nvSpPr>
            <p:spPr>
              <a:xfrm>
                <a:off x="1195229" y="480545"/>
                <a:ext cx="36006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e) Ensemble des nombres réels 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fr-FR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1D034EE-AD21-4B4D-B2FA-1D449DA05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29" y="480545"/>
                <a:ext cx="3600666" cy="338554"/>
              </a:xfrm>
              <a:prstGeom prst="rect">
                <a:avLst/>
              </a:prstGeom>
              <a:blipFill>
                <a:blip r:embed="rId3"/>
                <a:stretch>
                  <a:fillRect l="-702" t="-3704" b="-259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D57309C8-D009-CA40-9E50-398AC1D5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11E354-73E4-0144-BD02-B962C712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35" y="895873"/>
            <a:ext cx="127071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Soit une droite munie d’une origine O et d’une graduation telle OI = 1 unité. On nomme cela le repère (O ; I).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L’ensemble des nombres réels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</a:t>
            </a:r>
            <a:r>
              <a:rPr lang="fr-FR" alt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………………………………………………………………………………………………….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appelée </a:t>
            </a:r>
            <a:r>
              <a:rPr lang="fr-FR" alt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FCE12AA-5FC6-0C41-AED5-71DA658D4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840735" y="1629939"/>
                <a:ext cx="12495918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L’ensemble des nombres réels est noté </a:t>
                </a:r>
                <a14:m>
                  <m:oMath xmlns:m="http://schemas.openxmlformats.org/officeDocument/2006/math">
                    <m:r>
                      <a: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………</m:t>
                    </m:r>
                  </m:oMath>
                </a14:m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fr-FR" alt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Droite des réels: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FCE12AA-5FC6-0C41-AED5-71DA658D4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840735" y="1629939"/>
                <a:ext cx="12495918" cy="738664"/>
              </a:xfrm>
              <a:prstGeom prst="rect">
                <a:avLst/>
              </a:prstGeom>
              <a:blipFill>
                <a:blip r:embed="rId4"/>
                <a:stretch>
                  <a:fillRect l="-102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D1418A0B-A1A4-A54E-AB14-8DDCAB4562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79" y="2454899"/>
            <a:ext cx="5500370" cy="697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ECDF313-DE7F-8749-8355-C5B5CA9336C2}"/>
                  </a:ext>
                </a:extLst>
              </p:cNvPr>
              <p:cNvSpPr txBox="1"/>
              <p:nvPr/>
            </p:nvSpPr>
            <p:spPr>
              <a:xfrm>
                <a:off x="7882783" y="2803831"/>
                <a:ext cx="408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ECDF313-DE7F-8749-8355-C5B5CA933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783" y="2803831"/>
                <a:ext cx="408766" cy="276999"/>
              </a:xfrm>
              <a:prstGeom prst="rect">
                <a:avLst/>
              </a:prstGeom>
              <a:blipFill>
                <a:blip r:embed="rId6"/>
                <a:stretch>
                  <a:fillRect l="-12121" r="-6061" b="-4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D59CA0E-6A95-774F-AB16-227A93EE3C1E}"/>
                  </a:ext>
                </a:extLst>
              </p:cNvPr>
              <p:cNvSpPr txBox="1"/>
              <p:nvPr/>
            </p:nvSpPr>
            <p:spPr>
              <a:xfrm>
                <a:off x="2791179" y="2830267"/>
                <a:ext cx="408766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D59CA0E-6A95-774F-AB16-227A93EE3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179" y="2830267"/>
                <a:ext cx="408766" cy="276999"/>
              </a:xfrm>
              <a:prstGeom prst="rect">
                <a:avLst/>
              </a:prstGeom>
              <a:blipFill>
                <a:blip r:embed="rId7"/>
                <a:stretch>
                  <a:fillRect l="-2941" r="-294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0D1F80F-8C83-064E-88AF-513FC1386711}"/>
                  </a:ext>
                </a:extLst>
              </p:cNvPr>
              <p:cNvSpPr txBox="1"/>
              <p:nvPr/>
            </p:nvSpPr>
            <p:spPr>
              <a:xfrm>
                <a:off x="840735" y="4400454"/>
                <a:ext cx="1045279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Remarque: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Tous ces nombres appartiennent à l’ensemble des nombres réels puisque l’on peut les placer sur une droite graduée. 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C’est pourquoi, on dit que l’ensemble des rationnels est </a:t>
                </a:r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…………………. 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dans l’ensemble des réels. 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Cela se note 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………………….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0D1F80F-8C83-064E-88AF-513FC1386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35" y="4400454"/>
                <a:ext cx="10452798" cy="954107"/>
              </a:xfrm>
              <a:prstGeom prst="rect">
                <a:avLst/>
              </a:prstGeom>
              <a:blipFill>
                <a:blip r:embed="rId8"/>
                <a:stretch>
                  <a:fillRect l="-1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D7EC9C8-F34F-7640-A79B-B168EC4BFC31}"/>
                  </a:ext>
                </a:extLst>
              </p:cNvPr>
              <p:cNvSpPr txBox="1"/>
              <p:nvPr/>
            </p:nvSpPr>
            <p:spPr>
              <a:xfrm>
                <a:off x="840735" y="3396652"/>
                <a:ext cx="10398681" cy="759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…………………………………………………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sont des nombres réels.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Attention:</a:t>
                </a:r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certains d’entre eux ne sont pas des rationnels comme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On les nomme …………………………………………...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D7EC9C8-F34F-7640-A79B-B168EC4BF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35" y="3396652"/>
                <a:ext cx="10398681" cy="759632"/>
              </a:xfrm>
              <a:prstGeom prst="rect">
                <a:avLst/>
              </a:prstGeom>
              <a:blipFill>
                <a:blip r:embed="rId9"/>
                <a:stretch>
                  <a:fillRect l="-122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A3BD3218-09FE-5D44-B5F2-A77DDAAF7B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41" y="1308364"/>
            <a:ext cx="25146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386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2°) Construire la droite des réels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59205" y="1359525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Placement des entiers</a:t>
            </a:r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AF9ADA-8E84-EC42-B165-87C02B54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71" y="17503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76A8F8-4237-024A-9649-357A57648C59}"/>
              </a:ext>
            </a:extLst>
          </p:cNvPr>
          <p:cNvSpPr txBox="1"/>
          <p:nvPr/>
        </p:nvSpPr>
        <p:spPr>
          <a:xfrm>
            <a:off x="660231" y="711614"/>
            <a:ext cx="1067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partie 2 du document intitulé « Les nombres sont-ils tous les mêmes? » nous a permis de découvrir différents outils géométriques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placer les nombres sur la droite des réels. Le repère (O ; I) donne l’échelle associé à l’axe des abscisses.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245847-73EB-4046-AC62-73353CB3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75" y="1819223"/>
            <a:ext cx="6832600" cy="1054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E4609EF-7D95-8B48-8A63-5BE3D90F89F5}"/>
                  </a:ext>
                </a:extLst>
              </p:cNvPr>
              <p:cNvSpPr txBox="1"/>
              <p:nvPr/>
            </p:nvSpPr>
            <p:spPr>
              <a:xfrm>
                <a:off x="1954830" y="2452955"/>
                <a:ext cx="408766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E4609EF-7D95-8B48-8A63-5BE3D90F8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830" y="2452955"/>
                <a:ext cx="408766" cy="276999"/>
              </a:xfrm>
              <a:prstGeom prst="rect">
                <a:avLst/>
              </a:prstGeom>
              <a:blipFill>
                <a:blip r:embed="rId4"/>
                <a:stretch>
                  <a:fillRect l="-2941" r="-588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ACC4891-BA31-1443-9D01-2AF5A9797F13}"/>
                  </a:ext>
                </a:extLst>
              </p:cNvPr>
              <p:cNvSpPr txBox="1"/>
              <p:nvPr/>
            </p:nvSpPr>
            <p:spPr>
              <a:xfrm>
                <a:off x="8244709" y="2452955"/>
                <a:ext cx="40876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ACC4891-BA31-1443-9D01-2AF5A9797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709" y="2452955"/>
                <a:ext cx="408766" cy="276999"/>
              </a:xfrm>
              <a:prstGeom prst="rect">
                <a:avLst/>
              </a:prstGeom>
              <a:blipFill>
                <a:blip r:embed="rId5"/>
                <a:stretch>
                  <a:fillRect l="-9091" r="-9091" b="-4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0DAC82DE-2559-6746-925B-7B19310B60C9}"/>
              </a:ext>
            </a:extLst>
          </p:cNvPr>
          <p:cNvSpPr txBox="1"/>
          <p:nvPr/>
        </p:nvSpPr>
        <p:spPr>
          <a:xfrm>
            <a:off x="660231" y="2839186"/>
            <a:ext cx="6273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Rappel :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dit que A à pour abscisse -2. On le note mathématiquement ……………..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80B215-9ED7-D647-BFC4-293409CFA3E8}"/>
              </a:ext>
            </a:extLst>
          </p:cNvPr>
          <p:cNvSpPr txBox="1"/>
          <p:nvPr/>
        </p:nvSpPr>
        <p:spPr>
          <a:xfrm>
            <a:off x="1259205" y="3500242"/>
            <a:ext cx="2911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Placement des rationnels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61CF1A4-2D38-6B44-8EA7-C9735B5B471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14" y="3362406"/>
            <a:ext cx="960755" cy="960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AF8443D-B547-1148-8232-15985F39F343}"/>
                  </a:ext>
                </a:extLst>
              </p:cNvPr>
              <p:cNvSpPr txBox="1"/>
              <p:nvPr/>
            </p:nvSpPr>
            <p:spPr>
              <a:xfrm>
                <a:off x="680071" y="3976632"/>
                <a:ext cx="5067413" cy="1493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 placement géométrique des rationnels peut être réalisé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à l’aide de l’application du théorème de Thalès.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construction ci-contre permet de placer avec précision, en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utilisant une règle non graduée et un compas,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nombres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AF8443D-B547-1148-8232-15985F39F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1" y="3976632"/>
                <a:ext cx="5067413" cy="1493294"/>
              </a:xfrm>
              <a:prstGeom prst="rect">
                <a:avLst/>
              </a:prstGeom>
              <a:blipFill>
                <a:blip r:embed="rId7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>
            <a:extLst>
              <a:ext uri="{FF2B5EF4-FFF2-40B4-BE49-F238E27FC236}">
                <a16:creationId xmlns:a16="http://schemas.microsoft.com/office/drawing/2014/main" id="{08826E13-66C1-C24F-93C3-E27C6C3010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7302" y="3422587"/>
            <a:ext cx="3492367" cy="21526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2B1DD14-7707-EB4F-A025-C9B2C08046DA}"/>
              </a:ext>
            </a:extLst>
          </p:cNvPr>
          <p:cNvSpPr txBox="1"/>
          <p:nvPr/>
        </p:nvSpPr>
        <p:spPr>
          <a:xfrm>
            <a:off x="9617669" y="4314165"/>
            <a:ext cx="20938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 site:</a:t>
            </a:r>
          </a:p>
          <a:p>
            <a:pPr algn="ct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Monclasseurdemaths.fr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13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6B6A330-5B31-4546-B063-AAA1DF35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2D8880-A7E0-764E-89EB-B3217A9D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74A0301E-8981-FC43-AF1B-F710EE9866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BEC04B3-2FDD-5B4E-BE80-39EFAA6280AA}"/>
              </a:ext>
            </a:extLst>
          </p:cNvPr>
          <p:cNvSpPr txBox="1"/>
          <p:nvPr/>
        </p:nvSpPr>
        <p:spPr>
          <a:xfrm>
            <a:off x="914431" y="487219"/>
            <a:ext cx="3038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Placement des irrationnels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1335A1-7E0E-ED4E-8159-D90B0D936427}"/>
                  </a:ext>
                </a:extLst>
              </p:cNvPr>
              <p:cNvSpPr/>
              <p:nvPr/>
            </p:nvSpPr>
            <p:spPr>
              <a:xfrm>
                <a:off x="678561" y="1204819"/>
                <a:ext cx="6096000" cy="11905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 placement géométrique des irrationnels peut être réalisé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à l’aide de l’application du théorème de Pythagore.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constructions ci-contre permet de déterminer avec précision,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dimensions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fr-FR" sz="1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puis de les reporter sur l’axe des abscisses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à l’aide du compas.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1335A1-7E0E-ED4E-8159-D90B0D936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1" y="1204819"/>
                <a:ext cx="6096000" cy="1190519"/>
              </a:xfrm>
              <a:prstGeom prst="rect">
                <a:avLst/>
              </a:prstGeom>
              <a:blipFill>
                <a:blip r:embed="rId3"/>
                <a:stretch>
                  <a:fillRect l="-208" b="-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89E28D33-F6E7-4241-AB13-B0F5A431D4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09" y="1517379"/>
            <a:ext cx="4112260" cy="1508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1EE55C-C5DD-684C-9D52-E586115FA93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655726"/>
            <a:ext cx="3992245" cy="1756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EFCB22D-787F-F544-9F98-8B8C4AE625F6}"/>
              </a:ext>
            </a:extLst>
          </p:cNvPr>
          <p:cNvCxnSpPr/>
          <p:nvPr/>
        </p:nvCxnSpPr>
        <p:spPr>
          <a:xfrm flipV="1">
            <a:off x="2053652" y="2923082"/>
            <a:ext cx="189879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66B3D12-C3A4-5D48-93DB-DF61B896413F}"/>
              </a:ext>
            </a:extLst>
          </p:cNvPr>
          <p:cNvCxnSpPr/>
          <p:nvPr/>
        </p:nvCxnSpPr>
        <p:spPr>
          <a:xfrm flipV="1">
            <a:off x="7909568" y="1613795"/>
            <a:ext cx="1004341" cy="104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E84D96D-8E36-6A48-B5FD-E2D41348B306}"/>
              </a:ext>
            </a:extLst>
          </p:cNvPr>
          <p:cNvSpPr txBox="1"/>
          <p:nvPr/>
        </p:nvSpPr>
        <p:spPr>
          <a:xfrm>
            <a:off x="7913156" y="190496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10CBD22-1E16-204B-8CAE-1F39D3F34622}"/>
              </a:ext>
            </a:extLst>
          </p:cNvPr>
          <p:cNvSpPr txBox="1"/>
          <p:nvPr/>
        </p:nvSpPr>
        <p:spPr>
          <a:xfrm>
            <a:off x="2295438" y="3181184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……….</a:t>
            </a:r>
          </a:p>
        </p:txBody>
      </p:sp>
    </p:spTree>
    <p:extLst>
      <p:ext uri="{BB962C8B-B14F-4D97-AF65-F5344CB8AC3E}">
        <p14:creationId xmlns:p14="http://schemas.microsoft.com/office/powerpoint/2010/main" val="226619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60438" y="275304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3°) Intervalles et encadrements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99535" y="825909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Les intervalles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7504378"/>
                  </p:ext>
                </p:extLst>
              </p:nvPr>
            </p:nvGraphicFramePr>
            <p:xfrm>
              <a:off x="1523999" y="1347018"/>
              <a:ext cx="9328879" cy="3416930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31096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526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65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94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Encadrement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Représentation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Intervalle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≤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≤4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……………….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≤9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………………..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−5 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&lt;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&lt;2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………………..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…………………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&lt;−1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………………….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7298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7504378"/>
                  </p:ext>
                </p:extLst>
              </p:nvPr>
            </p:nvGraphicFramePr>
            <p:xfrm>
              <a:off x="1523999" y="1347018"/>
              <a:ext cx="9328879" cy="3416930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31096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526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65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94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Encadrement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Représentation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Intervalle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948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102222" r="-20040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30409" t="-10222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948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202222" r="-200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30409" t="-20222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302222" r="-200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30409" t="-30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402222" r="-2004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30409" t="-4022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6948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502222" r="-20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30409" t="-5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7298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199535" y="4943110"/>
                <a:ext cx="102623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Remarque: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+∞ et -∞ ne sont pas des nombres réels. C’est pourquoi, le crochet est toujours ouvert. 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exemple, on note </a:t>
                </a:r>
                <a:r>
                  <a:rPr lang="fr-FR" sz="1400" dirty="0" err="1">
                    <a:solidFill>
                      <a:srgbClr val="00B05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endParaRPr lang="fr-FR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35" y="4943110"/>
                <a:ext cx="10262346" cy="523220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A3F6E93-4FA9-4947-8FDD-2779DC9E60D2}"/>
              </a:ext>
            </a:extLst>
          </p:cNvPr>
          <p:cNvCxnSpPr/>
          <p:nvPr/>
        </p:nvCxnSpPr>
        <p:spPr>
          <a:xfrm>
            <a:off x="4916774" y="2128603"/>
            <a:ext cx="349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36944DB-E4DD-3943-B3CF-2C1E00C4E869}"/>
              </a:ext>
            </a:extLst>
          </p:cNvPr>
          <p:cNvCxnSpPr/>
          <p:nvPr/>
        </p:nvCxnSpPr>
        <p:spPr>
          <a:xfrm>
            <a:off x="4916774" y="2670747"/>
            <a:ext cx="349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4FADB1-2831-5C45-BE80-D4D9B5E3CA6D}"/>
              </a:ext>
            </a:extLst>
          </p:cNvPr>
          <p:cNvCxnSpPr/>
          <p:nvPr/>
        </p:nvCxnSpPr>
        <p:spPr>
          <a:xfrm>
            <a:off x="4916774" y="3300335"/>
            <a:ext cx="349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F21C6E4-025E-1541-84F8-3AEE35387D23}"/>
              </a:ext>
            </a:extLst>
          </p:cNvPr>
          <p:cNvCxnSpPr/>
          <p:nvPr/>
        </p:nvCxnSpPr>
        <p:spPr>
          <a:xfrm>
            <a:off x="4916774" y="3822492"/>
            <a:ext cx="349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2E1FE05-6D9B-2940-8B0E-9098C588E1D1}"/>
              </a:ext>
            </a:extLst>
          </p:cNvPr>
          <p:cNvCxnSpPr/>
          <p:nvPr/>
        </p:nvCxnSpPr>
        <p:spPr>
          <a:xfrm>
            <a:off x="4916774" y="4407108"/>
            <a:ext cx="349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24EC13E1-0477-9048-85C9-30492864C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851"/>
            <a:ext cx="1525719" cy="15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7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TC104033927[[fn=Grand événement]]</Template>
  <TotalTime>819</TotalTime>
  <Words>1166</Words>
  <Application>Microsoft Macintosh PowerPoint</Application>
  <PresentationFormat>Grand écran</PresentationFormat>
  <Paragraphs>163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Comic Sans MS</vt:lpstr>
      <vt:lpstr>Impact</vt:lpstr>
      <vt:lpstr>Times New Roman</vt:lpstr>
      <vt:lpstr>Grand événement</vt:lpstr>
      <vt:lpstr>Thème: nombres et calculs Séquence 1: Ensembles des nombres et intervalles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61</cp:revision>
  <cp:lastPrinted>2020-08-31T10:27:36Z</cp:lastPrinted>
  <dcterms:created xsi:type="dcterms:W3CDTF">2014-09-02T08:00:57Z</dcterms:created>
  <dcterms:modified xsi:type="dcterms:W3CDTF">2020-08-31T10:27:57Z</dcterms:modified>
</cp:coreProperties>
</file>