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1"/>
  </p:notesMasterIdLst>
  <p:sldIdLst>
    <p:sldId id="256" r:id="rId2"/>
    <p:sldId id="259" r:id="rId3"/>
    <p:sldId id="260" r:id="rId4"/>
    <p:sldId id="262" r:id="rId5"/>
    <p:sldId id="263" r:id="rId6"/>
    <p:sldId id="264" r:id="rId7"/>
    <p:sldId id="261" r:id="rId8"/>
    <p:sldId id="265" r:id="rId9"/>
    <p:sldId id="266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68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6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8BA5C-461C-41B3-B2E5-0A9223BFA525}" type="datetimeFigureOut">
              <a:rPr lang="fr-FR" smtClean="0"/>
              <a:t>14/11/2019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956AB-10C8-46F7-BE22-D95866047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27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956AB-10C8-46F7-BE22-D95866047A4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55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8586003-C18C-4709-8E93-5DF8BB290FD0}" type="datetime1">
              <a:rPr lang="fr-FR" smtClean="0"/>
              <a:t>14/11/2019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60340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4AE3-479C-45B8-BB7C-0171365B240C}" type="datetime1">
              <a:rPr lang="fr-FR" smtClean="0"/>
              <a:t>14/11/2019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80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E3E1-20A6-4733-AFEB-AEDFE9170C71}" type="datetime1">
              <a:rPr lang="fr-FR" smtClean="0"/>
              <a:t>14/11/2019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844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187D-A6D9-4EC3-B1D4-52AE31266647}" type="datetime1">
              <a:rPr lang="fr-FR" smtClean="0"/>
              <a:t>14/11/2019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3571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C1F2-CFE4-4AC0-8165-2BFE85205502}" type="datetime1">
              <a:rPr lang="fr-FR" smtClean="0"/>
              <a:t>14/11/2019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265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66F1-5A24-42B8-AFC7-5F9D3A3B420D}" type="datetime1">
              <a:rPr lang="fr-FR" smtClean="0"/>
              <a:t>14/11/2019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494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3589-CDCA-4969-95DE-173E5B6B225B}" type="datetime1">
              <a:rPr lang="fr-FR" smtClean="0"/>
              <a:t>14/11/2019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887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3E50-171A-4A71-88A2-B9E4483ADB97}" type="datetime1">
              <a:rPr lang="fr-FR" smtClean="0"/>
              <a:t>14/11/2019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830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6DAB-0C7B-4031-8098-A5AF480C0C70}" type="datetime1">
              <a:rPr lang="fr-FR" smtClean="0"/>
              <a:t>14/11/2019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894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99A0-3299-4749-9E68-BCF0677ABB1B}" type="datetime1">
              <a:rPr lang="fr-FR" smtClean="0"/>
              <a:t>14/11/2019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8205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1212-5C3D-4429-B0E7-509C4822A344}" type="datetime1">
              <a:rPr lang="fr-FR" smtClean="0"/>
              <a:t>14/11/2019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504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723C-03E7-4CA1-8A31-86A17BE4DFCF}" type="datetime1">
              <a:rPr lang="fr-FR" smtClean="0"/>
              <a:t>14/11/2019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341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B271-C977-4E8A-9945-FD8E6F220035}" type="datetime1">
              <a:rPr lang="fr-FR" smtClean="0"/>
              <a:t>14/11/2019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53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76DF-2768-4324-88C2-200874C8B93E}" type="datetime1">
              <a:rPr lang="fr-FR" smtClean="0"/>
              <a:t>14/11/2019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8846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8C12-9127-4463-9A92-0EE10EE45B10}" type="datetime1">
              <a:rPr lang="fr-FR" smtClean="0"/>
              <a:t>14/11/2019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985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E5C3-ABE0-489E-BDED-02D79E20B232}" type="datetime1">
              <a:rPr lang="fr-FR" smtClean="0"/>
              <a:t>14/11/2019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291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B31F-A64E-4908-AE17-E60BC0EC0CC5}" type="datetime1">
              <a:rPr lang="fr-FR" smtClean="0"/>
              <a:t>14/11/2019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7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CCE36A7-4B36-48DD-9ADB-7C7D71C169E1}" type="datetime1">
              <a:rPr lang="fr-FR" smtClean="0"/>
              <a:t>14/11/2019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11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5.png"/><Relationship Id="rId3" Type="http://schemas.openxmlformats.org/officeDocument/2006/relationships/image" Target="../media/image14.png"/><Relationship Id="rId21" Type="http://schemas.openxmlformats.org/officeDocument/2006/relationships/image" Target="../media/image29.png"/><Relationship Id="rId34" Type="http://schemas.openxmlformats.org/officeDocument/2006/relationships/image" Target="../media/image4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4.png"/><Relationship Id="rId33" Type="http://schemas.openxmlformats.org/officeDocument/2006/relationships/image" Target="../media/image43.png"/><Relationship Id="rId2" Type="http://schemas.openxmlformats.org/officeDocument/2006/relationships/image" Target="../media/image13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3.png"/><Relationship Id="rId32" Type="http://schemas.openxmlformats.org/officeDocument/2006/relationships/image" Target="../media/image42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2.png"/><Relationship Id="rId10" Type="http://schemas.openxmlformats.org/officeDocument/2006/relationships/image" Target="../media/image20.png"/><Relationship Id="rId31" Type="http://schemas.openxmlformats.org/officeDocument/2006/relationships/image" Target="../media/image41.png"/><Relationship Id="rId4" Type="http://schemas.openxmlformats.org/officeDocument/2006/relationships/image" Target="../media/image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1.png"/><Relationship Id="rId30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5.pn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.png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420000">
            <a:off x="197930" y="251913"/>
            <a:ext cx="9755187" cy="4903942"/>
          </a:xfrm>
        </p:spPr>
        <p:txBody>
          <a:bodyPr>
            <a:noAutofit/>
          </a:bodyPr>
          <a:lstStyle/>
          <a:p>
            <a:pPr algn="l"/>
            <a:r>
              <a:rPr lang="fr-FR" sz="6000" dirty="0"/>
              <a:t>Thème : statistiques </a:t>
            </a:r>
            <a:br>
              <a:rPr lang="fr-FR" sz="6000" dirty="0"/>
            </a:br>
            <a:r>
              <a:rPr lang="fr-FR" sz="6000" dirty="0"/>
              <a:t>et probabilités</a:t>
            </a:r>
            <a:br>
              <a:rPr lang="fr-FR" sz="5400" dirty="0"/>
            </a:br>
            <a:br>
              <a:rPr lang="fr-FR" sz="3600" dirty="0"/>
            </a:br>
            <a:r>
              <a:rPr lang="fr-FR" sz="3600" dirty="0"/>
              <a:t>			  </a:t>
            </a:r>
            <a:r>
              <a:rPr lang="fr-FR" sz="3600" i="1" dirty="0" err="1"/>
              <a:t>SéQUENCE</a:t>
            </a:r>
            <a:r>
              <a:rPr lang="fr-FR" sz="3600" i="1" dirty="0"/>
              <a:t> 4 :</a:t>
            </a:r>
            <a:br>
              <a:rPr lang="fr-FR" sz="3600" i="1" dirty="0"/>
            </a:br>
            <a:r>
              <a:rPr lang="fr-FR" sz="3600" i="1" dirty="0"/>
              <a:t>probabilités conditionnelles et indépendance</a:t>
            </a:r>
            <a:br>
              <a:rPr lang="fr-FR" sz="6000" i="1" dirty="0"/>
            </a:br>
            <a:br>
              <a:rPr lang="fr-FR" sz="6000" dirty="0"/>
            </a:br>
            <a:endParaRPr lang="fr-FR" sz="6000" i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 rot="21410151">
            <a:off x="11352" y="5288840"/>
            <a:ext cx="4050792" cy="523220"/>
          </a:xfrm>
        </p:spPr>
        <p:txBody>
          <a:bodyPr/>
          <a:lstStyle/>
          <a:p>
            <a:r>
              <a:rPr lang="fr-FR" sz="2800" dirty="0" err="1"/>
              <a:t>mevel</a:t>
            </a:r>
            <a:r>
              <a:rPr lang="fr-FR" sz="2800" dirty="0"/>
              <a:t> </a:t>
            </a:r>
            <a:r>
              <a:rPr lang="fr-FR" sz="2800" dirty="0" err="1"/>
              <a:t>christophe</a:t>
            </a:r>
            <a:endParaRPr lang="fr-FR" sz="2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1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9572">
            <a:off x="9833765" y="4881520"/>
            <a:ext cx="1117460" cy="39365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D49AEBD-CE23-2A45-ACAD-2BACFF4686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1501">
            <a:off x="7544720" y="170727"/>
            <a:ext cx="3187700" cy="11938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FBEF4CA-2831-D24B-A397-F68D52C127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6872">
            <a:off x="4875069" y="3361636"/>
            <a:ext cx="4267858" cy="252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57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2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10592" y="310718"/>
            <a:ext cx="6503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1°) Probabilité d’événement (Rappels Classe de Seconde)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/>
              <p:cNvSpPr txBox="1"/>
              <p:nvPr/>
            </p:nvSpPr>
            <p:spPr>
              <a:xfrm>
                <a:off x="905774" y="767752"/>
                <a:ext cx="9654310" cy="2366995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 appelle </a:t>
                </a:r>
                <a:r>
                  <a:rPr lang="el-G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Ω</a:t>
                </a: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l’ensemble de tous les résultats possibles issus d’une expérience aléatoire.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 événement A est une partie de ces résultats.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Dans le cas où tous les résultats de </a:t>
                </a:r>
                <a:r>
                  <a:rPr lang="el-G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Ω</a:t>
                </a: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ont la même probabilité d’être réalisés, la probabilité de A est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 fréquence de A dans </a:t>
                </a:r>
                <a:r>
                  <a:rPr lang="el-G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Ω</a:t>
                </a: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endParaRPr lang="fr-FR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𝒏𝒐𝒎𝒃𝒓𝒆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𝒎𝒆𝒏𝒕𝒔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𝒅𝒆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num>
                      <m:den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𝒏𝒐𝒎𝒃𝒓𝒆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𝒕𝒐𝒕𝒂𝒍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𝒎𝒆𝒏𝒕𝒔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𝒅𝒆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den>
                    </m:f>
                  </m:oMath>
                </a14:m>
                <a:endParaRPr lang="fr-FR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 probabilité d’un événement est toujours un nombre entre 0 et 1.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 A et B sont deux événements d’un même ensemble </a:t>
                </a:r>
                <a:r>
                  <a:rPr lang="el-G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Ω</a:t>
                </a: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∪ 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L’événement contraire de A, noté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est formé de tous les résultats qui ne sont pas dans A: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fr-FR" sz="1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774" y="767752"/>
                <a:ext cx="9654310" cy="2366995"/>
              </a:xfrm>
              <a:prstGeom prst="rect">
                <a:avLst/>
              </a:prstGeom>
              <a:blipFill>
                <a:blip r:embed="rId2"/>
                <a:stretch>
                  <a:fillRect b="-5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905774" y="3321170"/>
                <a:ext cx="9864752" cy="1907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Exemple:</a:t>
                </a:r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On lance un dé cubique non pipé contenant six faces numérotées de 1 à 6.</a:t>
                </a: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1°) Donner l’ensemble des possibilités    </a:t>
                </a:r>
                <a:r>
                  <a:rPr lang="el-G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Ω</a:t>
                </a:r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{ ………………………………………}</a:t>
                </a: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2°) On note A l’événement obtenir 5 au lancé. Donner la probabilité de l’événement A.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….</m:t>
                        </m:r>
                      </m:num>
                      <m:den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….</m:t>
                        </m:r>
                      </m:den>
                    </m:f>
                  </m:oMath>
                </a14:m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3°) Soit B l’événement : Obtenir un chiffre pair.  Quelles sont les possibilités?...............Quelle est la probabilité? 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num>
                      <m:den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….</m:t>
                        </m:r>
                      </m:den>
                    </m:f>
                  </m:oMath>
                </a14:m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4°) Quelle est la probabilité d’obtenir AUB?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……………………………………………………………………………………………………………………..</m:t>
                      </m:r>
                    </m:oMath>
                  </m:oMathPara>
                </a14:m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5°) Quelle est la probabilité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 ……………………………………………………………………</m:t>
                    </m:r>
                  </m:oMath>
                </a14:m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774" y="3321170"/>
                <a:ext cx="9864752" cy="1907702"/>
              </a:xfrm>
              <a:prstGeom prst="rect">
                <a:avLst/>
              </a:prstGeom>
              <a:blipFill>
                <a:blip r:embed="rId3"/>
                <a:stretch>
                  <a:fillRect l="-129" t="-662" b="-6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304" y="5757334"/>
            <a:ext cx="1117460" cy="3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52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9ABE1D0-38BD-0F44-A405-C85C92AB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F7E3AFE-2629-4442-B28D-396AC6533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3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609CC2E-F9BC-1A4F-A07C-7A93F9F1A0B8}"/>
              </a:ext>
            </a:extLst>
          </p:cNvPr>
          <p:cNvSpPr txBox="1"/>
          <p:nvPr/>
        </p:nvSpPr>
        <p:spPr>
          <a:xfrm>
            <a:off x="410592" y="310718"/>
            <a:ext cx="3642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2°) Probabilités conditionnelles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13397CF-A82C-3444-8A91-D62E92BF60F0}"/>
                  </a:ext>
                </a:extLst>
              </p:cNvPr>
              <p:cNvSpPr/>
              <p:nvPr/>
            </p:nvSpPr>
            <p:spPr>
              <a:xfrm>
                <a:off x="550888" y="2927837"/>
                <a:ext cx="10676743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Exemple :</a:t>
                </a:r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dans un sac de dragées, 60 % des dragées sont de couleur bleue, 30 % des dragées sont bleues et à l’amande, et 40 % des dragées bleues sont au chocolat. On choisit une dragée au hasard dans le sac.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 note : A : « la dragée est à l’amande », B : « la dragée est bleue », C : « la dragée est au chocolat ».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Les probabilités données dans l’énoncé sont donc :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……. 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∩</m:t>
                        </m:r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 ……..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 …….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 peut en déduire </a:t>
                </a:r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fr-FR" sz="1400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13397CF-A82C-3444-8A91-D62E92BF60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88" y="2927837"/>
                <a:ext cx="10676743" cy="1169551"/>
              </a:xfrm>
              <a:prstGeom prst="rect">
                <a:avLst/>
              </a:prstGeom>
              <a:blipFill>
                <a:blip r:embed="rId2"/>
                <a:stretch>
                  <a:fillRect l="-119" t="-1075" b="-32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4FC8E89-4B69-F145-809D-8EAB8611E364}"/>
                  </a:ext>
                </a:extLst>
              </p:cNvPr>
              <p:cNvSpPr/>
              <p:nvPr/>
            </p:nvSpPr>
            <p:spPr>
              <a:xfrm>
                <a:off x="1009336" y="4137884"/>
                <a:ext cx="1053309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• 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 probabilité d’obtenir une dragée à l’amande sachant qu’elle est bleue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fr-FR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d>
                    <m:r>
                      <a:rPr lang="fr-FR" sz="1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…………………………………………………</m:t>
                    </m:r>
                  </m:oMath>
                </a14:m>
                <a:endParaRPr lang="fr-FR" sz="1400" b="1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4FC8E89-4B69-F145-809D-8EAB8611E3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336" y="4137884"/>
                <a:ext cx="10533090" cy="338554"/>
              </a:xfrm>
              <a:prstGeom prst="rect">
                <a:avLst/>
              </a:prstGeom>
              <a:blipFill>
                <a:blip r:embed="rId3"/>
                <a:stretch>
                  <a:fillRect l="-120" b="-185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661870D-83B4-614E-8739-D681E451B87F}"/>
                  </a:ext>
                </a:extLst>
              </p:cNvPr>
              <p:cNvSpPr/>
              <p:nvPr/>
            </p:nvSpPr>
            <p:spPr>
              <a:xfrm>
                <a:off x="1009336" y="4871979"/>
                <a:ext cx="1042442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la probabilité d’obtenir une dragée bleue et au chocolat :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∩</m:t>
                        </m:r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 …………………………………………………………………………..</m:t>
                    </m:r>
                  </m:oMath>
                </a14:m>
                <a:endParaRPr lang="fr-FR" sz="1400" b="1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661870D-83B4-614E-8739-D681E451B8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336" y="4871979"/>
                <a:ext cx="10424428" cy="307777"/>
              </a:xfrm>
              <a:prstGeom prst="rect">
                <a:avLst/>
              </a:prstGeom>
              <a:blipFill>
                <a:blip r:embed="rId4"/>
                <a:stretch>
                  <a:fillRect l="-122" t="-8333"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>
            <a:extLst>
              <a:ext uri="{FF2B5EF4-FFF2-40B4-BE49-F238E27FC236}">
                <a16:creationId xmlns:a16="http://schemas.microsoft.com/office/drawing/2014/main" id="{F251F412-3D11-B442-9969-740557A43FB2}"/>
              </a:ext>
            </a:extLst>
          </p:cNvPr>
          <p:cNvSpPr txBox="1"/>
          <p:nvPr/>
        </p:nvSpPr>
        <p:spPr>
          <a:xfrm>
            <a:off x="1545518" y="781125"/>
            <a:ext cx="1372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Définition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2F8F3638-0975-684C-B0F6-F8BF844BDF5A}"/>
                  </a:ext>
                </a:extLst>
              </p:cNvPr>
              <p:cNvSpPr txBox="1"/>
              <p:nvPr/>
            </p:nvSpPr>
            <p:spPr>
              <a:xfrm>
                <a:off x="889415" y="1272443"/>
                <a:ext cx="10772501" cy="128958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Soit A et B deux événements d’un même univers </a:t>
                </a:r>
                <a14:m>
                  <m:oMath xmlns:m="http://schemas.openxmlformats.org/officeDocument/2006/math">
                    <m:r>
                      <a:rPr lang="el-G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𝜴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 suppose que A est de probabilité non nulle, c’est-à-dire que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𝑷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 appelle …………………………………………………………………………………………………………………………………………….:</a:t>
                </a:r>
              </a:p>
              <a:p>
                <a:endParaRPr lang="fr-FR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	……………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fr-F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…………..</m:t>
                        </m:r>
                      </m:num>
                      <m:den>
                        <m:r>
                          <a:rPr lang="fr-F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……..</m:t>
                        </m:r>
                      </m:den>
                    </m:f>
                  </m:oMath>
                </a14:m>
                <a:endParaRPr lang="fr-FR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2F8F3638-0975-684C-B0F6-F8BF844BD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415" y="1272443"/>
                <a:ext cx="10772501" cy="12895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9">
            <a:extLst>
              <a:ext uri="{FF2B5EF4-FFF2-40B4-BE49-F238E27FC236}">
                <a16:creationId xmlns:a16="http://schemas.microsoft.com/office/drawing/2014/main" id="{EE457FFB-196C-6140-8943-FE6132FEA1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304" y="5757334"/>
            <a:ext cx="1117460" cy="3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58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0D9D78C-4E64-7A4E-B892-2A1D0031F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1FF1E75-00AB-4840-8673-CD5F7593E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4</a:t>
            </a:fld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9D468D8-DF28-7249-B337-3FB5E2E661A2}"/>
              </a:ext>
            </a:extLst>
          </p:cNvPr>
          <p:cNvSpPr txBox="1"/>
          <p:nvPr/>
        </p:nvSpPr>
        <p:spPr>
          <a:xfrm>
            <a:off x="1334124" y="479685"/>
            <a:ext cx="4049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Représentation par un arbre pondéré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7C5C0823-D7AB-5E47-8F56-9EE552D218F4}"/>
                  </a:ext>
                </a:extLst>
              </p:cNvPr>
              <p:cNvSpPr txBox="1"/>
              <p:nvPr/>
            </p:nvSpPr>
            <p:spPr>
              <a:xfrm>
                <a:off x="685801" y="818239"/>
                <a:ext cx="607377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Soient deux événement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. On peut représenter par un arbre pondéré </a:t>
                </a: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les probabilités suivantes lorsque l’on connait les probabilités de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𝑜𝑢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lorsque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est réalisé.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7C5C0823-D7AB-5E47-8F56-9EE552D21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818239"/>
                <a:ext cx="6073779" cy="738664"/>
              </a:xfrm>
              <a:prstGeom prst="rect">
                <a:avLst/>
              </a:prstGeom>
              <a:blipFill>
                <a:blip r:embed="rId2"/>
                <a:stretch>
                  <a:fillRect l="-209" b="-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505FA8F0-8C74-2F40-8A4B-CE8FBB72B9A0}"/>
                  </a:ext>
                </a:extLst>
              </p:cNvPr>
              <p:cNvSpPr txBox="1"/>
              <p:nvPr/>
            </p:nvSpPr>
            <p:spPr>
              <a:xfrm>
                <a:off x="685801" y="3606245"/>
                <a:ext cx="6644768" cy="16444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Exemple :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Dans un lycée, 52% des élèves sont des filles dont 80% sont externes.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 plus, 74% des garçons sont externes. On choisit un élève au hasard.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 pose: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F: « l’élève choisit est une fille ».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 : « l’élève choisit est externe ».</a:t>
                </a:r>
              </a:p>
              <a:p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Les données nous donne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fr-FR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</m:d>
                    <m:r>
                      <a:rPr lang="fr-FR" sz="1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=0,52 ; </m:t>
                    </m:r>
                    <m:sSub>
                      <m:sSubPr>
                        <m:ctrlPr>
                          <a:rPr lang="fr-FR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fr-FR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  <m:r>
                      <a:rPr lang="fr-FR" sz="1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=0,80 </m:t>
                    </m:r>
                    <m:r>
                      <a:rPr lang="fr-FR" sz="1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𝑒𝑡</m:t>
                    </m:r>
                    <m:r>
                      <a:rPr lang="fr-FR" sz="1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fr-FR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fr-FR" sz="1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1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fr-FR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  <m:r>
                      <a:rPr lang="fr-FR" sz="1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=0,74.</m:t>
                    </m:r>
                  </m:oMath>
                </a14:m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505FA8F0-8C74-2F40-8A4B-CE8FBB72B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3606245"/>
                <a:ext cx="6644768" cy="1644425"/>
              </a:xfrm>
              <a:prstGeom prst="rect">
                <a:avLst/>
              </a:prstGeom>
              <a:blipFill>
                <a:blip r:embed="rId3"/>
                <a:stretch>
                  <a:fillRect l="-191" b="-15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8">
            <a:extLst>
              <a:ext uri="{FF2B5EF4-FFF2-40B4-BE49-F238E27FC236}">
                <a16:creationId xmlns:a16="http://schemas.microsoft.com/office/drawing/2014/main" id="{433A33D6-97C2-6346-8DA4-C7C1A92AA9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304" y="5757334"/>
            <a:ext cx="1117460" cy="393651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9A28F3A-4522-AD46-B641-59D71BB40300}"/>
              </a:ext>
            </a:extLst>
          </p:cNvPr>
          <p:cNvCxnSpPr/>
          <p:nvPr/>
        </p:nvCxnSpPr>
        <p:spPr>
          <a:xfrm flipV="1">
            <a:off x="5383631" y="1599440"/>
            <a:ext cx="1078928" cy="719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224602A2-749B-A843-9272-7DA3F9D4F35C}"/>
              </a:ext>
            </a:extLst>
          </p:cNvPr>
          <p:cNvCxnSpPr/>
          <p:nvPr/>
        </p:nvCxnSpPr>
        <p:spPr>
          <a:xfrm>
            <a:off x="5383631" y="2308485"/>
            <a:ext cx="1017169" cy="509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C874A7F-B5C1-F641-8A44-AB220699537B}"/>
              </a:ext>
            </a:extLst>
          </p:cNvPr>
          <p:cNvCxnSpPr/>
          <p:nvPr/>
        </p:nvCxnSpPr>
        <p:spPr>
          <a:xfrm flipV="1">
            <a:off x="6895475" y="1049311"/>
            <a:ext cx="1139253" cy="507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2DB50812-9942-894B-AAF9-5395B1CBFF9E}"/>
              </a:ext>
            </a:extLst>
          </p:cNvPr>
          <p:cNvCxnSpPr/>
          <p:nvPr/>
        </p:nvCxnSpPr>
        <p:spPr>
          <a:xfrm>
            <a:off x="6910466" y="1556903"/>
            <a:ext cx="1109272" cy="241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887B43D-8338-7243-B09A-7216FCB389E9}"/>
              </a:ext>
            </a:extLst>
          </p:cNvPr>
          <p:cNvCxnSpPr/>
          <p:nvPr/>
        </p:nvCxnSpPr>
        <p:spPr>
          <a:xfrm flipV="1">
            <a:off x="6895475" y="2443397"/>
            <a:ext cx="1124263" cy="374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62421B3F-2358-954E-8882-521CC61812C9}"/>
              </a:ext>
            </a:extLst>
          </p:cNvPr>
          <p:cNvCxnSpPr>
            <a:cxnSpLocks/>
          </p:cNvCxnSpPr>
          <p:nvPr/>
        </p:nvCxnSpPr>
        <p:spPr>
          <a:xfrm>
            <a:off x="6895475" y="2818151"/>
            <a:ext cx="1124263" cy="4167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024B9E03-F012-ED45-8274-0108ABA91626}"/>
                  </a:ext>
                </a:extLst>
              </p:cNvPr>
              <p:cNvSpPr txBox="1"/>
              <p:nvPr/>
            </p:nvSpPr>
            <p:spPr>
              <a:xfrm>
                <a:off x="5466895" y="1615409"/>
                <a:ext cx="66877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024B9E03-F012-ED45-8274-0108ABA91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895" y="1615409"/>
                <a:ext cx="668773" cy="338554"/>
              </a:xfrm>
              <a:prstGeom prst="rect">
                <a:avLst/>
              </a:prstGeom>
              <a:blipFill>
                <a:blip r:embed="rId5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8DC1AB41-5EDA-0A4B-994E-0359E70302A4}"/>
                  </a:ext>
                </a:extLst>
              </p:cNvPr>
              <p:cNvSpPr txBox="1"/>
              <p:nvPr/>
            </p:nvSpPr>
            <p:spPr>
              <a:xfrm>
                <a:off x="5516747" y="2630774"/>
                <a:ext cx="6815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8DC1AB41-5EDA-0A4B-994E-0359E7030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747" y="2630774"/>
                <a:ext cx="681597" cy="338554"/>
              </a:xfrm>
              <a:prstGeom prst="rect">
                <a:avLst/>
              </a:prstGeom>
              <a:blipFill>
                <a:blip r:embed="rId6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40BBDE46-DDE0-2740-ACE0-AB114D84B923}"/>
                  </a:ext>
                </a:extLst>
              </p:cNvPr>
              <p:cNvSpPr txBox="1"/>
              <p:nvPr/>
            </p:nvSpPr>
            <p:spPr>
              <a:xfrm>
                <a:off x="6477550" y="1383302"/>
                <a:ext cx="3577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40BBDE46-DDE0-2740-ACE0-AB114D84B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550" y="1383302"/>
                <a:ext cx="357790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76EECA96-D775-704E-B9C2-5C3B35C5CD77}"/>
                  </a:ext>
                </a:extLst>
              </p:cNvPr>
              <p:cNvSpPr txBox="1"/>
              <p:nvPr/>
            </p:nvSpPr>
            <p:spPr>
              <a:xfrm>
                <a:off x="8094863" y="818239"/>
                <a:ext cx="3706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fr-FR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76EECA96-D775-704E-B9C2-5C3B35C5C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863" y="818239"/>
                <a:ext cx="370614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A4752EA0-FFE1-7B41-9DE8-A44359B8D069}"/>
                  </a:ext>
                </a:extLst>
              </p:cNvPr>
              <p:cNvSpPr txBox="1"/>
              <p:nvPr/>
            </p:nvSpPr>
            <p:spPr>
              <a:xfrm>
                <a:off x="6477641" y="2687982"/>
                <a:ext cx="3577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</m:oMath>
                  </m:oMathPara>
                </a14:m>
                <a:endParaRPr lang="fr-FR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A4752EA0-FFE1-7B41-9DE8-A44359B8D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641" y="2687982"/>
                <a:ext cx="357790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A7F73288-0510-DB4D-9468-EB4CF53E1534}"/>
                  </a:ext>
                </a:extLst>
              </p:cNvPr>
              <p:cNvSpPr txBox="1"/>
              <p:nvPr/>
            </p:nvSpPr>
            <p:spPr>
              <a:xfrm>
                <a:off x="8097645" y="2207761"/>
                <a:ext cx="3706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fr-FR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A7F73288-0510-DB4D-9468-EB4CF53E1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7645" y="2207761"/>
                <a:ext cx="370614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F8BCB88F-124C-B241-B253-93F513FCAB98}"/>
                  </a:ext>
                </a:extLst>
              </p:cNvPr>
              <p:cNvSpPr txBox="1"/>
              <p:nvPr/>
            </p:nvSpPr>
            <p:spPr>
              <a:xfrm>
                <a:off x="8034728" y="1598942"/>
                <a:ext cx="3706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</m:oMath>
                  </m:oMathPara>
                </a14:m>
                <a:endParaRPr lang="fr-FR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F8BCB88F-124C-B241-B253-93F513FCA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728" y="1598942"/>
                <a:ext cx="370614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C9B9DBCD-26AE-FF48-8E9F-C7707529E7C5}"/>
                  </a:ext>
                </a:extLst>
              </p:cNvPr>
              <p:cNvSpPr txBox="1"/>
              <p:nvPr/>
            </p:nvSpPr>
            <p:spPr>
              <a:xfrm>
                <a:off x="8094863" y="3011505"/>
                <a:ext cx="3706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</m:oMath>
                  </m:oMathPara>
                </a14:m>
                <a:endParaRPr lang="fr-FR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C9B9DBCD-26AE-FF48-8E9F-C7707529E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863" y="3011505"/>
                <a:ext cx="370614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4707EF2B-9AC9-A847-8299-27B7249F2054}"/>
                  </a:ext>
                </a:extLst>
              </p:cNvPr>
              <p:cNvSpPr txBox="1"/>
              <p:nvPr/>
            </p:nvSpPr>
            <p:spPr>
              <a:xfrm>
                <a:off x="6986523" y="944378"/>
                <a:ext cx="7895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4707EF2B-9AC9-A847-8299-27B7249F2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523" y="944378"/>
                <a:ext cx="789512" cy="338554"/>
              </a:xfrm>
              <a:prstGeom prst="rect">
                <a:avLst/>
              </a:prstGeom>
              <a:blipFill>
                <a:blip r:embed="rId13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E251CD29-BD61-5546-816C-7FD8F4780065}"/>
                  </a:ext>
                </a:extLst>
              </p:cNvPr>
              <p:cNvSpPr txBox="1"/>
              <p:nvPr/>
            </p:nvSpPr>
            <p:spPr>
              <a:xfrm>
                <a:off x="6980458" y="1688072"/>
                <a:ext cx="7895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E251CD29-BD61-5546-816C-7FD8F4780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458" y="1688072"/>
                <a:ext cx="789512" cy="338554"/>
              </a:xfrm>
              <a:prstGeom prst="rect">
                <a:avLst/>
              </a:prstGeom>
              <a:blipFill>
                <a:blip r:embed="rId14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53A2DA45-4B80-6440-BF08-6FA89064644C}"/>
                  </a:ext>
                </a:extLst>
              </p:cNvPr>
              <p:cNvSpPr txBox="1"/>
              <p:nvPr/>
            </p:nvSpPr>
            <p:spPr>
              <a:xfrm>
                <a:off x="6980458" y="2274120"/>
                <a:ext cx="7895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fr-FR" sz="1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1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</m:sub>
                      </m:sSub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53A2DA45-4B80-6440-BF08-6FA890646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458" y="2274120"/>
                <a:ext cx="789512" cy="338554"/>
              </a:xfrm>
              <a:prstGeom prst="rect">
                <a:avLst/>
              </a:prstGeom>
              <a:blipFill>
                <a:blip r:embed="rId15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B34F8440-2157-F243-AD72-717E595D484F}"/>
                  </a:ext>
                </a:extLst>
              </p:cNvPr>
              <p:cNvSpPr txBox="1"/>
              <p:nvPr/>
            </p:nvSpPr>
            <p:spPr>
              <a:xfrm>
                <a:off x="6980458" y="3070198"/>
                <a:ext cx="789512" cy="340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fr-FR" sz="1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1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</m:sub>
                      </m:sSub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B34F8440-2157-F243-AD72-717E595D4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458" y="3070198"/>
                <a:ext cx="789512" cy="340221"/>
              </a:xfrm>
              <a:prstGeom prst="rect">
                <a:avLst/>
              </a:prstGeom>
              <a:blipFill>
                <a:blip r:embed="rId16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FC83F346-0F10-3C44-B701-55ECD0D064E0}"/>
              </a:ext>
            </a:extLst>
          </p:cNvPr>
          <p:cNvCxnSpPr>
            <a:cxnSpLocks/>
          </p:cNvCxnSpPr>
          <p:nvPr/>
        </p:nvCxnSpPr>
        <p:spPr>
          <a:xfrm flipV="1">
            <a:off x="7375214" y="4137284"/>
            <a:ext cx="820226" cy="479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F6DF48D0-4F68-174E-A648-3F4CA9942BC6}"/>
              </a:ext>
            </a:extLst>
          </p:cNvPr>
          <p:cNvCxnSpPr/>
          <p:nvPr/>
        </p:nvCxnSpPr>
        <p:spPr>
          <a:xfrm>
            <a:off x="7389153" y="4607007"/>
            <a:ext cx="820226" cy="4347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E27DB0A7-9F00-8A41-9301-638EBE19F283}"/>
                  </a:ext>
                </a:extLst>
              </p:cNvPr>
              <p:cNvSpPr txBox="1"/>
              <p:nvPr/>
            </p:nvSpPr>
            <p:spPr>
              <a:xfrm>
                <a:off x="8192404" y="3874841"/>
                <a:ext cx="3529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fr-FR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E27DB0A7-9F00-8A41-9301-638EBE19F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2404" y="3874841"/>
                <a:ext cx="352981" cy="33855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67160C90-B0A0-CE45-B3B5-E35FAA18FAE4}"/>
                  </a:ext>
                </a:extLst>
              </p:cNvPr>
              <p:cNvSpPr txBox="1"/>
              <p:nvPr/>
            </p:nvSpPr>
            <p:spPr>
              <a:xfrm>
                <a:off x="9477323" y="3353935"/>
                <a:ext cx="3561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fr-FR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67160C90-B0A0-CE45-B3B5-E35FAA18F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7323" y="3353935"/>
                <a:ext cx="356188" cy="3385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ZoneTexte 40">
            <a:extLst>
              <a:ext uri="{FF2B5EF4-FFF2-40B4-BE49-F238E27FC236}">
                <a16:creationId xmlns:a16="http://schemas.microsoft.com/office/drawing/2014/main" id="{1BFBE22B-1A6F-3249-87A4-C555D68BDCAC}"/>
              </a:ext>
            </a:extLst>
          </p:cNvPr>
          <p:cNvSpPr txBox="1"/>
          <p:nvPr/>
        </p:nvSpPr>
        <p:spPr>
          <a:xfrm>
            <a:off x="8192404" y="4902613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BF39E3B7-DBDB-E44A-B00C-BE1E95C5F2DC}"/>
              </a:ext>
            </a:extLst>
          </p:cNvPr>
          <p:cNvCxnSpPr>
            <a:stCxn id="39" idx="3"/>
            <a:endCxn id="40" idx="1"/>
          </p:cNvCxnSpPr>
          <p:nvPr/>
        </p:nvCxnSpPr>
        <p:spPr>
          <a:xfrm flipV="1">
            <a:off x="8545385" y="3523212"/>
            <a:ext cx="931938" cy="520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60364BCA-831F-834A-9F4C-B687DE5C274C}"/>
                  </a:ext>
                </a:extLst>
              </p:cNvPr>
              <p:cNvSpPr txBox="1"/>
              <p:nvPr/>
            </p:nvSpPr>
            <p:spPr>
              <a:xfrm>
                <a:off x="9476522" y="4038573"/>
                <a:ext cx="3561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acc>
                    </m:oMath>
                  </m:oMathPara>
                </a14:m>
                <a:endParaRPr lang="fr-FR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60364BCA-831F-834A-9F4C-B687DE5C2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6522" y="4038573"/>
                <a:ext cx="356187" cy="33855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33C47BB7-7A72-FE4B-9DA8-0A566F7E5D23}"/>
              </a:ext>
            </a:extLst>
          </p:cNvPr>
          <p:cNvCxnSpPr>
            <a:stCxn id="39" idx="3"/>
            <a:endCxn id="44" idx="1"/>
          </p:cNvCxnSpPr>
          <p:nvPr/>
        </p:nvCxnSpPr>
        <p:spPr>
          <a:xfrm>
            <a:off x="8545385" y="4044118"/>
            <a:ext cx="931137" cy="163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>
            <a:extLst>
              <a:ext uri="{FF2B5EF4-FFF2-40B4-BE49-F238E27FC236}">
                <a16:creationId xmlns:a16="http://schemas.microsoft.com/office/drawing/2014/main" id="{CE13221F-FE53-0C42-B8CE-F1EA08C8E0D4}"/>
              </a:ext>
            </a:extLst>
          </p:cNvPr>
          <p:cNvSpPr txBox="1"/>
          <p:nvPr/>
        </p:nvSpPr>
        <p:spPr>
          <a:xfrm>
            <a:off x="9482472" y="5081393"/>
            <a:ext cx="4026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</a:p>
        </p:txBody>
      </p: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A247268A-12C1-B24A-8DCA-DFC63015C8A3}"/>
              </a:ext>
            </a:extLst>
          </p:cNvPr>
          <p:cNvCxnSpPr>
            <a:stCxn id="41" idx="3"/>
            <a:endCxn id="47" idx="1"/>
          </p:cNvCxnSpPr>
          <p:nvPr/>
        </p:nvCxnSpPr>
        <p:spPr>
          <a:xfrm>
            <a:off x="8556606" y="5033418"/>
            <a:ext cx="925866" cy="178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>
            <a:extLst>
              <a:ext uri="{FF2B5EF4-FFF2-40B4-BE49-F238E27FC236}">
                <a16:creationId xmlns:a16="http://schemas.microsoft.com/office/drawing/2014/main" id="{C7655244-906A-114F-B508-305DDF6D6796}"/>
              </a:ext>
            </a:extLst>
          </p:cNvPr>
          <p:cNvSpPr txBox="1"/>
          <p:nvPr/>
        </p:nvSpPr>
        <p:spPr>
          <a:xfrm>
            <a:off x="9474919" y="4546404"/>
            <a:ext cx="4026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3618091E-512B-514D-92BB-CC6B0CEA674B}"/>
              </a:ext>
            </a:extLst>
          </p:cNvPr>
          <p:cNvCxnSpPr>
            <a:stCxn id="41" idx="3"/>
            <a:endCxn id="51" idx="1"/>
          </p:cNvCxnSpPr>
          <p:nvPr/>
        </p:nvCxnSpPr>
        <p:spPr>
          <a:xfrm flipV="1">
            <a:off x="8556606" y="4677209"/>
            <a:ext cx="918313" cy="356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004F3144-B005-A246-BD83-CDD22397FBDF}"/>
                  </a:ext>
                </a:extLst>
              </p:cNvPr>
              <p:cNvSpPr txBox="1"/>
              <p:nvPr/>
            </p:nvSpPr>
            <p:spPr>
              <a:xfrm>
                <a:off x="7377643" y="4022147"/>
                <a:ext cx="6496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……..</m:t>
                      </m:r>
                    </m:oMath>
                  </m:oMathPara>
                </a14:m>
                <a:endParaRPr lang="fr-FR" sz="1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004F3144-B005-A246-BD83-CDD22397F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643" y="4022147"/>
                <a:ext cx="649601" cy="30777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9BB158FF-D34A-8541-9E05-6D9DA4C51FD7}"/>
                  </a:ext>
                </a:extLst>
              </p:cNvPr>
              <p:cNvSpPr txBox="1"/>
              <p:nvPr/>
            </p:nvSpPr>
            <p:spPr>
              <a:xfrm>
                <a:off x="7380680" y="4797249"/>
                <a:ext cx="5827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…….</m:t>
                      </m:r>
                    </m:oMath>
                  </m:oMathPara>
                </a14:m>
                <a:endParaRPr lang="fr-FR" sz="1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9BB158FF-D34A-8541-9E05-6D9DA4C51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680" y="4797249"/>
                <a:ext cx="582788" cy="30777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BCCBB0B1-7FB8-9F45-9C97-D9E0083BE1DD}"/>
                  </a:ext>
                </a:extLst>
              </p:cNvPr>
              <p:cNvSpPr txBox="1"/>
              <p:nvPr/>
            </p:nvSpPr>
            <p:spPr>
              <a:xfrm>
                <a:off x="8692686" y="3449117"/>
                <a:ext cx="5827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…….</m:t>
                      </m:r>
                    </m:oMath>
                  </m:oMathPara>
                </a14:m>
                <a:endParaRPr lang="fr-FR" sz="1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BCCBB0B1-7FB8-9F45-9C97-D9E0083BE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2686" y="3449117"/>
                <a:ext cx="582788" cy="30777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70CFB73D-8530-714C-BDB8-CDDAB9D7D710}"/>
                  </a:ext>
                </a:extLst>
              </p:cNvPr>
              <p:cNvSpPr txBox="1"/>
              <p:nvPr/>
            </p:nvSpPr>
            <p:spPr>
              <a:xfrm>
                <a:off x="8694290" y="4120680"/>
                <a:ext cx="6496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……..</m:t>
                      </m:r>
                    </m:oMath>
                  </m:oMathPara>
                </a14:m>
                <a:endParaRPr lang="fr-FR" sz="1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70CFB73D-8530-714C-BDB8-CDDAB9D7D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4290" y="4120680"/>
                <a:ext cx="649601" cy="30777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253EC3A1-B474-B94F-905A-DD12FABED36E}"/>
                  </a:ext>
                </a:extLst>
              </p:cNvPr>
              <p:cNvSpPr txBox="1"/>
              <p:nvPr/>
            </p:nvSpPr>
            <p:spPr>
              <a:xfrm>
                <a:off x="8692686" y="4556247"/>
                <a:ext cx="6496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……..</m:t>
                      </m:r>
                    </m:oMath>
                  </m:oMathPara>
                </a14:m>
                <a:endParaRPr lang="fr-FR" sz="1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253EC3A1-B474-B94F-905A-DD12FABED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2686" y="4556247"/>
                <a:ext cx="649601" cy="30777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BFC39B0D-8AC6-8B4F-9CCD-55905B77F63B}"/>
                  </a:ext>
                </a:extLst>
              </p:cNvPr>
              <p:cNvSpPr txBox="1"/>
              <p:nvPr/>
            </p:nvSpPr>
            <p:spPr>
              <a:xfrm>
                <a:off x="8692686" y="5134897"/>
                <a:ext cx="6496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……..</m:t>
                      </m:r>
                    </m:oMath>
                  </m:oMathPara>
                </a14:m>
                <a:endParaRPr lang="fr-FR" sz="1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BFC39B0D-8AC6-8B4F-9CCD-55905B77F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2686" y="5134897"/>
                <a:ext cx="649601" cy="30777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ZoneTexte 62">
                <a:extLst>
                  <a:ext uri="{FF2B5EF4-FFF2-40B4-BE49-F238E27FC236}">
                    <a16:creationId xmlns:a16="http://schemas.microsoft.com/office/drawing/2014/main" id="{E9E9A4EC-2184-6A46-A8A9-5A57E92D5CDC}"/>
                  </a:ext>
                </a:extLst>
              </p:cNvPr>
              <p:cNvSpPr txBox="1"/>
              <p:nvPr/>
            </p:nvSpPr>
            <p:spPr>
              <a:xfrm>
                <a:off x="7441784" y="5078397"/>
                <a:ext cx="5086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3" name="ZoneTexte 62">
                <a:extLst>
                  <a:ext uri="{FF2B5EF4-FFF2-40B4-BE49-F238E27FC236}">
                    <a16:creationId xmlns:a16="http://schemas.microsoft.com/office/drawing/2014/main" id="{E9E9A4EC-2184-6A46-A8A9-5A57E92D5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784" y="5078397"/>
                <a:ext cx="508665" cy="307777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ZoneTexte 63">
                <a:extLst>
                  <a:ext uri="{FF2B5EF4-FFF2-40B4-BE49-F238E27FC236}">
                    <a16:creationId xmlns:a16="http://schemas.microsoft.com/office/drawing/2014/main" id="{D832D885-0508-1746-8FB9-93A07D9E019C}"/>
                  </a:ext>
                </a:extLst>
              </p:cNvPr>
              <p:cNvSpPr txBox="1"/>
              <p:nvPr/>
            </p:nvSpPr>
            <p:spPr>
              <a:xfrm>
                <a:off x="7618930" y="4448728"/>
                <a:ext cx="3513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4" name="ZoneTexte 63">
                <a:extLst>
                  <a:ext uri="{FF2B5EF4-FFF2-40B4-BE49-F238E27FC236}">
                    <a16:creationId xmlns:a16="http://schemas.microsoft.com/office/drawing/2014/main" id="{D832D885-0508-1746-8FB9-93A07D9E0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930" y="4448728"/>
                <a:ext cx="351378" cy="307777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Connecteur droit avec flèche 65">
            <a:extLst>
              <a:ext uri="{FF2B5EF4-FFF2-40B4-BE49-F238E27FC236}">
                <a16:creationId xmlns:a16="http://schemas.microsoft.com/office/drawing/2014/main" id="{972F87C2-CCC8-9545-AB89-627102AD1CF1}"/>
              </a:ext>
            </a:extLst>
          </p:cNvPr>
          <p:cNvCxnSpPr>
            <a:cxnSpLocks/>
          </p:cNvCxnSpPr>
          <p:nvPr/>
        </p:nvCxnSpPr>
        <p:spPr>
          <a:xfrm>
            <a:off x="8947428" y="4565024"/>
            <a:ext cx="14594" cy="916446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71511CA7-4A3D-444B-944E-452121642F8D}"/>
                  </a:ext>
                </a:extLst>
              </p:cNvPr>
              <p:cNvSpPr txBox="1"/>
              <p:nvPr/>
            </p:nvSpPr>
            <p:spPr>
              <a:xfrm>
                <a:off x="8702500" y="5381559"/>
                <a:ext cx="5086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71511CA7-4A3D-444B-944E-452121642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500" y="5381559"/>
                <a:ext cx="508665" cy="307777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02CA90B1-354D-9140-A99D-620C21A4FA87}"/>
                  </a:ext>
                </a:extLst>
              </p:cNvPr>
              <p:cNvSpPr txBox="1"/>
              <p:nvPr/>
            </p:nvSpPr>
            <p:spPr>
              <a:xfrm>
                <a:off x="8755819" y="4323265"/>
                <a:ext cx="5086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02CA90B1-354D-9140-A99D-620C21A4F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5819" y="4323265"/>
                <a:ext cx="508665" cy="307777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id="{84441B26-D474-9B43-99DF-2E53A2F576C7}"/>
                  </a:ext>
                </a:extLst>
              </p:cNvPr>
              <p:cNvSpPr txBox="1"/>
              <p:nvPr/>
            </p:nvSpPr>
            <p:spPr>
              <a:xfrm>
                <a:off x="8881586" y="4890156"/>
                <a:ext cx="3513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id="{84441B26-D474-9B43-99DF-2E53A2F57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1586" y="4890156"/>
                <a:ext cx="351378" cy="307777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Connecteur droit avec flèche 70">
            <a:extLst>
              <a:ext uri="{FF2B5EF4-FFF2-40B4-BE49-F238E27FC236}">
                <a16:creationId xmlns:a16="http://schemas.microsoft.com/office/drawing/2014/main" id="{61CC9F0D-F703-924F-88B4-452C1F45BFD6}"/>
              </a:ext>
            </a:extLst>
          </p:cNvPr>
          <p:cNvCxnSpPr>
            <a:cxnSpLocks/>
          </p:cNvCxnSpPr>
          <p:nvPr/>
        </p:nvCxnSpPr>
        <p:spPr>
          <a:xfrm>
            <a:off x="8949456" y="3449117"/>
            <a:ext cx="1604" cy="979340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D60E299E-50C6-A54E-A3DF-C81630D578C6}"/>
                  </a:ext>
                </a:extLst>
              </p:cNvPr>
              <p:cNvSpPr txBox="1"/>
              <p:nvPr/>
            </p:nvSpPr>
            <p:spPr>
              <a:xfrm>
                <a:off x="8913106" y="3778660"/>
                <a:ext cx="3513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D60E299E-50C6-A54E-A3DF-C81630D57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106" y="3778660"/>
                <a:ext cx="351378" cy="307777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6F6BA480-2AC9-D748-991F-2220F137C46F}"/>
              </a:ext>
            </a:extLst>
          </p:cNvPr>
          <p:cNvCxnSpPr>
            <a:cxnSpLocks/>
          </p:cNvCxnSpPr>
          <p:nvPr/>
        </p:nvCxnSpPr>
        <p:spPr>
          <a:xfrm>
            <a:off x="7626467" y="4030285"/>
            <a:ext cx="15757" cy="1139133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ZoneTexte 74">
            <a:extLst>
              <a:ext uri="{FF2B5EF4-FFF2-40B4-BE49-F238E27FC236}">
                <a16:creationId xmlns:a16="http://schemas.microsoft.com/office/drawing/2014/main" id="{0E2AB218-1E96-C14B-B93F-B1582127CB4B}"/>
              </a:ext>
            </a:extLst>
          </p:cNvPr>
          <p:cNvSpPr txBox="1"/>
          <p:nvPr/>
        </p:nvSpPr>
        <p:spPr>
          <a:xfrm>
            <a:off x="1523602" y="1615409"/>
            <a:ext cx="3679212" cy="160043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Rappels: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</a:t>
            </a:r>
            <a:r>
              <a:rPr lang="fr-FR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 </a:t>
            </a:r>
            <a:r>
              <a:rPr lang="fr-FR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 représentée par </a:t>
            </a:r>
          </a:p>
          <a:p>
            <a:r>
              <a:rPr lang="fr-FR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segment;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fr-FR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………….. </a:t>
            </a:r>
            <a:r>
              <a:rPr lang="fr-FR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 la jonction de deux </a:t>
            </a:r>
          </a:p>
          <a:p>
            <a:r>
              <a:rPr lang="fr-FR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plusieurs branches;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fr-FR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</a:t>
            </a:r>
            <a:r>
              <a:rPr lang="fr-FR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 l’événement réalisé</a:t>
            </a:r>
          </a:p>
          <a:p>
            <a:r>
              <a:rPr lang="fr-FR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suivant des branches successives.</a:t>
            </a:r>
          </a:p>
        </p:txBody>
      </p:sp>
    </p:spTree>
    <p:extLst>
      <p:ext uri="{BB962C8B-B14F-4D97-AF65-F5344CB8AC3E}">
        <p14:creationId xmlns:p14="http://schemas.microsoft.com/office/powerpoint/2010/main" val="3787550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D52EC05-11CF-4B46-86EF-B4CBDBE23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53F226A-4F3A-2242-90BE-C692495E2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5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F438A60-9D7C-0040-AD9D-FC5EFB7BA282}"/>
              </a:ext>
            </a:extLst>
          </p:cNvPr>
          <p:cNvSpPr txBox="1"/>
          <p:nvPr/>
        </p:nvSpPr>
        <p:spPr>
          <a:xfrm>
            <a:off x="685801" y="314793"/>
            <a:ext cx="796404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Propriété 1 :</a:t>
            </a:r>
          </a:p>
          <a:p>
            <a:r>
              <a:rPr lang="fr-F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chaque branche de l’arbre, on écrit ………………………………………………………………..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D93715D-AE57-2D41-BB6A-571F6D25C338}"/>
              </a:ext>
            </a:extLst>
          </p:cNvPr>
          <p:cNvSpPr txBox="1"/>
          <p:nvPr/>
        </p:nvSpPr>
        <p:spPr>
          <a:xfrm>
            <a:off x="685800" y="925458"/>
            <a:ext cx="2771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Exemple:</a:t>
            </a:r>
            <a:r>
              <a:rPr lang="fr-FR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voir l’exemple page 4.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998FF21-1348-2A4E-BBF1-6B9E40BAEE45}"/>
              </a:ext>
            </a:extLst>
          </p:cNvPr>
          <p:cNvSpPr txBox="1"/>
          <p:nvPr/>
        </p:nvSpPr>
        <p:spPr>
          <a:xfrm>
            <a:off x="685800" y="1320680"/>
            <a:ext cx="1069235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Propriété 2 : (Loi des nœuds)</a:t>
            </a:r>
          </a:p>
          <a:p>
            <a:r>
              <a:rPr lang="fr-F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somme des probabilités inscrites sur les branches ……………………………………………………………………………………….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8BD2EFD-26C8-8947-8334-764B34F7699F}"/>
              </a:ext>
            </a:extLst>
          </p:cNvPr>
          <p:cNvSpPr txBox="1"/>
          <p:nvPr/>
        </p:nvSpPr>
        <p:spPr>
          <a:xfrm>
            <a:off x="685800" y="1932459"/>
            <a:ext cx="5756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Exemple:</a:t>
            </a:r>
            <a:r>
              <a:rPr lang="fr-FR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voir l’illustration par les flèches rouges sur l’exemple page 4.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2C0DFD5-210D-DE41-B333-291A455AA829}"/>
              </a:ext>
            </a:extLst>
          </p:cNvPr>
          <p:cNvSpPr txBox="1"/>
          <p:nvPr/>
        </p:nvSpPr>
        <p:spPr>
          <a:xfrm>
            <a:off x="685798" y="2374359"/>
            <a:ext cx="10628231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Propriété 3 : </a:t>
            </a:r>
          </a:p>
          <a:p>
            <a:r>
              <a:rPr lang="fr-F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produit des probabilités inscrites sur chaque branche …………………………………………………………………………………</a:t>
            </a:r>
          </a:p>
          <a:p>
            <a:r>
              <a:rPr lang="fr-F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2C31C80B-716C-324C-9E02-2E3D6C5D3CD4}"/>
                  </a:ext>
                </a:extLst>
              </p:cNvPr>
              <p:cNvSpPr txBox="1"/>
              <p:nvPr/>
            </p:nvSpPr>
            <p:spPr>
              <a:xfrm>
                <a:off x="685799" y="3247741"/>
                <a:ext cx="9379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Exemple: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À partir l’exemple page 4, nous sommes en mesure de calculer: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∩</m:t>
                        </m:r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;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∩</m:t>
                        </m:r>
                        <m:acc>
                          <m:accPr>
                            <m:chr m:val="̅"/>
                            <m:ctrlP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</m:acc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; 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</m:acc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∩</m:t>
                        </m:r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;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</m:acc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acc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∩</m:t>
                        </m:r>
                        <m:acc>
                          <m:accPr>
                            <m:chr m:val="̅"/>
                            <m:ctrlP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</m:acc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r>
                      <a:rPr lang="fr-FR" sz="1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………………………………………</m:t>
                    </m:r>
                    <m:r>
                      <m:rPr>
                        <m:sty m:val="p"/>
                      </m:rPr>
                      <a:rPr lang="fr-FR" sz="1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et</m:t>
                    </m:r>
                    <m:r>
                      <a:rPr lang="fr-FR" sz="1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fr-FR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</m:acc>
                        <m:r>
                          <a:rPr lang="fr-FR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∩</m:t>
                        </m:r>
                        <m:acc>
                          <m:accPr>
                            <m:chr m:val="̅"/>
                            <m:ctrlPr>
                              <a:rPr lang="fr-FR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</m:acc>
                      </m:e>
                    </m:d>
                    <m:r>
                      <a:rPr lang="fr-FR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……………………………………………………………</m:t>
                    </m:r>
                  </m:oMath>
                </a14:m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2C31C80B-716C-324C-9E02-2E3D6C5D3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" y="3247741"/>
                <a:ext cx="9379042" cy="523220"/>
              </a:xfrm>
              <a:prstGeom prst="rect">
                <a:avLst/>
              </a:prstGeom>
              <a:blipFill>
                <a:blip r:embed="rId2"/>
                <a:stretch>
                  <a:fillRect l="-135" t="-2381" b="-47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CB655525-83E3-2D4D-A1ED-AA212B537507}"/>
              </a:ext>
            </a:extLst>
          </p:cNvPr>
          <p:cNvSpPr txBox="1"/>
          <p:nvPr/>
        </p:nvSpPr>
        <p:spPr>
          <a:xfrm>
            <a:off x="685799" y="3953472"/>
            <a:ext cx="1053525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Propriété 4 : </a:t>
            </a:r>
          </a:p>
          <a:p>
            <a:r>
              <a:rPr lang="fr-F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probabilité d’un événement est ……………………………………………………………………………………………………………..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6BB6BA37-6658-694A-B4AD-C77F3076E686}"/>
                  </a:ext>
                </a:extLst>
              </p:cNvPr>
              <p:cNvSpPr txBox="1"/>
              <p:nvPr/>
            </p:nvSpPr>
            <p:spPr>
              <a:xfrm>
                <a:off x="685800" y="4692136"/>
                <a:ext cx="7232814" cy="5422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Exemple: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À partir l’exemple page 4, nous sommes en mesure de calculer: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𝑒𝑡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acc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</m:acc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…………………………………………………………………………………………</m:t>
                    </m:r>
                  </m:oMath>
                </a14:m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6BB6BA37-6658-694A-B4AD-C77F3076E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692136"/>
                <a:ext cx="7232814" cy="542264"/>
              </a:xfrm>
              <a:prstGeom prst="rect">
                <a:avLst/>
              </a:prstGeom>
              <a:blipFill>
                <a:blip r:embed="rId3"/>
                <a:stretch>
                  <a:fillRect l="-175" b="-22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 12">
            <a:extLst>
              <a:ext uri="{FF2B5EF4-FFF2-40B4-BE49-F238E27FC236}">
                <a16:creationId xmlns:a16="http://schemas.microsoft.com/office/drawing/2014/main" id="{2481F55A-D8E9-2347-88C2-AD1F63B71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226" y="477277"/>
            <a:ext cx="996786" cy="99678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ABB2723-216C-F749-91C0-69D7C2A184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878" y="442128"/>
            <a:ext cx="996786" cy="996786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D953170F-4E73-3542-BD86-9B680860C12E}"/>
              </a:ext>
            </a:extLst>
          </p:cNvPr>
          <p:cNvSpPr txBox="1"/>
          <p:nvPr/>
        </p:nvSpPr>
        <p:spPr>
          <a:xfrm>
            <a:off x="9657915" y="140877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Entrainement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1B8C9A0-D9CA-2747-A609-E85686B68A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304" y="5757334"/>
            <a:ext cx="1117460" cy="3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82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4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83320A5-C63F-1042-B79B-91D3AE7AA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012C1CD-39EA-7349-966A-199B9589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6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D4D9747D-BE1E-EC47-80B3-2C8779F770F7}"/>
                  </a:ext>
                </a:extLst>
              </p:cNvPr>
              <p:cNvSpPr txBox="1"/>
              <p:nvPr/>
            </p:nvSpPr>
            <p:spPr>
              <a:xfrm>
                <a:off x="685801" y="406280"/>
                <a:ext cx="9848402" cy="95410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Théorème : (Probabilités totales)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Soit A</a:t>
                </a:r>
                <a:r>
                  <a:rPr lang="fr-FR" sz="1400" b="1" baseline="-25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A</a:t>
                </a:r>
                <a:r>
                  <a:rPr lang="fr-FR" sz="1400" b="1" baseline="-25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…, A</a:t>
                </a:r>
                <a:r>
                  <a:rPr lang="fr-FR" sz="1400" b="1" baseline="-25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une partition de l’univers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𝛀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(ensemble deux à deux incompatibles et dont l’union forme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𝛀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alors,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pour tout événement B, on a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𝑷</m:t>
                      </m:r>
                      <m:d>
                        <m:dPr>
                          <m:ctrlPr>
                            <a:rPr lang="fr-F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e>
                      </m:d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……………………………………………………………….</m:t>
                      </m:r>
                    </m:oMath>
                  </m:oMathPara>
                </a14:m>
                <a:endParaRPr lang="fr-FR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D4D9747D-BE1E-EC47-80B3-2C8779F77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406280"/>
                <a:ext cx="9848402" cy="954107"/>
              </a:xfrm>
              <a:prstGeom prst="rect">
                <a:avLst/>
              </a:prstGeom>
              <a:blipFill>
                <a:blip r:embed="rId2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à coins arrondis 7">
            <a:extLst>
              <a:ext uri="{FF2B5EF4-FFF2-40B4-BE49-F238E27FC236}">
                <a16:creationId xmlns:a16="http://schemas.microsoft.com/office/drawing/2014/main" id="{09FCF5C2-BAA9-7645-9915-20A38D2D9BC1}"/>
              </a:ext>
            </a:extLst>
          </p:cNvPr>
          <p:cNvSpPr/>
          <p:nvPr/>
        </p:nvSpPr>
        <p:spPr>
          <a:xfrm>
            <a:off x="4017364" y="1813810"/>
            <a:ext cx="1304145" cy="1469036"/>
          </a:xfrm>
          <a:prstGeom prst="roundRect">
            <a:avLst>
              <a:gd name="adj" fmla="val 27012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>
            <a:extLst>
              <a:ext uri="{FF2B5EF4-FFF2-40B4-BE49-F238E27FC236}">
                <a16:creationId xmlns:a16="http://schemas.microsoft.com/office/drawing/2014/main" id="{634F6ED1-07F6-AE45-9580-97D7C4CE1B47}"/>
              </a:ext>
            </a:extLst>
          </p:cNvPr>
          <p:cNvSpPr/>
          <p:nvPr/>
        </p:nvSpPr>
        <p:spPr>
          <a:xfrm>
            <a:off x="5801193" y="1832826"/>
            <a:ext cx="1768840" cy="1469036"/>
          </a:xfrm>
          <a:prstGeom prst="roundRect">
            <a:avLst>
              <a:gd name="adj" fmla="val 2278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              A</a:t>
            </a:r>
            <a:r>
              <a:rPr lang="fr-FR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>
            <a:extLst>
              <a:ext uri="{FF2B5EF4-FFF2-40B4-BE49-F238E27FC236}">
                <a16:creationId xmlns:a16="http://schemas.microsoft.com/office/drawing/2014/main" id="{F5378328-DEA4-C848-852C-F6B38D141599}"/>
              </a:ext>
            </a:extLst>
          </p:cNvPr>
          <p:cNvSpPr/>
          <p:nvPr/>
        </p:nvSpPr>
        <p:spPr>
          <a:xfrm>
            <a:off x="5074410" y="1832826"/>
            <a:ext cx="1003864" cy="1460985"/>
          </a:xfrm>
          <a:custGeom>
            <a:avLst/>
            <a:gdLst>
              <a:gd name="connsiteX0" fmla="*/ 0 w 1134319"/>
              <a:gd name="connsiteY0" fmla="*/ 189057 h 1371044"/>
              <a:gd name="connsiteX1" fmla="*/ 189057 w 1134319"/>
              <a:gd name="connsiteY1" fmla="*/ 0 h 1371044"/>
              <a:gd name="connsiteX2" fmla="*/ 945262 w 1134319"/>
              <a:gd name="connsiteY2" fmla="*/ 0 h 1371044"/>
              <a:gd name="connsiteX3" fmla="*/ 1134319 w 1134319"/>
              <a:gd name="connsiteY3" fmla="*/ 189057 h 1371044"/>
              <a:gd name="connsiteX4" fmla="*/ 1134319 w 1134319"/>
              <a:gd name="connsiteY4" fmla="*/ 1181987 h 1371044"/>
              <a:gd name="connsiteX5" fmla="*/ 945262 w 1134319"/>
              <a:gd name="connsiteY5" fmla="*/ 1371044 h 1371044"/>
              <a:gd name="connsiteX6" fmla="*/ 189057 w 1134319"/>
              <a:gd name="connsiteY6" fmla="*/ 1371044 h 1371044"/>
              <a:gd name="connsiteX7" fmla="*/ 0 w 1134319"/>
              <a:gd name="connsiteY7" fmla="*/ 1181987 h 1371044"/>
              <a:gd name="connsiteX8" fmla="*/ 0 w 1134319"/>
              <a:gd name="connsiteY8" fmla="*/ 189057 h 1371044"/>
              <a:gd name="connsiteX0" fmla="*/ 194872 w 1134319"/>
              <a:gd name="connsiteY0" fmla="*/ 204047 h 1371044"/>
              <a:gd name="connsiteX1" fmla="*/ 189057 w 1134319"/>
              <a:gd name="connsiteY1" fmla="*/ 0 h 1371044"/>
              <a:gd name="connsiteX2" fmla="*/ 945262 w 1134319"/>
              <a:gd name="connsiteY2" fmla="*/ 0 h 1371044"/>
              <a:gd name="connsiteX3" fmla="*/ 1134319 w 1134319"/>
              <a:gd name="connsiteY3" fmla="*/ 189057 h 1371044"/>
              <a:gd name="connsiteX4" fmla="*/ 1134319 w 1134319"/>
              <a:gd name="connsiteY4" fmla="*/ 1181987 h 1371044"/>
              <a:gd name="connsiteX5" fmla="*/ 945262 w 1134319"/>
              <a:gd name="connsiteY5" fmla="*/ 1371044 h 1371044"/>
              <a:gd name="connsiteX6" fmla="*/ 189057 w 1134319"/>
              <a:gd name="connsiteY6" fmla="*/ 1371044 h 1371044"/>
              <a:gd name="connsiteX7" fmla="*/ 0 w 1134319"/>
              <a:gd name="connsiteY7" fmla="*/ 1181987 h 1371044"/>
              <a:gd name="connsiteX8" fmla="*/ 194872 w 1134319"/>
              <a:gd name="connsiteY8" fmla="*/ 204047 h 1371044"/>
              <a:gd name="connsiteX0" fmla="*/ 54726 w 994173"/>
              <a:gd name="connsiteY0" fmla="*/ 204047 h 1371044"/>
              <a:gd name="connsiteX1" fmla="*/ 48911 w 994173"/>
              <a:gd name="connsiteY1" fmla="*/ 0 h 1371044"/>
              <a:gd name="connsiteX2" fmla="*/ 805116 w 994173"/>
              <a:gd name="connsiteY2" fmla="*/ 0 h 1371044"/>
              <a:gd name="connsiteX3" fmla="*/ 994173 w 994173"/>
              <a:gd name="connsiteY3" fmla="*/ 189057 h 1371044"/>
              <a:gd name="connsiteX4" fmla="*/ 994173 w 994173"/>
              <a:gd name="connsiteY4" fmla="*/ 1181987 h 1371044"/>
              <a:gd name="connsiteX5" fmla="*/ 805116 w 994173"/>
              <a:gd name="connsiteY5" fmla="*/ 1371044 h 1371044"/>
              <a:gd name="connsiteX6" fmla="*/ 48911 w 994173"/>
              <a:gd name="connsiteY6" fmla="*/ 1371044 h 1371044"/>
              <a:gd name="connsiteX7" fmla="*/ 39736 w 994173"/>
              <a:gd name="connsiteY7" fmla="*/ 1181987 h 1371044"/>
              <a:gd name="connsiteX8" fmla="*/ 54726 w 994173"/>
              <a:gd name="connsiteY8" fmla="*/ 204047 h 1371044"/>
              <a:gd name="connsiteX0" fmla="*/ 54726 w 994173"/>
              <a:gd name="connsiteY0" fmla="*/ 204047 h 1371044"/>
              <a:gd name="connsiteX1" fmla="*/ 48911 w 994173"/>
              <a:gd name="connsiteY1" fmla="*/ 0 h 1371044"/>
              <a:gd name="connsiteX2" fmla="*/ 805116 w 994173"/>
              <a:gd name="connsiteY2" fmla="*/ 0 h 1371044"/>
              <a:gd name="connsiteX3" fmla="*/ 844271 w 994173"/>
              <a:gd name="connsiteY3" fmla="*/ 234027 h 1371044"/>
              <a:gd name="connsiteX4" fmla="*/ 994173 w 994173"/>
              <a:gd name="connsiteY4" fmla="*/ 1181987 h 1371044"/>
              <a:gd name="connsiteX5" fmla="*/ 805116 w 994173"/>
              <a:gd name="connsiteY5" fmla="*/ 1371044 h 1371044"/>
              <a:gd name="connsiteX6" fmla="*/ 48911 w 994173"/>
              <a:gd name="connsiteY6" fmla="*/ 1371044 h 1371044"/>
              <a:gd name="connsiteX7" fmla="*/ 39736 w 994173"/>
              <a:gd name="connsiteY7" fmla="*/ 1181987 h 1371044"/>
              <a:gd name="connsiteX8" fmla="*/ 54726 w 994173"/>
              <a:gd name="connsiteY8" fmla="*/ 204047 h 1371044"/>
              <a:gd name="connsiteX0" fmla="*/ 54726 w 864412"/>
              <a:gd name="connsiteY0" fmla="*/ 204047 h 1371044"/>
              <a:gd name="connsiteX1" fmla="*/ 48911 w 864412"/>
              <a:gd name="connsiteY1" fmla="*/ 0 h 1371044"/>
              <a:gd name="connsiteX2" fmla="*/ 805116 w 864412"/>
              <a:gd name="connsiteY2" fmla="*/ 0 h 1371044"/>
              <a:gd name="connsiteX3" fmla="*/ 844271 w 864412"/>
              <a:gd name="connsiteY3" fmla="*/ 234027 h 1371044"/>
              <a:gd name="connsiteX4" fmla="*/ 844272 w 864412"/>
              <a:gd name="connsiteY4" fmla="*/ 1196977 h 1371044"/>
              <a:gd name="connsiteX5" fmla="*/ 805116 w 864412"/>
              <a:gd name="connsiteY5" fmla="*/ 1371044 h 1371044"/>
              <a:gd name="connsiteX6" fmla="*/ 48911 w 864412"/>
              <a:gd name="connsiteY6" fmla="*/ 1371044 h 1371044"/>
              <a:gd name="connsiteX7" fmla="*/ 39736 w 864412"/>
              <a:gd name="connsiteY7" fmla="*/ 1181987 h 1371044"/>
              <a:gd name="connsiteX8" fmla="*/ 54726 w 864412"/>
              <a:gd name="connsiteY8" fmla="*/ 204047 h 1371044"/>
              <a:gd name="connsiteX0" fmla="*/ 114654 w 924340"/>
              <a:gd name="connsiteY0" fmla="*/ 204047 h 1431005"/>
              <a:gd name="connsiteX1" fmla="*/ 108839 w 924340"/>
              <a:gd name="connsiteY1" fmla="*/ 0 h 1431005"/>
              <a:gd name="connsiteX2" fmla="*/ 865044 w 924340"/>
              <a:gd name="connsiteY2" fmla="*/ 0 h 1431005"/>
              <a:gd name="connsiteX3" fmla="*/ 904199 w 924340"/>
              <a:gd name="connsiteY3" fmla="*/ 234027 h 1431005"/>
              <a:gd name="connsiteX4" fmla="*/ 904200 w 924340"/>
              <a:gd name="connsiteY4" fmla="*/ 1196977 h 1431005"/>
              <a:gd name="connsiteX5" fmla="*/ 865044 w 924340"/>
              <a:gd name="connsiteY5" fmla="*/ 1371044 h 1431005"/>
              <a:gd name="connsiteX6" fmla="*/ 33889 w 924340"/>
              <a:gd name="connsiteY6" fmla="*/ 1431005 h 1431005"/>
              <a:gd name="connsiteX7" fmla="*/ 99664 w 924340"/>
              <a:gd name="connsiteY7" fmla="*/ 1181987 h 1431005"/>
              <a:gd name="connsiteX8" fmla="*/ 114654 w 924340"/>
              <a:gd name="connsiteY8" fmla="*/ 204047 h 1431005"/>
              <a:gd name="connsiteX0" fmla="*/ 114654 w 1003864"/>
              <a:gd name="connsiteY0" fmla="*/ 204047 h 1431005"/>
              <a:gd name="connsiteX1" fmla="*/ 108839 w 1003864"/>
              <a:gd name="connsiteY1" fmla="*/ 0 h 1431005"/>
              <a:gd name="connsiteX2" fmla="*/ 865044 w 1003864"/>
              <a:gd name="connsiteY2" fmla="*/ 0 h 1431005"/>
              <a:gd name="connsiteX3" fmla="*/ 904199 w 1003864"/>
              <a:gd name="connsiteY3" fmla="*/ 234027 h 1431005"/>
              <a:gd name="connsiteX4" fmla="*/ 904200 w 1003864"/>
              <a:gd name="connsiteY4" fmla="*/ 1196977 h 1431005"/>
              <a:gd name="connsiteX5" fmla="*/ 969975 w 1003864"/>
              <a:gd name="connsiteY5" fmla="*/ 1431005 h 1431005"/>
              <a:gd name="connsiteX6" fmla="*/ 33889 w 1003864"/>
              <a:gd name="connsiteY6" fmla="*/ 1431005 h 1431005"/>
              <a:gd name="connsiteX7" fmla="*/ 99664 w 1003864"/>
              <a:gd name="connsiteY7" fmla="*/ 1181987 h 1431005"/>
              <a:gd name="connsiteX8" fmla="*/ 114654 w 1003864"/>
              <a:gd name="connsiteY8" fmla="*/ 204047 h 1431005"/>
              <a:gd name="connsiteX0" fmla="*/ 114654 w 1003864"/>
              <a:gd name="connsiteY0" fmla="*/ 234027 h 1460985"/>
              <a:gd name="connsiteX1" fmla="*/ 33888 w 1003864"/>
              <a:gd name="connsiteY1" fmla="*/ 0 h 1460985"/>
              <a:gd name="connsiteX2" fmla="*/ 865044 w 1003864"/>
              <a:gd name="connsiteY2" fmla="*/ 29980 h 1460985"/>
              <a:gd name="connsiteX3" fmla="*/ 904199 w 1003864"/>
              <a:gd name="connsiteY3" fmla="*/ 264007 h 1460985"/>
              <a:gd name="connsiteX4" fmla="*/ 904200 w 1003864"/>
              <a:gd name="connsiteY4" fmla="*/ 1226957 h 1460985"/>
              <a:gd name="connsiteX5" fmla="*/ 969975 w 1003864"/>
              <a:gd name="connsiteY5" fmla="*/ 1460985 h 1460985"/>
              <a:gd name="connsiteX6" fmla="*/ 33889 w 1003864"/>
              <a:gd name="connsiteY6" fmla="*/ 1460985 h 1460985"/>
              <a:gd name="connsiteX7" fmla="*/ 99664 w 1003864"/>
              <a:gd name="connsiteY7" fmla="*/ 1211967 h 1460985"/>
              <a:gd name="connsiteX8" fmla="*/ 114654 w 1003864"/>
              <a:gd name="connsiteY8" fmla="*/ 234027 h 1460985"/>
              <a:gd name="connsiteX0" fmla="*/ 114654 w 1003864"/>
              <a:gd name="connsiteY0" fmla="*/ 234027 h 1460985"/>
              <a:gd name="connsiteX1" fmla="*/ 33888 w 1003864"/>
              <a:gd name="connsiteY1" fmla="*/ 0 h 1460985"/>
              <a:gd name="connsiteX2" fmla="*/ 969975 w 1003864"/>
              <a:gd name="connsiteY2" fmla="*/ 0 h 1460985"/>
              <a:gd name="connsiteX3" fmla="*/ 904199 w 1003864"/>
              <a:gd name="connsiteY3" fmla="*/ 264007 h 1460985"/>
              <a:gd name="connsiteX4" fmla="*/ 904200 w 1003864"/>
              <a:gd name="connsiteY4" fmla="*/ 1226957 h 1460985"/>
              <a:gd name="connsiteX5" fmla="*/ 969975 w 1003864"/>
              <a:gd name="connsiteY5" fmla="*/ 1460985 h 1460985"/>
              <a:gd name="connsiteX6" fmla="*/ 33889 w 1003864"/>
              <a:gd name="connsiteY6" fmla="*/ 1460985 h 1460985"/>
              <a:gd name="connsiteX7" fmla="*/ 99664 w 1003864"/>
              <a:gd name="connsiteY7" fmla="*/ 1211967 h 1460985"/>
              <a:gd name="connsiteX8" fmla="*/ 114654 w 1003864"/>
              <a:gd name="connsiteY8" fmla="*/ 234027 h 146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3864" h="1460985">
                <a:moveTo>
                  <a:pt x="114654" y="234027"/>
                </a:moveTo>
                <a:cubicBezTo>
                  <a:pt x="114654" y="129614"/>
                  <a:pt x="-70525" y="0"/>
                  <a:pt x="33888" y="0"/>
                </a:cubicBezTo>
                <a:lnTo>
                  <a:pt x="969975" y="0"/>
                </a:lnTo>
                <a:cubicBezTo>
                  <a:pt x="1074388" y="0"/>
                  <a:pt x="904199" y="159594"/>
                  <a:pt x="904199" y="264007"/>
                </a:cubicBezTo>
                <a:cubicBezTo>
                  <a:pt x="904199" y="584990"/>
                  <a:pt x="904200" y="905974"/>
                  <a:pt x="904200" y="1226957"/>
                </a:cubicBezTo>
                <a:cubicBezTo>
                  <a:pt x="904200" y="1331370"/>
                  <a:pt x="1074388" y="1460985"/>
                  <a:pt x="969975" y="1460985"/>
                </a:cubicBezTo>
                <a:lnTo>
                  <a:pt x="33889" y="1460985"/>
                </a:lnTo>
                <a:cubicBezTo>
                  <a:pt x="-70524" y="1460985"/>
                  <a:pt x="99664" y="1316380"/>
                  <a:pt x="99664" y="1211967"/>
                </a:cubicBezTo>
                <a:cubicBezTo>
                  <a:pt x="99664" y="880990"/>
                  <a:pt x="114654" y="565004"/>
                  <a:pt x="114654" y="23402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>
            <a:extLst>
              <a:ext uri="{FF2B5EF4-FFF2-40B4-BE49-F238E27FC236}">
                <a16:creationId xmlns:a16="http://schemas.microsoft.com/office/drawing/2014/main" id="{4D5AE506-7C2E-4344-804B-524F71DE4A36}"/>
              </a:ext>
            </a:extLst>
          </p:cNvPr>
          <p:cNvSpPr/>
          <p:nvPr/>
        </p:nvSpPr>
        <p:spPr>
          <a:xfrm>
            <a:off x="4017364" y="1813810"/>
            <a:ext cx="3552669" cy="1469036"/>
          </a:xfrm>
          <a:prstGeom prst="roundRect">
            <a:avLst>
              <a:gd name="adj" fmla="val 21769"/>
            </a:avLst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91AF52C-E523-7C4B-BABE-95B4E088CEB1}"/>
              </a:ext>
            </a:extLst>
          </p:cNvPr>
          <p:cNvSpPr/>
          <p:nvPr/>
        </p:nvSpPr>
        <p:spPr>
          <a:xfrm>
            <a:off x="4684479" y="2199286"/>
            <a:ext cx="1783725" cy="54391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BEAC5B9-1E82-4344-BC1E-A1862FEC321F}"/>
              </a:ext>
            </a:extLst>
          </p:cNvPr>
          <p:cNvCxnSpPr>
            <a:stCxn id="11" idx="6"/>
          </p:cNvCxnSpPr>
          <p:nvPr/>
        </p:nvCxnSpPr>
        <p:spPr>
          <a:xfrm flipV="1">
            <a:off x="6468204" y="2021305"/>
            <a:ext cx="2002028" cy="4499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6E855C6D-E022-EA42-A9D1-BBB59E3B677D}"/>
              </a:ext>
            </a:extLst>
          </p:cNvPr>
          <p:cNvSpPr txBox="1"/>
          <p:nvPr/>
        </p:nvSpPr>
        <p:spPr>
          <a:xfrm>
            <a:off x="8470232" y="181381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45D3437D-0C84-9A41-BF7A-C4894CD6CB51}"/>
              </a:ext>
            </a:extLst>
          </p:cNvPr>
          <p:cNvCxnSpPr>
            <a:stCxn id="5" idx="3"/>
          </p:cNvCxnSpPr>
          <p:nvPr/>
        </p:nvCxnSpPr>
        <p:spPr>
          <a:xfrm>
            <a:off x="7570033" y="2548328"/>
            <a:ext cx="764498" cy="629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624FB5A9-B494-8C43-8495-F2290DE19AE8}"/>
                  </a:ext>
                </a:extLst>
              </p:cNvPr>
              <p:cNvSpPr txBox="1"/>
              <p:nvPr/>
            </p:nvSpPr>
            <p:spPr>
              <a:xfrm>
                <a:off x="8334531" y="3132161"/>
                <a:ext cx="2099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𝜴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624FB5A9-B494-8C43-8495-F2290DE19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531" y="3132161"/>
                <a:ext cx="209993" cy="276999"/>
              </a:xfrm>
              <a:prstGeom prst="rect">
                <a:avLst/>
              </a:prstGeom>
              <a:blipFill>
                <a:blip r:embed="rId3"/>
                <a:stretch>
                  <a:fillRect l="-22222" r="-22222" b="-90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7859E489-225F-D848-8E64-4C10976983C3}"/>
                  </a:ext>
                </a:extLst>
              </p:cNvPr>
              <p:cNvSpPr txBox="1"/>
              <p:nvPr/>
            </p:nvSpPr>
            <p:spPr>
              <a:xfrm>
                <a:off x="836153" y="1727537"/>
                <a:ext cx="7572138" cy="2092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Exemple: 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Une partition de l’univers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 trois ensembles A</a:t>
                </a:r>
                <a:r>
                  <a:rPr lang="fr-FR" sz="1400" baseline="-25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A</a:t>
                </a:r>
                <a:r>
                  <a:rPr lang="fr-FR" sz="1400" baseline="-25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et A</a:t>
                </a:r>
                <a:r>
                  <a:rPr lang="fr-FR" sz="1400" baseline="-25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b="0" dirty="0">
                    <a:solidFill>
                      <a:srgbClr val="7030A0"/>
                    </a:solidFill>
                    <a:cs typeface="Arial" panose="020B0604020202020204" pitchFamily="34" charset="0"/>
                  </a:rPr>
                  <a:t>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𝑷</m:t>
                    </m:r>
                    <m:d>
                      <m:dPr>
                        <m:ctrlP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d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……………………………………………….</m:t>
                    </m:r>
                  </m:oMath>
                </a14:m>
                <a:endParaRPr lang="fr-FR" sz="14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7859E489-225F-D848-8E64-4C1097698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153" y="1727537"/>
                <a:ext cx="7572138" cy="2092881"/>
              </a:xfrm>
              <a:prstGeom prst="rect">
                <a:avLst/>
              </a:prstGeom>
              <a:blipFill>
                <a:blip r:embed="rId4"/>
                <a:stretch>
                  <a:fillRect l="-168" b="-18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ZoneTexte 18">
            <a:extLst>
              <a:ext uri="{FF2B5EF4-FFF2-40B4-BE49-F238E27FC236}">
                <a16:creationId xmlns:a16="http://schemas.microsoft.com/office/drawing/2014/main" id="{B9C7EBE1-2E69-E54B-9F89-9F9DD2117CFD}"/>
              </a:ext>
            </a:extLst>
          </p:cNvPr>
          <p:cNvSpPr txBox="1"/>
          <p:nvPr/>
        </p:nvSpPr>
        <p:spPr>
          <a:xfrm>
            <a:off x="1530234" y="3848324"/>
            <a:ext cx="45480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Exploitation d’un tableau croisé d’effectifs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14788C1A-62C6-8547-BFE4-3409C7924B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304" y="5757334"/>
            <a:ext cx="1117460" cy="39365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7FA754C3-844A-FD4E-82A9-A259A17DB9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396" y="4273841"/>
            <a:ext cx="5810146" cy="124078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A9D9502-F785-D94A-B130-2F88C8E60112}"/>
              </a:ext>
            </a:extLst>
          </p:cNvPr>
          <p:cNvSpPr/>
          <p:nvPr/>
        </p:nvSpPr>
        <p:spPr>
          <a:xfrm>
            <a:off x="585747" y="4494935"/>
            <a:ext cx="50842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 l’épreuve pratique du permis de conduire, on a observé les 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résultats suivants sur un échantillon de 503 candidats se 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présentant pour la première fois.</a:t>
            </a:r>
            <a:endParaRPr lang="fr-FR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43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0D9D78C-4E64-7A4E-B892-2A1D0031F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1FF1E75-00AB-4840-8673-CD5F7593E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7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33A33D6-97C2-6346-8DA4-C7C1A92AA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304" y="5757334"/>
            <a:ext cx="1117460" cy="39365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6E61113-E872-AD4D-8DA5-576819A34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704" y="4267814"/>
            <a:ext cx="1051810" cy="105181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2CD3FAC-0257-9748-BA5B-936B57848D15}"/>
              </a:ext>
            </a:extLst>
          </p:cNvPr>
          <p:cNvSpPr txBox="1"/>
          <p:nvPr/>
        </p:nvSpPr>
        <p:spPr>
          <a:xfrm>
            <a:off x="10250504" y="3868848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Entrainement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005749-7392-DE41-A5C3-493DA6832309}"/>
              </a:ext>
            </a:extLst>
          </p:cNvPr>
          <p:cNvSpPr/>
          <p:nvPr/>
        </p:nvSpPr>
        <p:spPr>
          <a:xfrm>
            <a:off x="809469" y="362123"/>
            <a:ext cx="100733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On choisit au hasard un candidat dans cet échantillon. On considère les événements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 : « le candidat a pratiqué la conduite accompagnée 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 : « le candidat a réussi à la première présentation ».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On donnera les résultats sous forme de fractions.</a:t>
            </a:r>
            <a:endParaRPr lang="fr-FR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1A9C153-5699-E348-ACE7-84BDD7F6AB46}"/>
                  </a:ext>
                </a:extLst>
              </p:cNvPr>
              <p:cNvSpPr/>
              <p:nvPr/>
            </p:nvSpPr>
            <p:spPr>
              <a:xfrm>
                <a:off x="1060954" y="1432039"/>
                <a:ext cx="42204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1. Calculer les probabilités</a:t>
                </a:r>
                <a:r>
                  <a:rPr lang="fr-FR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400" dirty="0">
                    <a:latin typeface="Helvetica" pitchFamily="2" charset="0"/>
                  </a:rPr>
                  <a:t>.</a:t>
                </a:r>
                <a:endParaRPr lang="fr-FR" dirty="0">
                  <a:effectLst/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1A9C153-5699-E348-ACE7-84BDD7F6AB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954" y="1432039"/>
                <a:ext cx="4220451" cy="369332"/>
              </a:xfrm>
              <a:prstGeom prst="rect">
                <a:avLst/>
              </a:prstGeom>
              <a:blipFill>
                <a:blip r:embed="rId4"/>
                <a:stretch>
                  <a:fillRect l="-602" b="-1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8E02C1F-0059-654D-8125-E2077180A7C7}"/>
                  </a:ext>
                </a:extLst>
              </p:cNvPr>
              <p:cNvSpPr/>
              <p:nvPr/>
            </p:nvSpPr>
            <p:spPr>
              <a:xfrm>
                <a:off x="1060954" y="2223207"/>
                <a:ext cx="67849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2. Calculer la probabilité</a:t>
                </a:r>
                <a:r>
                  <a:rPr lang="fr-FR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. Décrire par une phrase la la probabilité demandée. </a:t>
                </a:r>
                <a:r>
                  <a:rPr lang="fr-FR" sz="1100" dirty="0">
                    <a:latin typeface="Helvetica" pitchFamily="2" charset="0"/>
                  </a:rPr>
                  <a:t> </a:t>
                </a:r>
                <a:endParaRPr lang="fr-FR" dirty="0">
                  <a:effectLst/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8E02C1F-0059-654D-8125-E2077180A7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954" y="2223207"/>
                <a:ext cx="6784999" cy="369332"/>
              </a:xfrm>
              <a:prstGeom prst="rect">
                <a:avLst/>
              </a:prstGeom>
              <a:blipFill>
                <a:blip r:embed="rId5"/>
                <a:stretch>
                  <a:fillRect l="-375" t="-6667" b="-2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2B930D3C-025F-7041-9E72-9090690391C3}"/>
              </a:ext>
            </a:extLst>
          </p:cNvPr>
          <p:cNvSpPr/>
          <p:nvPr/>
        </p:nvSpPr>
        <p:spPr>
          <a:xfrm>
            <a:off x="1060954" y="3376405"/>
            <a:ext cx="7869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3. Le candidat déclare qu’il a a obtenu son permis à la première présentation.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   Déterminer la probabilité qu’il ait pratiqué la conduite accompagnée.</a:t>
            </a:r>
            <a:endParaRPr lang="fr-FR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9E8CE6F-B794-8F4F-B4AE-3957BE303315}"/>
                  </a:ext>
                </a:extLst>
              </p:cNvPr>
              <p:cNvSpPr/>
              <p:nvPr/>
            </p:nvSpPr>
            <p:spPr>
              <a:xfrm>
                <a:off x="1219323" y="1752641"/>
                <a:ext cx="1002689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𝑷</m:t>
                    </m:r>
                    <m:d>
                      <m:dPr>
                        <m:ctrlPr>
                          <a:rPr lang="fr-FR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</m:d>
                    <m:r>
                      <a:rPr lang="fr-FR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………</m:t>
                    </m:r>
                    <m:r>
                      <a:rPr lang="fr-FR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; </m:t>
                    </m:r>
                    <m:r>
                      <a:rPr lang="fr-FR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𝑷</m:t>
                    </m:r>
                    <m:d>
                      <m:dPr>
                        <m:ctrlPr>
                          <a:rPr lang="fr-FR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𝑹</m:t>
                        </m:r>
                      </m:e>
                    </m:d>
                    <m:r>
                      <a:rPr lang="fr-FR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…..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…. 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𝒆𝒕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𝑷</m:t>
                    </m:r>
                    <m:d>
                      <m:dPr>
                        <m:ctrlP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  <m: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∩</m:t>
                        </m:r>
                        <m: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𝑹</m:t>
                        </m:r>
                      </m:e>
                    </m:d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…………</m:t>
                    </m:r>
                  </m:oMath>
                </a14:m>
                <a:endParaRPr lang="fr-FR" b="1" dirty="0"/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9E8CE6F-B794-8F4F-B4AE-3957BE3033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323" y="1752641"/>
                <a:ext cx="10026893" cy="369332"/>
              </a:xfrm>
              <a:prstGeom prst="rect">
                <a:avLst/>
              </a:prstGeom>
              <a:blipFill>
                <a:blip r:embed="rId6"/>
                <a:stretch>
                  <a:fillRect l="-506" t="-6667" b="-2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B87573A-1ECB-A546-A82D-31C041EB2911}"/>
                  </a:ext>
                </a:extLst>
              </p:cNvPr>
              <p:cNvSpPr/>
              <p:nvPr/>
            </p:nvSpPr>
            <p:spPr>
              <a:xfrm>
                <a:off x="1219323" y="2672064"/>
                <a:ext cx="10406182" cy="362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𝑷</m:t>
                        </m:r>
                      </m:e>
                      <m:sub>
                        <m: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sub>
                    </m:sSub>
                    <m:d>
                      <m:dPr>
                        <m:ctrlPr>
                          <a:rPr lang="fr-FR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𝑹</m:t>
                        </m:r>
                      </m:e>
                    </m:d>
                    <m:r>
                      <a:rPr lang="fr-FR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……..</m:t>
                    </m:r>
                    <m:r>
                      <a:rPr lang="fr-FR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C’est la probabilité d’avoir réussi à la première présentation sachant que l’on a fait la conduite accompagnée.</a:t>
                </a:r>
                <a:endParaRPr lang="fr-FR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B87573A-1ECB-A546-A82D-31C041EB29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323" y="2672064"/>
                <a:ext cx="10406182" cy="362984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6A140A7-A559-164E-A27D-B6339B5BCF8A}"/>
                  </a:ext>
                </a:extLst>
              </p:cNvPr>
              <p:cNvSpPr/>
              <p:nvPr/>
            </p:nvSpPr>
            <p:spPr>
              <a:xfrm>
                <a:off x="1219323" y="3913371"/>
                <a:ext cx="19920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𝑷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𝑹</m:t>
                          </m:r>
                        </m:sub>
                      </m:sSub>
                      <m:d>
                        <m:dPr>
                          <m:ctrlPr>
                            <a:rPr lang="fr-FR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</m:d>
                      <m:r>
                        <a:rPr lang="fr-FR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fr-FR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……….</m:t>
                      </m:r>
                      <m:r>
                        <a:rPr lang="fr-FR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fr-FR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6A140A7-A559-164E-A27D-B6339B5BCF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323" y="3913371"/>
                <a:ext cx="1992020" cy="369332"/>
              </a:xfrm>
              <a:prstGeom prst="rect">
                <a:avLst/>
              </a:prstGeom>
              <a:blipFill>
                <a:blip r:embed="rId8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796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20D17EE-7E16-E042-BEED-149E995A7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0671AAD-5092-B342-81CE-D2096B7D2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8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B467A46-17E9-F242-89B4-09DA19F5C86D}"/>
              </a:ext>
            </a:extLst>
          </p:cNvPr>
          <p:cNvSpPr txBox="1"/>
          <p:nvPr/>
        </p:nvSpPr>
        <p:spPr>
          <a:xfrm>
            <a:off x="410592" y="310718"/>
            <a:ext cx="3676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3°) Indépendance en probabilité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22428C7-7D55-A84A-9BEF-5BD32E728013}"/>
              </a:ext>
            </a:extLst>
          </p:cNvPr>
          <p:cNvSpPr txBox="1"/>
          <p:nvPr/>
        </p:nvSpPr>
        <p:spPr>
          <a:xfrm>
            <a:off x="831271" y="1224719"/>
            <a:ext cx="1074113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1 : </a:t>
            </a:r>
          </a:p>
          <a:p>
            <a:r>
              <a:rPr lang="fr-F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Deux </a:t>
            </a:r>
            <a:r>
              <a:rPr lang="fr-FR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événements</a:t>
            </a:r>
            <a:r>
              <a:rPr lang="fr-F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et B de probabilités non nulles sont dits ……………………………………………………………………………….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8EE62C8-9DF0-DF4D-9C5D-5DC89D23ADF9}"/>
                  </a:ext>
                </a:extLst>
              </p:cNvPr>
              <p:cNvSpPr/>
              <p:nvPr/>
            </p:nvSpPr>
            <p:spPr>
              <a:xfrm>
                <a:off x="831272" y="3528636"/>
                <a:ext cx="9670471" cy="1600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Exemple :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Une association spécialiste des sports nautiques et d’endurance, de 96 membres, propose </a:t>
                </a:r>
                <a:r>
                  <a:rPr lang="fr-FR" sz="1400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différentes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activités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à ses </a:t>
                </a:r>
                <a:r>
                  <a:rPr lang="fr-FR" sz="1400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adhérents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dont le surf et le </a:t>
                </a:r>
                <a:r>
                  <a:rPr lang="fr-FR" sz="1400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swimrun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12 membres s’inscrivent pour le surf, 32 pour le </a:t>
                </a:r>
                <a:r>
                  <a:rPr lang="fr-FR" sz="1400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swimrun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dont 4 pour les deux. 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 prend au hasard la fiche d’un </a:t>
                </a:r>
                <a:r>
                  <a:rPr lang="fr-FR" sz="1400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adhérent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On note A et B les </a:t>
                </a:r>
                <a:r>
                  <a:rPr lang="fr-FR" sz="1400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événements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 A « l’</a:t>
                </a:r>
                <a:r>
                  <a:rPr lang="fr-FR" sz="1400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adhérent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est inscrit pour le surf » ;</a:t>
                </a:r>
                <a:b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 B « l’</a:t>
                </a:r>
                <a:r>
                  <a:rPr lang="fr-FR" sz="1400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adhérent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est inscrit pour le </a:t>
                </a:r>
                <a:r>
                  <a:rPr lang="fr-FR" sz="1400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swimrun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». 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Les </a:t>
                </a:r>
                <a:r>
                  <a:rPr lang="fr-FR" sz="1400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événements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et B sont-ils </a:t>
                </a:r>
                <a:r>
                  <a:rPr lang="fr-FR" sz="1400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indépendants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? En est-il de </a:t>
                </a:r>
                <a:r>
                  <a:rPr lang="fr-FR" sz="1400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même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pour A 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1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?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8EE62C8-9DF0-DF4D-9C5D-5DC89D23AD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72" y="3528636"/>
                <a:ext cx="9670471" cy="1600438"/>
              </a:xfrm>
              <a:prstGeom prst="rect">
                <a:avLst/>
              </a:prstGeom>
              <a:blipFill>
                <a:blip r:embed="rId3"/>
                <a:stretch>
                  <a:fillRect l="-131" t="-787" r="-262" b="-23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D913C34A-B2DA-C843-B416-5527EF8AF47B}"/>
              </a:ext>
            </a:extLst>
          </p:cNvPr>
          <p:cNvSpPr txBox="1"/>
          <p:nvPr/>
        </p:nvSpPr>
        <p:spPr>
          <a:xfrm>
            <a:off x="1545518" y="781125"/>
            <a:ext cx="3021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Événements indépendants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E36B8813-88D8-F84C-A060-6AE458CCDDE1}"/>
                  </a:ext>
                </a:extLst>
              </p:cNvPr>
              <p:cNvSpPr txBox="1"/>
              <p:nvPr/>
            </p:nvSpPr>
            <p:spPr>
              <a:xfrm>
                <a:off x="831272" y="1863800"/>
                <a:ext cx="9781764" cy="73866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Propriété :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Soient deux </a:t>
                </a:r>
                <a:r>
                  <a:rPr lang="fr-FR" sz="14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événements</a:t>
                </a: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et B de probabilités non nulles.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sont indépendants si et seulement si ……………………………………………………………………………………...</a:t>
                </a:r>
              </a:p>
            </p:txBody>
          </p:sp>
        </mc:Choice>
        <mc:Fallback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E36B8813-88D8-F84C-A060-6AE458CCD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72" y="1863800"/>
                <a:ext cx="9781764" cy="738664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D16D439D-6A55-144D-9ACF-A85012A5F777}"/>
                  </a:ext>
                </a:extLst>
              </p:cNvPr>
              <p:cNvSpPr txBox="1"/>
              <p:nvPr/>
            </p:nvSpPr>
            <p:spPr>
              <a:xfrm>
                <a:off x="831272" y="2705139"/>
                <a:ext cx="9781764" cy="73866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Définition 2 :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Soient deux </a:t>
                </a:r>
                <a:r>
                  <a:rPr lang="fr-FR" sz="14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événements</a:t>
                </a: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et B de probabilités non nulles.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sont deux événements </a:t>
                </a:r>
                <a:r>
                  <a:rPr lang="fr-FR" sz="14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indépendants</a:t>
                </a: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alors ………………………………………………………………………….</a:t>
                </a:r>
              </a:p>
            </p:txBody>
          </p:sp>
        </mc:Choice>
        <mc:Fallback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D16D439D-6A55-144D-9ACF-A85012A5F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72" y="2705139"/>
                <a:ext cx="9781764" cy="738664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 10">
            <a:extLst>
              <a:ext uri="{FF2B5EF4-FFF2-40B4-BE49-F238E27FC236}">
                <a16:creationId xmlns:a16="http://schemas.microsoft.com/office/drawing/2014/main" id="{7A4FEA6D-75AE-7942-B903-C2502BB628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596" y="4182195"/>
            <a:ext cx="946879" cy="94687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C6EFFE1-879B-5C41-AC41-112BF152B8C2}"/>
              </a:ext>
            </a:extLst>
          </p:cNvPr>
          <p:cNvSpPr txBox="1"/>
          <p:nvPr/>
        </p:nvSpPr>
        <p:spPr>
          <a:xfrm>
            <a:off x="9988505" y="5194863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Entrainement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5D5F9CA-E3BD-5741-B593-B1105F6222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304" y="5757334"/>
            <a:ext cx="1117460" cy="3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01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E3AEF7A-16B1-E44A-9FDD-AF885E5A4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631E96-F88E-2146-9D03-F023B029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9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74EF789-F2D9-B948-9559-DF6F0BDEEF0A}"/>
              </a:ext>
            </a:extLst>
          </p:cNvPr>
          <p:cNvSpPr txBox="1"/>
          <p:nvPr/>
        </p:nvSpPr>
        <p:spPr>
          <a:xfrm>
            <a:off x="1530528" y="436351"/>
            <a:ext cx="2861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Épreuves indépendantes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455C8DB-15A9-E742-AC46-4497D2E87225}"/>
              </a:ext>
            </a:extLst>
          </p:cNvPr>
          <p:cNvSpPr txBox="1"/>
          <p:nvPr/>
        </p:nvSpPr>
        <p:spPr>
          <a:xfrm>
            <a:off x="831271" y="1014857"/>
            <a:ext cx="10591233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Définition: </a:t>
            </a:r>
          </a:p>
          <a:p>
            <a:r>
              <a:rPr lang="fr-F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appelle succession de deux épreuves indépendantes ………………………………………………………………………………….</a:t>
            </a:r>
          </a:p>
          <a:p>
            <a:r>
              <a:rPr lang="fr-F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résultats de la première épreuve …………………………………………………………………………………………...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0C40D69-6788-6144-A111-632C7944026E}"/>
              </a:ext>
            </a:extLst>
          </p:cNvPr>
          <p:cNvSpPr txBox="1"/>
          <p:nvPr/>
        </p:nvSpPr>
        <p:spPr>
          <a:xfrm>
            <a:off x="831272" y="1948721"/>
            <a:ext cx="841768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une urne contenant 3 boues bleues et deux boules rouges, le tirage successivement et </a:t>
            </a:r>
          </a:p>
          <a:p>
            <a:r>
              <a:rPr lang="fr-FR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remise d’une boule.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jeu du lancer d’un dé cubique non truqué avec les faces numérotées de 1 à 6. On note le numéro</a:t>
            </a:r>
          </a:p>
          <a:p>
            <a:r>
              <a:rPr lang="fr-FR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obtenu à chaque lancer.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B0C4D60-C3E8-614D-BF7B-0382E5170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304" y="5757334"/>
            <a:ext cx="1117460" cy="3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775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Grand événement</Template>
  <TotalTime>1262</TotalTime>
  <Words>1142</Words>
  <Application>Microsoft Macintosh PowerPoint</Application>
  <PresentationFormat>Grand écran</PresentationFormat>
  <Paragraphs>177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 Math</vt:lpstr>
      <vt:lpstr>Helvetica</vt:lpstr>
      <vt:lpstr>Impact</vt:lpstr>
      <vt:lpstr>Grand événement</vt:lpstr>
      <vt:lpstr>Thème : statistiques  et probabilités       SéQUENCE 4 : probabilités conditionnelles et indépendance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Thème :  information chiffrée     S</dc:title>
  <dc:creator>MEVEL CHRISTOPHE</dc:creator>
  <cp:lastModifiedBy>Christophe Mevel</cp:lastModifiedBy>
  <cp:revision>80</cp:revision>
  <dcterms:created xsi:type="dcterms:W3CDTF">2014-09-04T12:08:02Z</dcterms:created>
  <dcterms:modified xsi:type="dcterms:W3CDTF">2019-11-14T17:21:13Z</dcterms:modified>
</cp:coreProperties>
</file>