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63" r:id="rId4"/>
    <p:sldId id="266" r:id="rId5"/>
    <p:sldId id="264" r:id="rId6"/>
    <p:sldId id="26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BE6"/>
    <a:srgbClr val="1CA8E6"/>
    <a:srgbClr val="F15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501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0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7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84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7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96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3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2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33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03/12/2019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8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5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03/12/2019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5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8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0.png"/><Relationship Id="rId7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monclasseurdemaths.fr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000" dirty="0"/>
              <a:t>Thème: géométrie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 dirty="0"/>
              <a:t>séquence 5 :</a:t>
            </a:r>
            <a:br>
              <a:rPr lang="fr-FR" sz="3200" dirty="0"/>
            </a:br>
            <a:r>
              <a:rPr lang="fr-FR" sz="3200" dirty="0"/>
              <a:t>            calcul vectoriel et produit scalaire</a:t>
            </a:r>
            <a:br>
              <a:rPr lang="fr-FR" sz="3200" dirty="0"/>
            </a:br>
            <a:r>
              <a:rPr lang="fr-FR" sz="3200" dirty="0"/>
              <a:t>	                 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81975F-871C-734C-ADE9-94D9822FC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430">
            <a:off x="7547959" y="329670"/>
            <a:ext cx="3187700" cy="1193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2BE65CF-75E9-9741-BB18-A9BF0C3CE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105">
            <a:off x="2397738" y="2653649"/>
            <a:ext cx="4917469" cy="24022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6A92C6-07B4-3B45-A73B-E5B5ACD8A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423">
            <a:off x="9193841" y="2061261"/>
            <a:ext cx="1912206" cy="19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flipH="1">
                <a:off x="968619" y="1314273"/>
                <a:ext cx="9203789" cy="12522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Définition 1: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et trois points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 produit scalaire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noté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est le nombre réel défini par: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𝒂𝒍𝒐𝒓𝒔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𝒐𝒖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𝒂𝒍𝒐𝒓𝒔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8619" y="1314273"/>
                <a:ext cx="9203789" cy="1252266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968619" y="2750249"/>
                <a:ext cx="10217558" cy="2210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Exemples :</a:t>
                </a: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1°) Soient A, B et C trois points distincts tels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AB</m:t>
                    </m:r>
                    <m:r>
                      <a:rPr lang="fr-FR" sz="1400">
                        <a:latin typeface="Cambria Math" panose="02040503050406030204" pitchFamily="18" charset="0"/>
                      </a:rPr>
                      <m:t>=7, 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AC</m:t>
                    </m:r>
                    <m:r>
                      <a:rPr lang="fr-FR" sz="1400">
                        <a:latin typeface="Cambria Math" panose="02040503050406030204" pitchFamily="18" charset="0"/>
                      </a:rPr>
                      <m:t>=4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      On 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func>
                      <m:func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𝐵𝐴𝐶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 =7 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4</m:t>
                        </m:r>
                      </m:e>
                    </m:func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func>
                      <m:func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=28 × </m:t>
                        </m:r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=14</m:t>
                        </m:r>
                      </m:e>
                    </m:func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.</a:t>
                </a:r>
              </a:p>
              <a:p>
                <a:pPr lvl="1"/>
                <a:endPara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lvl="1"/>
                <a:endParaRPr lang="fr-FR" sz="1400" dirty="0">
                  <a:latin typeface="Comic Sans MS" panose="030F0702030302020204" pitchFamily="66" charset="0"/>
                </a:endParaRPr>
              </a:p>
              <a:p>
                <a:pPr lvl="1"/>
                <a:endPara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2°) </a:t>
                </a:r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Soient A, B et C trois points distincts tels que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=7, </m:t>
                    </m:r>
                    <m:r>
                      <m:rPr>
                        <m:sty m:val="p"/>
                      </m:rP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AC</m:t>
                    </m:r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  <a:endParaRPr lang="fr-FR" sz="1400" dirty="0">
                  <a:latin typeface="Comic Sans MS" panose="030F0702030302020204" pitchFamily="66" charset="0"/>
                </a:endParaRPr>
              </a:p>
              <a:p>
                <a:pPr lvl="1"/>
                <a:r>
                  <a:rPr lang="fr-FR" sz="1400" dirty="0">
                    <a:latin typeface="Comic Sans MS" panose="030F0702030302020204" pitchFamily="66" charset="0"/>
                  </a:rPr>
                  <a:t>      On a </a:t>
                </a:r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func>
                      <m:func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𝐵𝐴𝐶</m:t>
                            </m:r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=7 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4</m:t>
                        </m:r>
                      </m:e>
                    </m:fun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func>
                      <m:func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=28 × </m:t>
                        </m:r>
                        <m:d>
                          <m:d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=−14</m:t>
                        </m:r>
                      </m:e>
                    </m:func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9" y="2750249"/>
                <a:ext cx="10217558" cy="2210349"/>
              </a:xfrm>
              <a:prstGeom prst="rect">
                <a:avLst/>
              </a:prstGeom>
              <a:blipFill>
                <a:blip r:embed="rId3"/>
                <a:stretch>
                  <a:fillRect l="-124" t="-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28361" y="332458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1°) Produit scalaire dans le plan</a:t>
            </a:r>
            <a:endParaRPr lang="fr-F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0F8427-6339-0140-93B2-4FBE9CC4C520}"/>
              </a:ext>
            </a:extLst>
          </p:cNvPr>
          <p:cNvSpPr txBox="1"/>
          <p:nvPr/>
        </p:nvSpPr>
        <p:spPr>
          <a:xfrm>
            <a:off x="1314194" y="82278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a) Définition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CF7FE2-7166-A74D-A01D-383CF4164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21" y="4283349"/>
            <a:ext cx="3046601" cy="1397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10C556-2FBD-4747-8442-DE022AAE3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97" y="770492"/>
            <a:ext cx="1915864" cy="19158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34C075-13B1-DC40-8E2A-5C650D71D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56" y="2680089"/>
            <a:ext cx="2710493" cy="15393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85801" y="938404"/>
                <a:ext cx="5749505" cy="95410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1: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non nuls et colinéaires.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ont le même sens,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sont de sens contraires,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38404"/>
                <a:ext cx="5749505" cy="954107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11214" y="2048228"/>
                <a:ext cx="105568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 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Dans ce cas particulier,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  On dit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noté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appelé le carré scalaire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4" y="2048228"/>
                <a:ext cx="10556822" cy="523220"/>
              </a:xfrm>
              <a:prstGeom prst="rect">
                <a:avLst/>
              </a:prstGeom>
              <a:blipFill>
                <a:blip r:embed="rId3"/>
                <a:stretch>
                  <a:fillRect l="-241"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4371975" y="7368540"/>
            <a:ext cx="4404360" cy="2637790"/>
            <a:chOff x="2485" y="9315"/>
            <a:chExt cx="6936" cy="4154"/>
          </a:xfrm>
        </p:grpSpPr>
        <p:sp>
          <p:nvSpPr>
            <p:cNvPr id="22" name="Text Box 120"/>
            <p:cNvSpPr txBox="1">
              <a:spLocks noChangeArrowheads="1"/>
            </p:cNvSpPr>
            <p:nvPr/>
          </p:nvSpPr>
          <p:spPr bwMode="auto">
            <a:xfrm>
              <a:off x="2485" y="9315"/>
              <a:ext cx="6936" cy="41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1"/>
            <p:cNvSpPr txBox="1">
              <a:spLocks noChangeArrowheads="1"/>
            </p:cNvSpPr>
            <p:nvPr/>
          </p:nvSpPr>
          <p:spPr bwMode="auto">
            <a:xfrm>
              <a:off x="3549" y="12716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22"/>
            <p:cNvSpPr txBox="1">
              <a:spLocks noChangeArrowheads="1"/>
            </p:cNvSpPr>
            <p:nvPr/>
          </p:nvSpPr>
          <p:spPr bwMode="auto">
            <a:xfrm>
              <a:off x="4599" y="12322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3"/>
            <p:cNvSpPr txBox="1">
              <a:spLocks noChangeArrowheads="1"/>
            </p:cNvSpPr>
            <p:nvPr/>
          </p:nvSpPr>
          <p:spPr bwMode="auto">
            <a:xfrm>
              <a:off x="6144" y="11520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24"/>
            <p:cNvSpPr txBox="1">
              <a:spLocks noChangeArrowheads="1"/>
            </p:cNvSpPr>
            <p:nvPr/>
          </p:nvSpPr>
          <p:spPr bwMode="auto">
            <a:xfrm>
              <a:off x="6699" y="10500"/>
              <a:ext cx="351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(d)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685801" y="3319579"/>
                <a:ext cx="7634719" cy="76623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2</a:t>
                </a:r>
                <a:r>
                  <a:rPr kumimoji="0" lang="fr-FR" altLang="fr-FR" sz="1400" b="1" i="0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fr-FR" altLang="fr-FR" sz="1400" b="1" i="0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Soient trois points A, B et C distincts du plan.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</a:t>
                </a:r>
                <a:r>
                  <a:rPr kumimoji="0" lang="fr-FR" altLang="fr-FR" sz="1400" b="1" i="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altLang="fr-FR" sz="1400" b="1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le projeté orthogonal du point C sur la droite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d>
                    <m:r>
                      <a: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3319579"/>
                <a:ext cx="7634719" cy="766235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7C2E4C-E1EE-ED4B-BC2C-176DF364F428}"/>
              </a:ext>
            </a:extLst>
          </p:cNvPr>
          <p:cNvSpPr txBox="1"/>
          <p:nvPr/>
        </p:nvSpPr>
        <p:spPr>
          <a:xfrm>
            <a:off x="1314194" y="490029"/>
            <a:ext cx="387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b) Cas particulier des vecteurs colinéaires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8F8ADA5-31B6-4A42-9037-B4D2B54DC5AB}"/>
              </a:ext>
            </a:extLst>
          </p:cNvPr>
          <p:cNvSpPr txBox="1"/>
          <p:nvPr/>
        </p:nvSpPr>
        <p:spPr>
          <a:xfrm>
            <a:off x="1314194" y="2851358"/>
            <a:ext cx="3302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c) Orthogonalité et produit scalaire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E50C85-5A82-844F-80A5-22E01737A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89" y="4012352"/>
            <a:ext cx="1398047" cy="13980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C73CF0-999C-A24D-963B-5A877C923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" y="4012352"/>
            <a:ext cx="1636606" cy="1636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6D3CE5-0DF8-9242-8E91-ACBC94CF5633}"/>
                  </a:ext>
                </a:extLst>
              </p:cNvPr>
              <p:cNvSpPr/>
              <p:nvPr/>
            </p:nvSpPr>
            <p:spPr>
              <a:xfrm>
                <a:off x="1769454" y="4194190"/>
                <a:ext cx="10556822" cy="114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Deux cas se présentent: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.  </m:t>
                      </m:r>
                      <m:acc>
                        <m:accPr>
                          <m:chr m:val="⃗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𝐴𝐻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𝑣𝑒𝑐𝑡𝑒𝑢𝑟𝑠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𝐴𝐻</m:t>
                                  </m:r>
                                </m:e>
                              </m:ac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𝑠𝑜𝑛𝑡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𝑑𝑎𝑛𝑠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𝑙𝑒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𝑚𝑒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𝑠𝑒𝑛𝑠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( </m:t>
                              </m:r>
                              <m:acc>
                                <m:accPr>
                                  <m:chr m:val="̂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𝐵𝐴𝐶</m:t>
                                  </m:r>
                                </m:e>
                              </m:ac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  <m:f>
                                <m:f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𝐴𝐻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𝑙𝑒𝑠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𝑣𝑒𝑐𝑡𝑒𝑢𝑟𝑠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𝐴𝐻</m:t>
                                  </m:r>
                                </m:e>
                              </m:acc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𝑠𝑜𝑛𝑡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𝑠𝑒𝑛𝑠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𝑐𝑜𝑛𝑡𝑟𝑎𝑖𝑟𝑒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𝐵𝐴𝐶</m:t>
                                      </m:r>
                                    </m:e>
                                  </m:acc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&gt; </m:t>
                                  </m:r>
                                  <m:f>
                                    <m:f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6D3CE5-0DF8-9242-8E91-ACBC94CF5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454" y="4194190"/>
                <a:ext cx="10556822" cy="1144159"/>
              </a:xfrm>
              <a:prstGeom prst="rect">
                <a:avLst/>
              </a:prstGeom>
              <a:blipFill>
                <a:blip r:embed="rId11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B8713869-1E7D-824B-9A8C-45FAD3FD7E27}"/>
              </a:ext>
            </a:extLst>
          </p:cNvPr>
          <p:cNvSpPr txBox="1"/>
          <p:nvPr/>
        </p:nvSpPr>
        <p:spPr>
          <a:xfrm>
            <a:off x="1769454" y="525651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 Voir page 2</a:t>
            </a:r>
            <a:r>
              <a:rPr lang="fr-FR" sz="1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41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7BDB8DB-4153-134B-BDB1-64AE67F0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B6F0351-54EE-7D4F-900F-D46D728A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C6D43D-9CB7-FC47-81DE-E40167872BFC}"/>
                  </a:ext>
                </a:extLst>
              </p:cNvPr>
              <p:cNvSpPr/>
              <p:nvPr/>
            </p:nvSpPr>
            <p:spPr>
              <a:xfrm>
                <a:off x="991209" y="3553727"/>
                <a:ext cx="4772282" cy="73866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3: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deux vecteurs du plan.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sont orthogonaux si et seulement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C6D43D-9CB7-FC47-81DE-E40167872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9" y="3553727"/>
                <a:ext cx="4772282" cy="738664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DD56B905-4783-2D42-B7E6-31192EAA9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657" y="859208"/>
                <a:ext cx="5202065" cy="98167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2</a:t>
                </a:r>
                <a:r>
                  <a:rPr kumimoji="0" lang="fr-FR" altLang="fr-FR" sz="1400" b="1" i="0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fr-FR" altLang="fr-FR" sz="1400" b="1" i="0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Soient deux</a:t>
                </a:r>
                <a:r>
                  <a:rPr kumimoji="0" lang="fr-FR" altLang="fr-FR" sz="1400" b="1" i="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vecteurs non nuls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𝒆𝒕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fr-FR" altLang="fr-FR" sz="1400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d</a:t>
                </a: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que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𝒆𝒕</m:t>
                    </m:r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 sont orthogonaux lorsque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Times New Roman" panose="02020603050405020304" pitchFamily="18" charset="0"/>
                  </a:rPr>
                  <a:t>les droites (AB) et (CD) sont perpendiculaires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DD56B905-4783-2D42-B7E6-31192EAA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657" y="859208"/>
                <a:ext cx="5202065" cy="981679"/>
              </a:xfrm>
              <a:prstGeom prst="rect">
                <a:avLst/>
              </a:prstGeom>
              <a:blipFill>
                <a:blip r:embed="rId3"/>
                <a:stretch>
                  <a:fillRect l="-243" b="-5000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F8B9DA36-E03F-A24B-958B-9B71B3BAF2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24CBEE-B791-E748-B552-DDBC69B494CB}"/>
              </a:ext>
            </a:extLst>
          </p:cNvPr>
          <p:cNvSpPr txBox="1"/>
          <p:nvPr/>
        </p:nvSpPr>
        <p:spPr>
          <a:xfrm>
            <a:off x="985657" y="2113790"/>
            <a:ext cx="513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Remarque: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Par convention, le vecteur nul est orthogonal à tout vecteur.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0C722C5-978B-BF4D-871C-6F8B067F5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57" y="3323293"/>
            <a:ext cx="2414122" cy="1938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1C539CA-7293-4243-8963-7711C96B9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71" y="302415"/>
            <a:ext cx="3209774" cy="2575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C78D607-6271-FF47-80A5-AC1C188CE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03" y="3810001"/>
            <a:ext cx="1787178" cy="17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178342" y="2660155"/>
            <a:ext cx="771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Conséquence 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Le produit scalaire étant symétrique et linéaire à gauche, il est de ce fait linéaire à droite.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On dit alors qu’il est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bilinéaire</a:t>
            </a:r>
            <a:r>
              <a:rPr lang="fr-FR" sz="1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28361" y="332458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Propriétés du produit scalaire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fr-F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178342" y="1412758"/>
                <a:ext cx="4600427" cy="1169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Propriétés 4: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des vecteurs 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un nombre réel.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b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(symétrie)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1412758"/>
                <a:ext cx="4600427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362974" y="965452"/>
            <a:ext cx="415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a) Symétrie et bilinéarité du produit scalaire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78342" y="3925034"/>
                <a:ext cx="6217921" cy="84561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5: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Dans une base orthonormée, pour tout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on a: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3925034"/>
                <a:ext cx="6217921" cy="845616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178342" y="4779200"/>
                <a:ext cx="5853269" cy="100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Exemples:</a:t>
                </a:r>
                <a:r>
                  <a:rPr lang="fr-FR" sz="1400" dirty="0">
                    <a:latin typeface="Comic Sans MS" panose="030F0702030302020204" pitchFamily="66" charset="0"/>
                  </a:rPr>
                  <a:t> Vecteurs orthogonaux ou colinéaires ?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1°)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                                   2°)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4779200"/>
                <a:ext cx="5853269" cy="1001941"/>
              </a:xfrm>
              <a:prstGeom prst="rect">
                <a:avLst/>
              </a:prstGeom>
              <a:blipFill>
                <a:blip r:embed="rId5"/>
                <a:stretch>
                  <a:fillRect l="-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B38761E-0F6F-554E-8A61-727CF5F84F7B}"/>
                  </a:ext>
                </a:extLst>
              </p:cNvPr>
              <p:cNvSpPr txBox="1"/>
              <p:nvPr/>
            </p:nvSpPr>
            <p:spPr>
              <a:xfrm>
                <a:off x="1404270" y="2100565"/>
                <a:ext cx="2492863" cy="443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d>
                                <m:dPr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fr-FR" sz="1400" b="1" dirty="0">
                                  <a:solidFill>
                                    <a:srgbClr val="C00000"/>
                                  </a:solidFill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d>
                                <m:dPr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  <m:r>
                                <a:rPr lang="fr-FR" sz="1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B38761E-0F6F-554E-8A61-727CF5F84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70" y="2100565"/>
                <a:ext cx="2492863" cy="443326"/>
              </a:xfrm>
              <a:prstGeom prst="rect">
                <a:avLst/>
              </a:prstGeom>
              <a:blipFill>
                <a:blip r:embed="rId6"/>
                <a:stretch>
                  <a:fillRect t="-180556" r="-21827" b="-263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CA6DFCCB-20CF-564D-A7B9-11410F550EE2}"/>
              </a:ext>
            </a:extLst>
          </p:cNvPr>
          <p:cNvSpPr txBox="1"/>
          <p:nvPr/>
        </p:nvSpPr>
        <p:spPr>
          <a:xfrm>
            <a:off x="3750140" y="2160767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(Linéarité à gauche)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E4FBCF-ADAE-694E-8536-B1D3E18B95F0}"/>
              </a:ext>
            </a:extLst>
          </p:cNvPr>
          <p:cNvSpPr txBox="1"/>
          <p:nvPr/>
        </p:nvSpPr>
        <p:spPr>
          <a:xfrm>
            <a:off x="1362974" y="3524508"/>
            <a:ext cx="4257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b) Produit scalaire dans une base orthonormée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7596F4C-063A-DE4A-9020-596FB9D7C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099328"/>
            <a:ext cx="1180843" cy="118084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E869DCC-B2DE-7441-8212-6165CD4F9B95}"/>
              </a:ext>
            </a:extLst>
          </p:cNvPr>
          <p:cNvSpPr txBox="1"/>
          <p:nvPr/>
        </p:nvSpPr>
        <p:spPr>
          <a:xfrm>
            <a:off x="10002777" y="3693785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902030302020204" pitchFamily="66" charset="0"/>
              </a:rPr>
              <a:t>Entraînements 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9306165-248F-8646-A699-9DFCEF27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46" y="502187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1311216" y="603142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c) Produit scalaire et normes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5833" y="2291262"/>
                <a:ext cx="7962180" cy="172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Démonstration de la première propriété :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fr-FR" sz="1400" dirty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𝑃𝑟𝑜𝑝𝑟𝑖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é 1</m:t>
                        </m:r>
                      </m:e>
                    </m:d>
                  </m:oMath>
                </a14:m>
                <a:endParaRPr lang="fr-FR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(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𝑃𝑟𝑜𝑝𝑟𝑖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 4) </m:t>
                      </m:r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fr-FR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²        </m:t>
                      </m:r>
                      <m:d>
                        <m:dPr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𝑃𝑟𝑜𝑝𝑟𝑖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FR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33" y="2291262"/>
                <a:ext cx="7962180" cy="1722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98AC53A-A0CA-B24B-8FAF-A24EDEBE9BED}"/>
                  </a:ext>
                </a:extLst>
              </p:cNvPr>
              <p:cNvSpPr txBox="1"/>
              <p:nvPr/>
            </p:nvSpPr>
            <p:spPr>
              <a:xfrm>
                <a:off x="1311216" y="1080655"/>
                <a:ext cx="3376822" cy="11839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Propriétés 6: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acc>
                          <m:accPr>
                            <m:chr m:val="⃗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98AC53A-A0CA-B24B-8FAF-A24EDEBE9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1080655"/>
                <a:ext cx="3376822" cy="1183978"/>
              </a:xfrm>
              <a:prstGeom prst="rect">
                <a:avLst/>
              </a:prstGeom>
              <a:blipFill>
                <a:blip r:embed="rId4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28E17FC5-C9F6-2648-AFB2-81F0BFFA8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74" y="1080655"/>
            <a:ext cx="1087055" cy="10870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CE684DB-4F7A-FF4A-92D0-3A88D345AED3}"/>
              </a:ext>
            </a:extLst>
          </p:cNvPr>
          <p:cNvSpPr txBox="1"/>
          <p:nvPr/>
        </p:nvSpPr>
        <p:spPr>
          <a:xfrm>
            <a:off x="5840463" y="1411034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15914"/>
                </a:solidFill>
                <a:latin typeface="Comic Sans MS" panose="030F0902030302020204" pitchFamily="66" charset="0"/>
              </a:rPr>
              <a:t>Faire un rapprochement avec </a:t>
            </a:r>
          </a:p>
          <a:p>
            <a:r>
              <a:rPr lang="fr-FR" sz="1400" b="1" dirty="0">
                <a:solidFill>
                  <a:srgbClr val="1C9BE6"/>
                </a:solidFill>
                <a:latin typeface="Comic Sans MS" panose="030F0902030302020204" pitchFamily="66" charset="0"/>
              </a:rPr>
              <a:t>les formules des identités remarquables</a:t>
            </a:r>
            <a:r>
              <a:rPr lang="fr-FR" sz="1400" b="1" dirty="0">
                <a:solidFill>
                  <a:srgbClr val="1CA8E6"/>
                </a:solidFill>
                <a:latin typeface="Comic Sans MS" panose="030F09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A4B9405-F72F-2F46-A13A-C3E7380D1DD4}"/>
                  </a:ext>
                </a:extLst>
              </p:cNvPr>
              <p:cNvSpPr txBox="1"/>
              <p:nvPr/>
            </p:nvSpPr>
            <p:spPr>
              <a:xfrm>
                <a:off x="1265048" y="3911131"/>
                <a:ext cx="10155794" cy="1981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ABCD est un parallélogramme tel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=5,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box>
                      <m:box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box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²=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𝐴𝐷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+2 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.  </m:t>
                    </m:r>
                    <m:acc>
                      <m:accPr>
                        <m:chr m:val="⃗"/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  +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  +2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d>
                      <m:dPr>
                        <m:begChr m:val="‖"/>
                        <m:endChr m:val="‖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𝐵𝐴𝐷</m:t>
                            </m:r>
                          </m:e>
                        </m:acc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fr-FR" sz="1400" b="0" dirty="0">
                  <a:latin typeface="Comic Sans MS" panose="030F09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 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+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6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+ 2 ×     5     ×     6      ×      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=61+30</m:t>
                    </m:r>
                    <m:rad>
                      <m:radPr>
                        <m:degHide m:val="on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𝑑𝑢𝑖𝑡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≈10,63 à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è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A4B9405-F72F-2F46-A13A-C3E7380D1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48" y="3911131"/>
                <a:ext cx="10155794" cy="1981440"/>
              </a:xfrm>
              <a:prstGeom prst="rect">
                <a:avLst/>
              </a:prstGeom>
              <a:blipFill>
                <a:blip r:embed="rId6"/>
                <a:stretch>
                  <a:fillRect l="-250" b="-1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40C39F91-E0B4-854A-BF3A-3E3BA69A0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11" y="3635298"/>
            <a:ext cx="3854531" cy="14712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646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E73814F-15C9-CD4A-859F-1D6312E8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D4A69A-43D2-6E43-8417-6DB218C2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4F1CDAD-AEFD-AA40-8A75-DE39B10C9A48}"/>
                  </a:ext>
                </a:extLst>
              </p:cNvPr>
              <p:cNvSpPr txBox="1"/>
              <p:nvPr/>
            </p:nvSpPr>
            <p:spPr>
              <a:xfrm>
                <a:off x="1332994" y="528461"/>
                <a:ext cx="3482364" cy="11435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Propriétés 7: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Soient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4F1CDAD-AEFD-AA40-8A75-DE39B10C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94" y="528461"/>
                <a:ext cx="3482364" cy="1143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E421EF9D-13D2-D843-8A40-AD7EBE4BF9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DC387E-E19E-2C41-AA7A-BFD264A6FE28}"/>
              </a:ext>
            </a:extLst>
          </p:cNvPr>
          <p:cNvSpPr/>
          <p:nvPr/>
        </p:nvSpPr>
        <p:spPr>
          <a:xfrm>
            <a:off x="556071" y="1884167"/>
            <a:ext cx="421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3°)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Applications du produit scalaire </a:t>
            </a:r>
            <a:endParaRPr lang="fr-FR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F0CFBC8-0D98-4E42-8064-DAAEC05AF98F}"/>
                  </a:ext>
                </a:extLst>
              </p:cNvPr>
              <p:cNvSpPr txBox="1"/>
              <p:nvPr/>
            </p:nvSpPr>
            <p:spPr>
              <a:xfrm>
                <a:off x="1299864" y="2439966"/>
                <a:ext cx="3877472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a) Transformation de l’expression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F0CFBC8-0D98-4E42-8064-DAAEC05AF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64" y="2439966"/>
                <a:ext cx="3877472" cy="334579"/>
              </a:xfrm>
              <a:prstGeom prst="rect">
                <a:avLst/>
              </a:prstGeom>
              <a:blipFill>
                <a:blip r:embed="rId4"/>
                <a:stretch>
                  <a:fillRect l="-326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C013B05-EF85-264B-B942-64782DD26616}"/>
                  </a:ext>
                </a:extLst>
              </p:cNvPr>
              <p:cNvSpPr txBox="1"/>
              <p:nvPr/>
            </p:nvSpPr>
            <p:spPr>
              <a:xfrm>
                <a:off x="1039091" y="2992582"/>
                <a:ext cx="5945858" cy="11419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Propriété 8: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Soient deux points A et B du plan et I le milieu du segment [AB].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Pour tout point M du plan, on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acc>
                        <m:accPr>
                          <m:chr m:val="⃗"/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C013B05-EF85-264B-B942-64782DD26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2992582"/>
                <a:ext cx="5945858" cy="1141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78171697-D766-6144-A3DA-A5E9F0F6F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6" y="2621564"/>
            <a:ext cx="3176863" cy="2112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9BB880E-4212-C54D-A532-66D5C7FED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05" y="3165638"/>
            <a:ext cx="795865" cy="795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E382D89-99A1-4849-BE5F-0A7E7BDE5097}"/>
                  </a:ext>
                </a:extLst>
              </p:cNvPr>
              <p:cNvSpPr txBox="1"/>
              <p:nvPr/>
            </p:nvSpPr>
            <p:spPr>
              <a:xfrm>
                <a:off x="1039091" y="4212982"/>
                <a:ext cx="4654095" cy="1321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Exemple: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Soit le triangle MAB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D’où la longueur de la médiane [MI] vaut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E382D89-99A1-4849-BE5F-0A7E7BDE5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212982"/>
                <a:ext cx="4654095" cy="1321324"/>
              </a:xfrm>
              <a:prstGeom prst="rect">
                <a:avLst/>
              </a:prstGeom>
              <a:blipFill>
                <a:blip r:embed="rId8"/>
                <a:stretch>
                  <a:fillRect l="-272" t="-952" b="-38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B6AD96A4-6BFF-7B40-B399-5B21345D40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38" y="4184531"/>
            <a:ext cx="1339850" cy="13398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CA5F5D3-702C-5944-BCFA-017C50A8732B}"/>
              </a:ext>
            </a:extLst>
          </p:cNvPr>
          <p:cNvSpPr txBox="1"/>
          <p:nvPr/>
        </p:nvSpPr>
        <p:spPr>
          <a:xfrm>
            <a:off x="7104826" y="4835687"/>
            <a:ext cx="4339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L’intérêt ne se trouve pas ici dans l’énoncé ou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l’application de la propriété mais la démarche à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suivre pour la démontrer…</a:t>
            </a:r>
          </a:p>
        </p:txBody>
      </p:sp>
    </p:spTree>
    <p:extLst>
      <p:ext uri="{BB962C8B-B14F-4D97-AF65-F5344CB8AC3E}">
        <p14:creationId xmlns:p14="http://schemas.microsoft.com/office/powerpoint/2010/main" val="352455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3EF79C7-F46E-DD4D-9603-C650E9ED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A773CE-E2EE-B149-8F43-6715E628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EE2099-BFFE-CB4F-AAA8-1438D276E38C}"/>
              </a:ext>
            </a:extLst>
          </p:cNvPr>
          <p:cNvSpPr txBox="1"/>
          <p:nvPr/>
        </p:nvSpPr>
        <p:spPr>
          <a:xfrm>
            <a:off x="1295904" y="3259773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c) Formules d’Al-Kashi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0E276B1-34D6-9347-A783-A5CA2B3F840D}"/>
                  </a:ext>
                </a:extLst>
              </p:cNvPr>
              <p:cNvSpPr txBox="1"/>
              <p:nvPr/>
            </p:nvSpPr>
            <p:spPr>
              <a:xfrm>
                <a:off x="1176370" y="1044770"/>
                <a:ext cx="6593343" cy="7654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9: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trois points du plan.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appartient au cercle de diamètre [AB].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0E276B1-34D6-9347-A783-A5CA2B3F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70" y="1044770"/>
                <a:ext cx="6593343" cy="76546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22908634-C4E7-4743-B9A1-18CEA210A186}"/>
              </a:ext>
            </a:extLst>
          </p:cNvPr>
          <p:cNvSpPr txBox="1"/>
          <p:nvPr/>
        </p:nvSpPr>
        <p:spPr>
          <a:xfrm>
            <a:off x="1176370" y="2003624"/>
            <a:ext cx="25603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Démonstration à connaître:</a:t>
            </a:r>
          </a:p>
          <a:p>
            <a:r>
              <a:rPr lang="fr-FR" sz="1200" dirty="0">
                <a:solidFill>
                  <a:srgbClr val="7030A0"/>
                </a:solidFill>
                <a:latin typeface="Comic Sans MS" panose="030F0902030302020204" pitchFamily="66" charset="0"/>
              </a:rPr>
              <a:t>Source: </a:t>
            </a:r>
            <a:r>
              <a:rPr lang="fr-FR" sz="1200" dirty="0" err="1">
                <a:solidFill>
                  <a:srgbClr val="7030A0"/>
                </a:solidFill>
                <a:latin typeface="Comic Sans MS" panose="030F0902030302020204" pitchFamily="66" charset="0"/>
                <a:hlinkClick r:id="rId3"/>
              </a:rPr>
              <a:t>monclasseurdemaths.fr</a:t>
            </a:r>
            <a:endParaRPr lang="fr-FR" sz="1200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C39FA5-1B46-8444-A01F-4324EBA38A52}"/>
                  </a:ext>
                </a:extLst>
              </p:cNvPr>
              <p:cNvSpPr txBox="1"/>
              <p:nvPr/>
            </p:nvSpPr>
            <p:spPr>
              <a:xfrm>
                <a:off x="1176370" y="3727955"/>
                <a:ext cx="4920578" cy="14298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10: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Cambria Math" panose="02040503050406030204" pitchFamily="18" charset="0"/>
                  </a:rPr>
                  <a:t>Soit</a:t>
                </a:r>
                <a:r>
                  <a:rPr lang="fr-FR" sz="1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un triangle tels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On 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C39FA5-1B46-8444-A01F-4324EBA38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70" y="3727955"/>
                <a:ext cx="4920578" cy="14298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8011DD3E-54C1-C14C-903C-CD80A5A2A24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30C9D1D-94AD-574C-84C5-1BB319921EB6}"/>
                  </a:ext>
                </a:extLst>
              </p:cNvPr>
              <p:cNvSpPr txBox="1"/>
              <p:nvPr/>
            </p:nvSpPr>
            <p:spPr>
              <a:xfrm>
                <a:off x="1295904" y="516803"/>
                <a:ext cx="4377993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b)  Ensemble des points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1400" b="1" dirty="0">
                    <a:latin typeface="Comic Sans MS" panose="030F0702030302020204" pitchFamily="66" charset="0"/>
                  </a:rPr>
                  <a:t>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30C9D1D-94AD-574C-84C5-1BB31992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04" y="516803"/>
                <a:ext cx="4377993" cy="334579"/>
              </a:xfrm>
              <a:prstGeom prst="rect">
                <a:avLst/>
              </a:prstGeom>
              <a:blipFill>
                <a:blip r:embed="rId6"/>
                <a:stretch>
                  <a:fillRect l="-289" b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42A35F3B-C83F-0449-8BFB-E6D3B3D56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6" y="2011529"/>
            <a:ext cx="1116863" cy="111686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59FE232-E732-6242-BE85-86A292525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66" y="3449636"/>
            <a:ext cx="1713552" cy="19864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E203BB7-0A4C-9E42-80BB-AB477EF3E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3" y="2003624"/>
            <a:ext cx="1562605" cy="15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1509D58-30DA-9445-8779-B14B47F8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6CB584-C1BB-824F-BF5E-BFA3DA76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16D02F5A-7075-F748-B2E7-75A08E3BB4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88D635B-388E-4649-9B1C-9C56D8B4FB20}"/>
                  </a:ext>
                </a:extLst>
              </p:cNvPr>
              <p:cNvSpPr txBox="1"/>
              <p:nvPr/>
            </p:nvSpPr>
            <p:spPr>
              <a:xfrm>
                <a:off x="996261" y="521188"/>
                <a:ext cx="7839005" cy="357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Démonstration à connaître pour les trois formules:</a:t>
                </a:r>
              </a:p>
              <a:p>
                <a:r>
                  <a:rPr lang="fr-FR" sz="1400" u="sng" dirty="0">
                    <a:latin typeface="Comic Sans MS" panose="030F0902030302020204" pitchFamily="66" charset="0"/>
                  </a:rPr>
                  <a:t>Formule 1:</a:t>
                </a:r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</a:t>
                </a: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d>
                      <m:d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  </m:t>
                    </m:r>
                    <m:sSup>
                      <m:sSup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1400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  </m:t>
                    </m:r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       2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 .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          +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 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−  2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acc>
                          <m:accPr>
                            <m:chr m:val="⃗"/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² </m:t>
                        </m:r>
                      </m:e>
                    </m:func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</a:t>
                </a:r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	        </a:t>
                </a:r>
                <a:r>
                  <a:rPr lang="fr-FR" sz="1400" dirty="0">
                    <a:latin typeface="Comic Sans MS" panose="030F0902030302020204" pitchFamily="66" charset="0"/>
                  </a:rPr>
                  <a:t>D’où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× 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func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u="sng" dirty="0">
                    <a:latin typeface="Comic Sans MS" panose="030F0902030302020204" pitchFamily="66" charset="0"/>
                  </a:rPr>
                  <a:t>Formule 2:</a:t>
                </a:r>
                <a:r>
                  <a:rPr lang="fr-FR" sz="1400" dirty="0">
                    <a:latin typeface="Comic Sans MS" panose="030F0902030302020204" pitchFamily="66" charset="0"/>
                  </a:rPr>
                  <a:t>  (À vous de jouer ! )                                                </a:t>
                </a:r>
                <a:r>
                  <a:rPr lang="fr-FR" sz="1400" u="sng" dirty="0">
                    <a:latin typeface="Comic Sans MS" panose="030F0902030302020204" pitchFamily="66" charset="0"/>
                  </a:rPr>
                  <a:t>Formule 3:</a:t>
                </a:r>
                <a:r>
                  <a:rPr lang="fr-FR" sz="1400" dirty="0">
                    <a:latin typeface="Comic Sans MS" panose="030F0902030302020204" pitchFamily="66" charset="0"/>
                  </a:rPr>
                  <a:t> (À vous de jouer ! )</a:t>
                </a:r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u="sng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88D635B-388E-4649-9B1C-9C56D8B4F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61" y="521188"/>
                <a:ext cx="7839005" cy="3573735"/>
              </a:xfrm>
              <a:prstGeom prst="rect">
                <a:avLst/>
              </a:prstGeom>
              <a:blipFill>
                <a:blip r:embed="rId3"/>
                <a:stretch>
                  <a:fillRect l="-1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E7EB8B5-BD77-F14D-AE0D-91EFC95EE0E6}"/>
              </a:ext>
            </a:extLst>
          </p:cNvPr>
          <p:cNvCxnSpPr/>
          <p:nvPr/>
        </p:nvCxnSpPr>
        <p:spPr>
          <a:xfrm>
            <a:off x="6026727" y="2964873"/>
            <a:ext cx="0" cy="25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244A735-293E-0741-8A4D-B7CADC78D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63" y="3532908"/>
            <a:ext cx="2087995" cy="20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82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{F11AE968-09E2-B342-A895-15D6737C2E1C}tf10001077</Template>
  <TotalTime>1723</TotalTime>
  <Words>909</Words>
  <Application>Microsoft Macintosh PowerPoint</Application>
  <PresentationFormat>Grand écran</PresentationFormat>
  <Paragraphs>146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Grand événement</vt:lpstr>
      <vt:lpstr>Thème: géométrie     séquence 5 :             calcul vectoriel et produit scalaire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113</cp:revision>
  <dcterms:created xsi:type="dcterms:W3CDTF">2014-09-05T11:48:57Z</dcterms:created>
  <dcterms:modified xsi:type="dcterms:W3CDTF">2019-12-03T18:26:10Z</dcterms:modified>
</cp:coreProperties>
</file>