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8" r:id="rId3"/>
    <p:sldId id="263" r:id="rId4"/>
    <p:sldId id="266" r:id="rId5"/>
    <p:sldId id="264" r:id="rId6"/>
    <p:sldId id="265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BE6"/>
    <a:srgbClr val="1CA8E6"/>
    <a:srgbClr val="F15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2" autoAdjust="0"/>
    <p:restoredTop sz="94660"/>
  </p:normalViewPr>
  <p:slideViewPr>
    <p:cSldViewPr snapToGrid="0">
      <p:cViewPr varScale="1">
        <p:scale>
          <a:sx n="99" d="100"/>
          <a:sy n="99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501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70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17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4840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977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03/12/2019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16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03/12/2019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96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232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80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32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61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33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03/12/2019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38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03/12/2019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65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03/12/2019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9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89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5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84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monclasseurdemaths.fr" TargetMode="External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1201" y="253378"/>
            <a:ext cx="9755187" cy="2766528"/>
          </a:xfrm>
        </p:spPr>
        <p:txBody>
          <a:bodyPr>
            <a:normAutofit fontScale="90000"/>
          </a:bodyPr>
          <a:lstStyle/>
          <a:p>
            <a:pPr algn="l"/>
            <a:r>
              <a:rPr lang="fr-FR" sz="6000" dirty="0"/>
              <a:t>Thème: géométrie</a:t>
            </a: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			</a:t>
            </a:r>
            <a:r>
              <a:rPr lang="fr-FR" sz="3200" dirty="0"/>
              <a:t>séquence 5 :</a:t>
            </a:r>
            <a:br>
              <a:rPr lang="fr-FR" sz="3200" dirty="0"/>
            </a:br>
            <a:r>
              <a:rPr lang="fr-FR" sz="3200" dirty="0"/>
              <a:t>            calcul vectoriel et produit scalaire</a:t>
            </a:r>
            <a:br>
              <a:rPr lang="fr-FR" sz="3200" dirty="0"/>
            </a:br>
            <a:r>
              <a:rPr lang="fr-FR" sz="3200" dirty="0"/>
              <a:t>	                 </a:t>
            </a:r>
            <a:endParaRPr lang="fr-FR" sz="6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81975F-871C-734C-ADE9-94D9822FC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430">
            <a:off x="7547959" y="329670"/>
            <a:ext cx="3187700" cy="1193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BE65CF-75E9-9741-BB18-A9BF0C3CE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105">
            <a:off x="2397738" y="2653649"/>
            <a:ext cx="4917469" cy="24022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6A92C6-07B4-3B45-A73B-E5B5ACD8A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423">
            <a:off x="9193841" y="2061261"/>
            <a:ext cx="1912206" cy="19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/>
              <p:cNvSpPr txBox="1"/>
              <p:nvPr/>
            </p:nvSpPr>
            <p:spPr>
              <a:xfrm flipH="1">
                <a:off x="968619" y="1314273"/>
                <a:ext cx="9203789" cy="125226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Définition 1: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Soient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, et trois points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tels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…………………………………………………………………………………………………….., noté ……………… est le nombre réel défini par: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𝒂𝒍𝒐𝒓𝒔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……………………………………………………………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𝒐𝒖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𝒂𝒍𝒐𝒓𝒔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………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8619" y="1314273"/>
                <a:ext cx="9203789" cy="1252266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ZoneTexte 31"/>
              <p:cNvSpPr txBox="1"/>
              <p:nvPr/>
            </p:nvSpPr>
            <p:spPr>
              <a:xfrm>
                <a:off x="968619" y="2750249"/>
                <a:ext cx="10217558" cy="2112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Exemples :</a:t>
                </a:r>
              </a:p>
              <a:p>
                <a:pPr lvl="1"/>
                <a:r>
                  <a:rPr lang="fr-FR" sz="1400" dirty="0">
                    <a:latin typeface="Comic Sans MS" panose="030F0702030302020204" pitchFamily="66" charset="0"/>
                  </a:rPr>
                  <a:t>1°) Soient A, B et C trois points distincts tels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</a:rPr>
                      <m:t>AB</m:t>
                    </m:r>
                    <m:r>
                      <a:rPr lang="fr-FR" sz="1400">
                        <a:latin typeface="Cambria Math" panose="02040503050406030204" pitchFamily="18" charset="0"/>
                      </a:rPr>
                      <m:t>=7, 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</a:rPr>
                      <m:t>AC</m:t>
                    </m:r>
                    <m:r>
                      <a:rPr lang="fr-FR" sz="1400">
                        <a:latin typeface="Cambria Math" panose="02040503050406030204" pitchFamily="18" charset="0"/>
                      </a:rPr>
                      <m:t>=4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lvl="1"/>
                <a:r>
                  <a:rPr lang="fr-FR" sz="1400" dirty="0">
                    <a:latin typeface="Comic Sans MS" panose="030F0702030302020204" pitchFamily="66" charset="0"/>
                  </a:rPr>
                  <a:t>      On a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……………………………………………………………………………….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lvl="1"/>
                <a:endParaRPr lang="fr-FR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lvl="1"/>
                <a:endParaRPr lang="fr-FR" sz="1400" dirty="0">
                  <a:latin typeface="Comic Sans MS" panose="030F0702030302020204" pitchFamily="66" charset="0"/>
                </a:endParaRPr>
              </a:p>
              <a:p>
                <a:pPr lvl="1"/>
                <a:endParaRPr lang="fr-FR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fr-FR" sz="1400" dirty="0">
                    <a:latin typeface="Comic Sans MS" panose="030F0702030302020204" pitchFamily="66" charset="0"/>
                  </a:rPr>
                  <a:t>2°) </a:t>
                </a:r>
                <a:r>
                  <a:rPr lang="fr-FR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Soient A, B et C trois points distincts tels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=7, </m:t>
                    </m:r>
                    <m:r>
                      <m:rPr>
                        <m:sty m:val="p"/>
                      </m:rP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AC</m:t>
                    </m:r>
                    <m: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 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.</a:t>
                </a:r>
                <a:endParaRPr lang="fr-FR" sz="1400" dirty="0">
                  <a:latin typeface="Comic Sans MS" panose="030F0702030302020204" pitchFamily="66" charset="0"/>
                </a:endParaRPr>
              </a:p>
              <a:p>
                <a:pPr lvl="1"/>
                <a:r>
                  <a:rPr lang="fr-FR" sz="1400" dirty="0">
                    <a:latin typeface="Comic Sans MS" panose="030F0702030302020204" pitchFamily="66" charset="0"/>
                  </a:rPr>
                  <a:t>      On a </a:t>
                </a:r>
                <a:r>
                  <a:rPr lang="fr-FR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………………………………………………………………………………….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19" y="2750249"/>
                <a:ext cx="10217558" cy="2112117"/>
              </a:xfrm>
              <a:prstGeom prst="rect">
                <a:avLst/>
              </a:prstGeom>
              <a:blipFill>
                <a:blip r:embed="rId3"/>
                <a:stretch>
                  <a:fillRect l="-124" t="-5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28361" y="332458"/>
            <a:ext cx="376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1°) Produit scalaire dans le plan</a:t>
            </a:r>
            <a:endParaRPr lang="fr-FR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0F8427-6339-0140-93B2-4FBE9CC4C520}"/>
              </a:ext>
            </a:extLst>
          </p:cNvPr>
          <p:cNvSpPr txBox="1"/>
          <p:nvPr/>
        </p:nvSpPr>
        <p:spPr>
          <a:xfrm>
            <a:off x="1314194" y="822786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a) Définition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CF7FE2-7166-A74D-A01D-383CF4164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721" y="4283349"/>
            <a:ext cx="3046601" cy="13973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10C556-2FBD-4747-8442-DE022AAE34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97" y="770492"/>
            <a:ext cx="1915864" cy="19158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A37EE35-A05D-2D41-9D7E-887F7932F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56" y="2680089"/>
            <a:ext cx="2710493" cy="15393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9667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685800" y="938404"/>
                <a:ext cx="7105917" cy="95410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 1: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Soient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………………………………………………………………………...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ont …………………………………………………………,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…………………..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sont …………………………………………………………,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…………………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38404"/>
                <a:ext cx="7105917" cy="954107"/>
              </a:xfrm>
              <a:prstGeom prst="rect">
                <a:avLst/>
              </a:prstGeom>
              <a:blipFill>
                <a:blip r:embed="rId2"/>
                <a:stretch>
                  <a:fillRect b="-5128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/>
              <p:cNvSpPr/>
              <p:nvPr/>
            </p:nvSpPr>
            <p:spPr>
              <a:xfrm>
                <a:off x="611214" y="2048228"/>
                <a:ext cx="105568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Remarque 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Dans ce cas particulier,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  On dit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noté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est appelé le carré scalaire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4" y="2048228"/>
                <a:ext cx="10556822" cy="523220"/>
              </a:xfrm>
              <a:prstGeom prst="rect">
                <a:avLst/>
              </a:prstGeom>
              <a:blipFill>
                <a:blip r:embed="rId3"/>
                <a:stretch>
                  <a:fillRect l="-241" b="-119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119"/>
          <p:cNvGrpSpPr>
            <a:grpSpLocks/>
          </p:cNvGrpSpPr>
          <p:nvPr/>
        </p:nvGrpSpPr>
        <p:grpSpPr bwMode="auto">
          <a:xfrm>
            <a:off x="4371975" y="7368540"/>
            <a:ext cx="4404360" cy="2637790"/>
            <a:chOff x="2485" y="9315"/>
            <a:chExt cx="6936" cy="4154"/>
          </a:xfrm>
        </p:grpSpPr>
        <p:sp>
          <p:nvSpPr>
            <p:cNvPr id="22" name="Text Box 120"/>
            <p:cNvSpPr txBox="1">
              <a:spLocks noChangeArrowheads="1"/>
            </p:cNvSpPr>
            <p:nvPr/>
          </p:nvSpPr>
          <p:spPr bwMode="auto">
            <a:xfrm>
              <a:off x="2485" y="9315"/>
              <a:ext cx="6936" cy="415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21"/>
            <p:cNvSpPr txBox="1">
              <a:spLocks noChangeArrowheads="1"/>
            </p:cNvSpPr>
            <p:nvPr/>
          </p:nvSpPr>
          <p:spPr bwMode="auto">
            <a:xfrm>
              <a:off x="3549" y="12716"/>
              <a:ext cx="276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22"/>
            <p:cNvSpPr txBox="1">
              <a:spLocks noChangeArrowheads="1"/>
            </p:cNvSpPr>
            <p:nvPr/>
          </p:nvSpPr>
          <p:spPr bwMode="auto">
            <a:xfrm>
              <a:off x="4599" y="12322"/>
              <a:ext cx="276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23"/>
            <p:cNvSpPr txBox="1">
              <a:spLocks noChangeArrowheads="1"/>
            </p:cNvSpPr>
            <p:nvPr/>
          </p:nvSpPr>
          <p:spPr bwMode="auto">
            <a:xfrm>
              <a:off x="6144" y="11520"/>
              <a:ext cx="276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124"/>
            <p:cNvSpPr txBox="1">
              <a:spLocks noChangeArrowheads="1"/>
            </p:cNvSpPr>
            <p:nvPr/>
          </p:nvSpPr>
          <p:spPr bwMode="auto">
            <a:xfrm>
              <a:off x="6699" y="10500"/>
              <a:ext cx="351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(d)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825" y="12045"/>
                  <a:ext cx="351" cy="394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 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25" y="12045"/>
                  <a:ext cx="351" cy="39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685801" y="3333364"/>
                <a:ext cx="8831200" cy="73866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2</a:t>
                </a:r>
                <a:r>
                  <a:rPr kumimoji="0" lang="fr-FR" altLang="fr-FR" sz="1400" b="1" i="0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fr-FR" altLang="fr-FR" sz="1400" b="1" i="0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Soient trois points A, B et C distincts du plan.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</a:t>
                </a:r>
                <a:r>
                  <a:rPr kumimoji="0" lang="fr-FR" altLang="fr-FR" sz="1400" b="1" i="0" u="none" strike="noStrike" cap="none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altLang="fr-FR" sz="1400" b="1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 le projeté orthogonal du point C sur la droite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d>
                    <m:r>
                      <a: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alors</a:t>
                </a:r>
                <a:r>
                  <a:rPr kumimoji="0" lang="fr-FR" altLang="fr-FR" sz="1400" b="1" i="0" u="none" strike="noStrike" cap="none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………………………………………………………</a:t>
                </a: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1" y="3333364"/>
                <a:ext cx="8831200" cy="738664"/>
              </a:xfrm>
              <a:prstGeom prst="rect">
                <a:avLst/>
              </a:prstGeom>
              <a:blipFill>
                <a:blip r:embed="rId8"/>
                <a:stretch>
                  <a:fillRect b="-4839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67C2E4C-E1EE-ED4B-BC2C-176DF364F428}"/>
              </a:ext>
            </a:extLst>
          </p:cNvPr>
          <p:cNvSpPr txBox="1"/>
          <p:nvPr/>
        </p:nvSpPr>
        <p:spPr>
          <a:xfrm>
            <a:off x="1314194" y="490029"/>
            <a:ext cx="387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b) Cas particulier des vecteurs colinéaires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8F8ADA5-31B6-4A42-9037-B4D2B54DC5AB}"/>
              </a:ext>
            </a:extLst>
          </p:cNvPr>
          <p:cNvSpPr txBox="1"/>
          <p:nvPr/>
        </p:nvSpPr>
        <p:spPr>
          <a:xfrm>
            <a:off x="1314194" y="2851358"/>
            <a:ext cx="3302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c) Orthogonalité et produit scalaire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E50C85-5A82-844F-80A5-22E01737A6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989" y="4012352"/>
            <a:ext cx="1398047" cy="13980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CC73CF0-999C-A24D-963B-5A877C9235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" y="4012352"/>
            <a:ext cx="1636606" cy="16366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F6D3CE5-0DF8-9242-8E91-ACBC94CF5633}"/>
                  </a:ext>
                </a:extLst>
              </p:cNvPr>
              <p:cNvSpPr/>
              <p:nvPr/>
            </p:nvSpPr>
            <p:spPr>
              <a:xfrm>
                <a:off x="1769454" y="4413415"/>
                <a:ext cx="10556822" cy="628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Deux cas se présentent: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. </m:t>
                      </m:r>
                      <m:acc>
                        <m:accPr>
                          <m:chr m:val="⃗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 </m:t>
                      </m:r>
                      <m:acc>
                        <m:accPr>
                          <m:chr m:val="⃗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acc>
                        <m:accPr>
                          <m:chr m:val="⃗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</m:acc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………………………………………………………………………………………………</m:t>
                              </m:r>
                            </m:e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……………………………………………………………………………………………..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F6D3CE5-0DF8-9242-8E91-ACBC94CF5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454" y="4413415"/>
                <a:ext cx="10556822" cy="628249"/>
              </a:xfrm>
              <a:prstGeom prst="rect">
                <a:avLst/>
              </a:prstGeom>
              <a:blipFill>
                <a:blip r:embed="rId11"/>
                <a:stretch>
                  <a:fillRect l="-120" t="-73469" b="-15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B8713869-1E7D-824B-9A8C-45FAD3FD7E27}"/>
              </a:ext>
            </a:extLst>
          </p:cNvPr>
          <p:cNvSpPr txBox="1"/>
          <p:nvPr/>
        </p:nvSpPr>
        <p:spPr>
          <a:xfrm>
            <a:off x="1769454" y="5091721"/>
            <a:ext cx="230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Exemples : Voir page 2</a:t>
            </a:r>
            <a:r>
              <a:rPr lang="fr-FR" sz="1400" b="1" dirty="0">
                <a:solidFill>
                  <a:srgbClr val="00B0F0"/>
                </a:solidFill>
                <a:latin typeface="Comic Sans MS" panose="030F09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841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7BDB8DB-4153-134B-BDB1-64AE67F0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B6F0351-54EE-7D4F-900F-D46D728A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C6D43D-9CB7-FC47-81DE-E40167872BFC}"/>
                  </a:ext>
                </a:extLst>
              </p:cNvPr>
              <p:cNvSpPr/>
              <p:nvPr/>
            </p:nvSpPr>
            <p:spPr>
              <a:xfrm>
                <a:off x="991209" y="3553727"/>
                <a:ext cx="4772282" cy="95410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 3: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deux vecteurs du plan.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.…………………………………………………………………………………………………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………………………………………………………………………………………………….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C6D43D-9CB7-FC47-81DE-E40167872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09" y="3553727"/>
                <a:ext cx="4772282" cy="954107"/>
              </a:xfrm>
              <a:prstGeom prst="rect">
                <a:avLst/>
              </a:prstGeom>
              <a:blipFill>
                <a:blip r:embed="rId2"/>
                <a:stretch>
                  <a:fillRect b="-5128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DD56B905-4783-2D42-B7E6-31192EAA9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657" y="859208"/>
                <a:ext cx="5506636" cy="98167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Définition 2</a:t>
                </a:r>
                <a:r>
                  <a:rPr kumimoji="0" lang="fr-FR" altLang="fr-FR" sz="1400" b="1" i="0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fr-FR" altLang="fr-FR" sz="1400" b="1" i="0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Soient deux</a:t>
                </a:r>
                <a:r>
                  <a:rPr kumimoji="0" lang="fr-FR" altLang="fr-FR" sz="1400" b="1" i="0" u="none" strike="noStrike" cap="none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vecteurs non nuls</a:t>
                </a: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𝒆𝒕</m:t>
                    </m:r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fr-FR" altLang="fr-FR" sz="1400" b="1" i="1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d</a:t>
                </a:r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que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alt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alt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fr-FR" alt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alt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alt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𝒆𝒕</m:t>
                    </m:r>
                    <m:r>
                      <a:rPr lang="fr-FR" alt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alt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alt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fr-FR" alt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sont ……………………………………….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lorsque les droites (AB) et (CD) sont ………………………………………</a:t>
                </a: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DD56B905-4783-2D42-B7E6-31192EAA9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657" y="859208"/>
                <a:ext cx="5506636" cy="981679"/>
              </a:xfrm>
              <a:prstGeom prst="rect">
                <a:avLst/>
              </a:prstGeom>
              <a:blipFill>
                <a:blip r:embed="rId3"/>
                <a:stretch>
                  <a:fillRect l="-229" b="-5000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F8B9DA36-E03F-A24B-958B-9B71B3BAF26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24CBEE-B791-E748-B552-DDBC69B494CB}"/>
              </a:ext>
            </a:extLst>
          </p:cNvPr>
          <p:cNvSpPr txBox="1"/>
          <p:nvPr/>
        </p:nvSpPr>
        <p:spPr>
          <a:xfrm>
            <a:off x="985657" y="2113790"/>
            <a:ext cx="5139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902030302020204" pitchFamily="66" charset="0"/>
              </a:rPr>
              <a:t>Remarque: 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Par convention, le vecteur nul est orthogonal à tout vecteur.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0C722C5-978B-BF4D-871C-6F8B067F5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57" y="3323293"/>
            <a:ext cx="2414122" cy="1938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1C539CA-7293-4243-8963-7711C96B9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71" y="302415"/>
            <a:ext cx="3209774" cy="25758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C78D607-6271-FF47-80A5-AC1C188CE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03" y="3810001"/>
            <a:ext cx="1787178" cy="17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1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178342" y="2660155"/>
            <a:ext cx="771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Conséquence 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Le produit scalaire étant symétrique et linéaire à gauche, il est de ce fait linéaire à droite.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On dit alors qu’il est ………………………………………..</a:t>
            </a:r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28361" y="332458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fr-FR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°) Propriétés du produit scalaire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fr-FR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1178342" y="1412758"/>
                <a:ext cx="4600427" cy="138499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Propriétés 4: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des vecteurs et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un nombre réel.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…………………………………………….  (symétrie)</a:t>
                </a:r>
              </a:p>
              <a:p>
                <a:endParaRPr lang="fr-FR" sz="1400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42" y="1412758"/>
                <a:ext cx="4600427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1362974" y="965452"/>
            <a:ext cx="4152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a) Symétrie et bilinéarité du produit scalaire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1178342" y="3925034"/>
                <a:ext cx="6381875" cy="89171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 5: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Dans une base orthonormée, pour tout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e>
                    </m:d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, on a: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……………………………      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………………………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42" y="3925034"/>
                <a:ext cx="6381875" cy="891719"/>
              </a:xfrm>
              <a:prstGeom prst="rect">
                <a:avLst/>
              </a:prstGeom>
              <a:blipFill>
                <a:blip r:embed="rId4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1178342" y="4779200"/>
                <a:ext cx="5853269" cy="100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Exemples:</a:t>
                </a:r>
                <a:r>
                  <a:rPr lang="fr-FR" sz="1400" dirty="0">
                    <a:latin typeface="Comic Sans MS" panose="030F0702030302020204" pitchFamily="66" charset="0"/>
                  </a:rPr>
                  <a:t> Vecteurs orthogonaux ou colinéaires ?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1°)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                                   2°)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42" y="4779200"/>
                <a:ext cx="5853269" cy="1001941"/>
              </a:xfrm>
              <a:prstGeom prst="rect">
                <a:avLst/>
              </a:prstGeom>
              <a:blipFill>
                <a:blip r:embed="rId5"/>
                <a:stretch>
                  <a:fillRect l="-2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B38761E-0F6F-554E-8A61-727CF5F84F7B}"/>
                  </a:ext>
                </a:extLst>
              </p:cNvPr>
              <p:cNvSpPr txBox="1"/>
              <p:nvPr/>
            </p:nvSpPr>
            <p:spPr>
              <a:xfrm>
                <a:off x="1362974" y="2275934"/>
                <a:ext cx="2492863" cy="2585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…………………………………</m:t>
                              </m:r>
                            </m:e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………………………………..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B38761E-0F6F-554E-8A61-727CF5F84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74" y="2275934"/>
                <a:ext cx="2492863" cy="258532"/>
              </a:xfrm>
              <a:prstGeom prst="rect">
                <a:avLst/>
              </a:prstGeom>
              <a:blipFill>
                <a:blip r:embed="rId6"/>
                <a:stretch>
                  <a:fillRect t="-172727" r="-7576" b="-26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CA6DFCCB-20CF-564D-A7B9-11410F550EE2}"/>
              </a:ext>
            </a:extLst>
          </p:cNvPr>
          <p:cNvSpPr txBox="1"/>
          <p:nvPr/>
        </p:nvSpPr>
        <p:spPr>
          <a:xfrm>
            <a:off x="3786569" y="2275934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  <a:latin typeface="Comic Sans MS" panose="030F0902030302020204" pitchFamily="66" charset="0"/>
              </a:rPr>
              <a:t>(Linéarité à gauche)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4E4FBCF-ADAE-694E-8536-B1D3E18B95F0}"/>
              </a:ext>
            </a:extLst>
          </p:cNvPr>
          <p:cNvSpPr txBox="1"/>
          <p:nvPr/>
        </p:nvSpPr>
        <p:spPr>
          <a:xfrm>
            <a:off x="1362974" y="3524508"/>
            <a:ext cx="4257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b) Produit scalaire dans une base orthonormée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7596F4C-063A-DE4A-9020-596FB9D7C6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099328"/>
            <a:ext cx="1180843" cy="118084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E869DCC-B2DE-7441-8212-6165CD4F9B95}"/>
              </a:ext>
            </a:extLst>
          </p:cNvPr>
          <p:cNvSpPr txBox="1"/>
          <p:nvPr/>
        </p:nvSpPr>
        <p:spPr>
          <a:xfrm>
            <a:off x="10002777" y="3693785"/>
            <a:ext cx="1319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omic Sans MS" panose="030F0902030302020204" pitchFamily="66" charset="0"/>
              </a:rPr>
              <a:t>Entraînements :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9306165-248F-8646-A699-9DFCEF27FE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46" y="502187"/>
            <a:ext cx="25273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2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/>
          </a:p>
        </p:txBody>
      </p:sp>
      <p:pic>
        <p:nvPicPr>
          <p:cNvPr id="17" name="Image 16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1311216" y="603142"/>
            <a:ext cx="2725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c) Produit scalaire et normes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55833" y="2291262"/>
                <a:ext cx="7962180" cy="1722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Démonstration de la première propriété :</a:t>
                </a:r>
              </a:p>
              <a:p>
                <a:pPr marL="457200">
                  <a:lnSpc>
                    <a:spcPct val="150000"/>
                  </a:lnSpc>
                </a:pPr>
                <a:r>
                  <a:rPr lang="fr-FR" sz="1400" dirty="0">
                    <a:solidFill>
                      <a:schemeClr val="tx1"/>
                    </a:solidFill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FR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……………………………………………….</m:t>
                    </m:r>
                    <m:d>
                      <m:d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𝑃𝑟𝑜𝑝𝑟𝑖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é 1</m:t>
                        </m:r>
                      </m:e>
                    </m:d>
                  </m:oMath>
                </a14:m>
                <a:endParaRPr lang="fr-FR" sz="1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= ..………………………………………………(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𝑃𝑟𝑜𝑝𝑟𝑖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 4) </m:t>
                      </m:r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pPr marL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= ………………………………………………</m:t>
                      </m:r>
                      <m:d>
                        <m:dPr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𝑃𝑟𝑜𝑝𝑟𝑖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1 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e>
                      </m:d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pPr marL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………………………………………………………..</m:t>
                      </m:r>
                    </m:oMath>
                  </m:oMathPara>
                </a14:m>
                <a:endParaRPr lang="fr-FR" sz="1400" b="1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33" y="2291262"/>
                <a:ext cx="7962180" cy="17226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98AC53A-A0CA-B24B-8FAF-A24EDEBE9BED}"/>
                  </a:ext>
                </a:extLst>
              </p:cNvPr>
              <p:cNvSpPr txBox="1"/>
              <p:nvPr/>
            </p:nvSpPr>
            <p:spPr>
              <a:xfrm>
                <a:off x="1311216" y="1080655"/>
                <a:ext cx="3632726" cy="11791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Propriétés 6: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Soient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…………………………………………………………………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…………………………………………………………………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…………………………………………………………………</a:t>
                </a: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98AC53A-A0CA-B24B-8FAF-A24EDEBE9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16" y="1080655"/>
                <a:ext cx="3632726" cy="1179169"/>
              </a:xfrm>
              <a:prstGeom prst="rect">
                <a:avLst/>
              </a:prstGeom>
              <a:blipFill>
                <a:blip r:embed="rId4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28E17FC5-C9F6-2648-AFB2-81F0BFFA8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74" y="1080655"/>
            <a:ext cx="1087055" cy="108705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CE684DB-4F7A-FF4A-92D0-3A88D345AED3}"/>
              </a:ext>
            </a:extLst>
          </p:cNvPr>
          <p:cNvSpPr txBox="1"/>
          <p:nvPr/>
        </p:nvSpPr>
        <p:spPr>
          <a:xfrm>
            <a:off x="5840463" y="1411034"/>
            <a:ext cx="375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15914"/>
                </a:solidFill>
                <a:latin typeface="Comic Sans MS" panose="030F0902030302020204" pitchFamily="66" charset="0"/>
              </a:rPr>
              <a:t>Faire un rapprochement avec </a:t>
            </a:r>
          </a:p>
          <a:p>
            <a:r>
              <a:rPr lang="fr-FR" sz="1400" b="1" dirty="0">
                <a:solidFill>
                  <a:srgbClr val="1C9BE6"/>
                </a:solidFill>
                <a:latin typeface="Comic Sans MS" panose="030F0902030302020204" pitchFamily="66" charset="0"/>
              </a:rPr>
              <a:t>les formules des identités remarquables</a:t>
            </a:r>
            <a:r>
              <a:rPr lang="fr-FR" sz="1400" b="1" dirty="0">
                <a:solidFill>
                  <a:srgbClr val="1CA8E6"/>
                </a:solidFill>
                <a:latin typeface="Comic Sans MS" panose="030F0902030302020204" pitchFamily="66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A4B9405-F72F-2F46-A13A-C3E7380D1DD4}"/>
                  </a:ext>
                </a:extLst>
              </p:cNvPr>
              <p:cNvSpPr txBox="1"/>
              <p:nvPr/>
            </p:nvSpPr>
            <p:spPr>
              <a:xfrm>
                <a:off x="1265048" y="3911131"/>
                <a:ext cx="10296345" cy="1877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 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ABCD est un parallélogramme tel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=5,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=6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box>
                      <m:box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box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1400" b="0" i="1" dirty="0">
                  <a:latin typeface="Cambria Math" panose="02040503050406030204" pitchFamily="18" charset="0"/>
                </a:endParaRPr>
              </a:p>
              <a:p>
                <a:pPr/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endParaRPr lang="fr-FR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fr-F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𝑂𝑛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𝑑𝑢𝑖𝑡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𝑞𝑢𝑒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 …………….. à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è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A4B9405-F72F-2F46-A13A-C3E7380D1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48" y="3911131"/>
                <a:ext cx="10296345" cy="1877758"/>
              </a:xfrm>
              <a:prstGeom prst="rect">
                <a:avLst/>
              </a:prstGeom>
              <a:blipFill>
                <a:blip r:embed="rId6"/>
                <a:stretch>
                  <a:fillRect l="-247" b="-6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40C39F91-E0B4-854A-BF3A-3E3BA69A0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11" y="3635298"/>
            <a:ext cx="3854531" cy="14712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0646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E73814F-15C9-CD4A-859F-1D6312E8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D4A69A-43D2-6E43-8417-6DB218C2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4F1CDAD-AEFD-AA40-8A75-DE39B10C9A48}"/>
                  </a:ext>
                </a:extLst>
              </p:cNvPr>
              <p:cNvSpPr txBox="1"/>
              <p:nvPr/>
            </p:nvSpPr>
            <p:spPr>
              <a:xfrm>
                <a:off x="1332994" y="528461"/>
                <a:ext cx="4308424" cy="9541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Propriétés 7: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Soient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…………………………………………………..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…………………………………………………..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4F1CDAD-AEFD-AA40-8A75-DE39B10C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994" y="528461"/>
                <a:ext cx="4308424" cy="954107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E421EF9D-13D2-D843-8A40-AD7EBE4BF9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DC387E-E19E-2C41-AA7A-BFD264A6FE28}"/>
              </a:ext>
            </a:extLst>
          </p:cNvPr>
          <p:cNvSpPr/>
          <p:nvPr/>
        </p:nvSpPr>
        <p:spPr>
          <a:xfrm>
            <a:off x="556071" y="1884167"/>
            <a:ext cx="421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3°) 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Applications du produit scalaire </a:t>
            </a:r>
            <a:endParaRPr lang="fr-FR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F0CFBC8-0D98-4E42-8064-DAAEC05AF98F}"/>
                  </a:ext>
                </a:extLst>
              </p:cNvPr>
              <p:cNvSpPr txBox="1"/>
              <p:nvPr/>
            </p:nvSpPr>
            <p:spPr>
              <a:xfrm>
                <a:off x="1299864" y="2439966"/>
                <a:ext cx="3877472" cy="334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Comic Sans MS" panose="030F0702030302020204" pitchFamily="66" charset="0"/>
                  </a:rPr>
                  <a:t>a) Transformation de l’expression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endParaRPr lang="fr-FR" sz="1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F0CFBC8-0D98-4E42-8064-DAAEC05AF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64" y="2439966"/>
                <a:ext cx="3877472" cy="334579"/>
              </a:xfrm>
              <a:prstGeom prst="rect">
                <a:avLst/>
              </a:prstGeom>
              <a:blipFill>
                <a:blip r:embed="rId4"/>
                <a:stretch>
                  <a:fillRect l="-326" b="-1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C013B05-EF85-264B-B942-64782DD26616}"/>
                  </a:ext>
                </a:extLst>
              </p:cNvPr>
              <p:cNvSpPr txBox="1"/>
              <p:nvPr/>
            </p:nvSpPr>
            <p:spPr>
              <a:xfrm>
                <a:off x="1039091" y="2992582"/>
                <a:ext cx="5995552" cy="119635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Propriété 8: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Soient deux points A et B du plan et I le milieu du segment [AB].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Pour tout point M du plan, on a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acc>
                        <m:accPr>
                          <m:chr m:val="⃗"/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………………………………..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C013B05-EF85-264B-B942-64782DD26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2992582"/>
                <a:ext cx="5995552" cy="11963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78171697-D766-6144-A3DA-A5E9F0F6F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26" y="2621564"/>
            <a:ext cx="3176863" cy="21129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9BB880E-4212-C54D-A532-66D5C7FED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05" y="3165638"/>
            <a:ext cx="795865" cy="7958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E382D89-99A1-4849-BE5F-0A7E7BDE5097}"/>
                  </a:ext>
                </a:extLst>
              </p:cNvPr>
              <p:cNvSpPr txBox="1"/>
              <p:nvPr/>
            </p:nvSpPr>
            <p:spPr>
              <a:xfrm>
                <a:off x="1039091" y="4212982"/>
                <a:ext cx="5174045" cy="1218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Exemple: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Soit le triangle MAB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fr-FR" sz="1400" b="1" i="1"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…………………………………………………………..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D’où la longueur de la médiane [MI] vaut ………..</a:t>
                </a:r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E382D89-99A1-4849-BE5F-0A7E7BDE5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4212982"/>
                <a:ext cx="5174045" cy="1218795"/>
              </a:xfrm>
              <a:prstGeom prst="rect">
                <a:avLst/>
              </a:prstGeom>
              <a:blipFill>
                <a:blip r:embed="rId8"/>
                <a:stretch>
                  <a:fillRect l="-245" t="-1031" b="-30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>
            <a:extLst>
              <a:ext uri="{FF2B5EF4-FFF2-40B4-BE49-F238E27FC236}">
                <a16:creationId xmlns:a16="http://schemas.microsoft.com/office/drawing/2014/main" id="{B6AD96A4-6BFF-7B40-B399-5B21345D40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38" y="4184531"/>
            <a:ext cx="1339850" cy="133985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CA5F5D3-702C-5944-BCFA-017C50A8732B}"/>
              </a:ext>
            </a:extLst>
          </p:cNvPr>
          <p:cNvSpPr txBox="1"/>
          <p:nvPr/>
        </p:nvSpPr>
        <p:spPr>
          <a:xfrm>
            <a:off x="7104826" y="4835687"/>
            <a:ext cx="43396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L’intérêt ne se trouve pas ici dans l’énoncé ou 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l’application de la propriété mais la démarche à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suivre pour la démontrer…</a:t>
            </a:r>
          </a:p>
        </p:txBody>
      </p:sp>
    </p:spTree>
    <p:extLst>
      <p:ext uri="{BB962C8B-B14F-4D97-AF65-F5344CB8AC3E}">
        <p14:creationId xmlns:p14="http://schemas.microsoft.com/office/powerpoint/2010/main" val="352455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3EF79C7-F46E-DD4D-9603-C650E9ED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A773CE-E2EE-B149-8F43-6715E628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8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EE2099-BFFE-CB4F-AAA8-1438D276E38C}"/>
              </a:ext>
            </a:extLst>
          </p:cNvPr>
          <p:cNvSpPr txBox="1"/>
          <p:nvPr/>
        </p:nvSpPr>
        <p:spPr>
          <a:xfrm>
            <a:off x="1295904" y="3259773"/>
            <a:ext cx="214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c) Formules d’Al-Kashi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0E276B1-34D6-9347-A783-A5CA2B3F840D}"/>
                  </a:ext>
                </a:extLst>
              </p:cNvPr>
              <p:cNvSpPr txBox="1"/>
              <p:nvPr/>
            </p:nvSpPr>
            <p:spPr>
              <a:xfrm>
                <a:off x="1176370" y="1044770"/>
                <a:ext cx="9148658" cy="7386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 9: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trois points du plan.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……………………………………………………………………………………………………………………………………………………………………………………………….</a:t>
                </a: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0E276B1-34D6-9347-A783-A5CA2B3F8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70" y="1044770"/>
                <a:ext cx="9148658" cy="738664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22908634-C4E7-4743-B9A1-18CEA210A186}"/>
              </a:ext>
            </a:extLst>
          </p:cNvPr>
          <p:cNvSpPr txBox="1"/>
          <p:nvPr/>
        </p:nvSpPr>
        <p:spPr>
          <a:xfrm>
            <a:off x="1176370" y="2003624"/>
            <a:ext cx="25603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902030302020204" pitchFamily="66" charset="0"/>
              </a:rPr>
              <a:t>Démonstration à connaître:</a:t>
            </a:r>
          </a:p>
          <a:p>
            <a:r>
              <a:rPr lang="fr-FR" sz="1200" dirty="0">
                <a:solidFill>
                  <a:srgbClr val="7030A0"/>
                </a:solidFill>
                <a:latin typeface="Comic Sans MS" panose="030F0902030302020204" pitchFamily="66" charset="0"/>
              </a:rPr>
              <a:t>Source: </a:t>
            </a:r>
            <a:r>
              <a:rPr lang="fr-FR" sz="1200" dirty="0" err="1">
                <a:solidFill>
                  <a:srgbClr val="7030A0"/>
                </a:solidFill>
                <a:latin typeface="Comic Sans MS" panose="030F0902030302020204" pitchFamily="66" charset="0"/>
                <a:hlinkClick r:id="rId3"/>
              </a:rPr>
              <a:t>monclasseurdemaths.fr</a:t>
            </a:r>
            <a:endParaRPr lang="fr-FR" sz="1200" dirty="0">
              <a:solidFill>
                <a:srgbClr val="7030A0"/>
              </a:solidFill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BC39FA5-1B46-8444-A01F-4324EBA38A52}"/>
                  </a:ext>
                </a:extLst>
              </p:cNvPr>
              <p:cNvSpPr txBox="1"/>
              <p:nvPr/>
            </p:nvSpPr>
            <p:spPr>
              <a:xfrm>
                <a:off x="1176370" y="3727955"/>
                <a:ext cx="4920578" cy="142981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 10: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Cambria Math" panose="02040503050406030204" pitchFamily="18" charset="0"/>
                  </a:rPr>
                  <a:t>Soit</a:t>
                </a:r>
                <a:r>
                  <a:rPr lang="fr-FR" sz="1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un triangle tels que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On 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……………………………………………………….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……………………………………………………….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……………………………………………………….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BC39FA5-1B46-8444-A01F-4324EBA38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70" y="3727955"/>
                <a:ext cx="4920578" cy="1429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8011DD3E-54C1-C14C-903C-CD80A5A2A24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30C9D1D-94AD-574C-84C5-1BB319921EB6}"/>
                  </a:ext>
                </a:extLst>
              </p:cNvPr>
              <p:cNvSpPr txBox="1"/>
              <p:nvPr/>
            </p:nvSpPr>
            <p:spPr>
              <a:xfrm>
                <a:off x="1295904" y="516803"/>
                <a:ext cx="4377993" cy="334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Comic Sans MS" panose="030F0702030302020204" pitchFamily="66" charset="0"/>
                  </a:rPr>
                  <a:t>b)  Ensemble des points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1400" b="1" dirty="0">
                    <a:latin typeface="Comic Sans MS" panose="030F0702030302020204" pitchFamily="66" charset="0"/>
                  </a:rPr>
                  <a:t> tels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fr-FR" sz="1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30C9D1D-94AD-574C-84C5-1BB319921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04" y="516803"/>
                <a:ext cx="4377993" cy="334579"/>
              </a:xfrm>
              <a:prstGeom prst="rect">
                <a:avLst/>
              </a:prstGeom>
              <a:blipFill>
                <a:blip r:embed="rId6"/>
                <a:stretch>
                  <a:fillRect l="-289" b="-18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42A35F3B-C83F-0449-8BFB-E6D3B3D56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86" y="2011529"/>
            <a:ext cx="1116863" cy="111686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59FE232-E732-6242-BE85-86A292525B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66" y="3449636"/>
            <a:ext cx="1713552" cy="198645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E203BB7-0A4C-9E42-80BB-AB477EF3E0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96" y="1601694"/>
            <a:ext cx="1562605" cy="15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1509D58-30DA-9445-8779-B14B47F8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6CB584-C1BB-824F-BF5E-BFA3DA76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9</a:t>
            </a:fld>
            <a:endParaRPr lang="fr-FR"/>
          </a:p>
        </p:txBody>
      </p:sp>
      <p:pic>
        <p:nvPicPr>
          <p:cNvPr id="4" name="Image 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16D02F5A-7075-F748-B2E7-75A08E3BB4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88D635B-388E-4649-9B1C-9C56D8B4FB20}"/>
                  </a:ext>
                </a:extLst>
              </p:cNvPr>
              <p:cNvSpPr txBox="1"/>
              <p:nvPr/>
            </p:nvSpPr>
            <p:spPr>
              <a:xfrm>
                <a:off x="996261" y="521188"/>
                <a:ext cx="7839005" cy="3573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Démonstration à connaître pour les trois formules:</a:t>
                </a:r>
              </a:p>
              <a:p>
                <a:r>
                  <a:rPr lang="fr-FR" sz="1400" u="sng" dirty="0">
                    <a:latin typeface="Comic Sans MS" panose="030F0902030302020204" pitchFamily="66" charset="0"/>
                  </a:rPr>
                  <a:t>Formule 1:</a:t>
                </a:r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 </a:t>
                </a: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endParaRPr lang="fr-FR" sz="1400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		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acc>
                          <m:accPr>
                            <m:chr m:val="⃗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d>
                      <m:d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acc>
                          <m:accPr>
                            <m:chr m:val="⃗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fr-FR" sz="1400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fr-FR" sz="1400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		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  </m:t>
                    </m:r>
                    <m:sSup>
                      <m:sSup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  <m: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−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fr-FR" sz="1400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  </m:t>
                    </m:r>
                    <m:sSup>
                      <m:sSup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       2 </m:t>
                    </m:r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          + </m:t>
                    </m:r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 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  <m: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−  2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acc>
                          <m:accPr>
                            <m:chr m:val="⃗"/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² </m:t>
                        </m:r>
                      </m:e>
                    </m:func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</a:t>
                </a:r>
                <a:endParaRPr lang="fr-FR" sz="1400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	        </a:t>
                </a:r>
                <a:r>
                  <a:rPr lang="fr-FR" sz="1400" dirty="0">
                    <a:latin typeface="Comic Sans MS" panose="030F0902030302020204" pitchFamily="66" charset="0"/>
                  </a:rPr>
                  <a:t>D’où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−2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× </m:t>
                    </m:r>
                    <m:func>
                      <m:func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fun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u="sng" dirty="0">
                    <a:latin typeface="Comic Sans MS" panose="030F0902030302020204" pitchFamily="66" charset="0"/>
                  </a:rPr>
                  <a:t>Formule 2:</a:t>
                </a:r>
                <a:r>
                  <a:rPr lang="fr-FR" sz="1400" dirty="0">
                    <a:latin typeface="Comic Sans MS" panose="030F0902030302020204" pitchFamily="66" charset="0"/>
                  </a:rPr>
                  <a:t>  (À vous de jouer ! )                                                </a:t>
                </a:r>
                <a:r>
                  <a:rPr lang="fr-FR" sz="1400" u="sng" dirty="0">
                    <a:latin typeface="Comic Sans MS" panose="030F0902030302020204" pitchFamily="66" charset="0"/>
                  </a:rPr>
                  <a:t>Formule 3:</a:t>
                </a:r>
                <a:r>
                  <a:rPr lang="fr-FR" sz="1400" dirty="0">
                    <a:latin typeface="Comic Sans MS" panose="030F0902030302020204" pitchFamily="66" charset="0"/>
                  </a:rPr>
                  <a:t> (À vous de jouer ! )</a:t>
                </a:r>
                <a:endParaRPr lang="fr-FR" sz="1400" u="sng" dirty="0">
                  <a:latin typeface="Comic Sans MS" panose="030F0902030302020204" pitchFamily="66" charset="0"/>
                </a:endParaRPr>
              </a:p>
              <a:p>
                <a:endParaRPr lang="fr-FR" sz="1400" u="sng" dirty="0">
                  <a:latin typeface="Comic Sans MS" panose="030F0902030302020204" pitchFamily="66" charset="0"/>
                </a:endParaRPr>
              </a:p>
              <a:p>
                <a:endParaRPr lang="fr-FR" sz="1400" u="sng" dirty="0">
                  <a:latin typeface="Comic Sans MS" panose="030F0902030302020204" pitchFamily="66" charset="0"/>
                </a:endParaRPr>
              </a:p>
              <a:p>
                <a:endParaRPr lang="fr-FR" sz="1400" u="sng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88D635B-388E-4649-9B1C-9C56D8B4F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61" y="521188"/>
                <a:ext cx="7839005" cy="3573735"/>
              </a:xfrm>
              <a:prstGeom prst="rect">
                <a:avLst/>
              </a:prstGeom>
              <a:blipFill>
                <a:blip r:embed="rId3"/>
                <a:stretch>
                  <a:fillRect l="-1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E7EB8B5-BD77-F14D-AE0D-91EFC95EE0E6}"/>
              </a:ext>
            </a:extLst>
          </p:cNvPr>
          <p:cNvCxnSpPr/>
          <p:nvPr/>
        </p:nvCxnSpPr>
        <p:spPr>
          <a:xfrm>
            <a:off x="6026727" y="2964873"/>
            <a:ext cx="0" cy="254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7244A735-293E-0741-8A4D-B7CADC78D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963" y="3532908"/>
            <a:ext cx="2087995" cy="20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82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{F11AE968-09E2-B342-A895-15D6737C2E1C}tf10001077</Template>
  <TotalTime>1795</TotalTime>
  <Words>736</Words>
  <Application>Microsoft Macintosh PowerPoint</Application>
  <PresentationFormat>Grand écran</PresentationFormat>
  <Paragraphs>149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Comic Sans MS</vt:lpstr>
      <vt:lpstr>Impact</vt:lpstr>
      <vt:lpstr>Symbol</vt:lpstr>
      <vt:lpstr>Times New Roman</vt:lpstr>
      <vt:lpstr>Grand événement</vt:lpstr>
      <vt:lpstr>Thème: géométrie     séquence 5 :             calcul vectoriel et produit scalaire            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119</cp:revision>
  <dcterms:created xsi:type="dcterms:W3CDTF">2014-09-05T11:48:57Z</dcterms:created>
  <dcterms:modified xsi:type="dcterms:W3CDTF">2019-12-03T19:32:39Z</dcterms:modified>
</cp:coreProperties>
</file>