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6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8BA5C-461C-41B3-B2E5-0A9223BFA525}" type="datetimeFigureOut">
              <a:rPr lang="fr-FR" smtClean="0"/>
              <a:t>02/01/2020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956AB-10C8-46F7-BE22-D95866047A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327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956AB-10C8-46F7-BE22-D95866047A4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055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8586003-C18C-4709-8E93-5DF8BB290FD0}" type="datetime1">
              <a:rPr lang="fr-FR" smtClean="0"/>
              <a:t>02/01/2020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BE478F9-9D00-48E1-870E-A031B85C3C67}" type="slidenum">
              <a:rPr lang="fr-FR" smtClean="0"/>
              <a:t>‹N°›</a:t>
            </a:fld>
            <a:endParaRPr lang="fr-F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7120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4AE3-479C-45B8-BB7C-0171365B240C}" type="datetime1">
              <a:rPr lang="fr-FR" smtClean="0"/>
              <a:t>02/01/2020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7547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BE3E1-20A6-4733-AFEB-AEDFE9170C71}" type="datetime1">
              <a:rPr lang="fr-FR" smtClean="0"/>
              <a:t>02/01/2020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981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187D-A6D9-4EC3-B1D4-52AE31266647}" type="datetime1">
              <a:rPr lang="fr-FR" smtClean="0"/>
              <a:t>02/01/2020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6747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C1F2-CFE4-4AC0-8165-2BFE85205502}" type="datetime1">
              <a:rPr lang="fr-FR" smtClean="0"/>
              <a:t>02/01/2020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6978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66F1-5A24-42B8-AFC7-5F9D3A3B420D}" type="datetime1">
              <a:rPr lang="fr-FR" smtClean="0"/>
              <a:t>02/01/2020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0188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3589-CDCA-4969-95DE-173E5B6B225B}" type="datetime1">
              <a:rPr lang="fr-FR" smtClean="0"/>
              <a:t>02/01/2020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1106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3E50-171A-4A71-88A2-B9E4483ADB97}" type="datetime1">
              <a:rPr lang="fr-FR" smtClean="0"/>
              <a:t>02/01/2020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0428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6DAB-0C7B-4031-8098-A5AF480C0C70}" type="datetime1">
              <a:rPr lang="fr-FR" smtClean="0"/>
              <a:t>02/01/2020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692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99A0-3299-4749-9E68-BCF0677ABB1B}" type="datetime1">
              <a:rPr lang="fr-FR" smtClean="0"/>
              <a:t>02/01/2020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246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1212-5C3D-4429-B0E7-509C4822A344}" type="datetime1">
              <a:rPr lang="fr-FR" smtClean="0"/>
              <a:t>02/01/2020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143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C723C-03E7-4CA1-8A31-86A17BE4DFCF}" type="datetime1">
              <a:rPr lang="fr-FR" smtClean="0"/>
              <a:t>02/01/2020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557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B271-C977-4E8A-9945-FD8E6F220035}" type="datetime1">
              <a:rPr lang="fr-FR" smtClean="0"/>
              <a:t>02/01/2020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5055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76DF-2768-4324-88C2-200874C8B93E}" type="datetime1">
              <a:rPr lang="fr-FR" smtClean="0"/>
              <a:t>02/01/2020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3419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8C12-9127-4463-9A92-0EE10EE45B10}" type="datetime1">
              <a:rPr lang="fr-FR" smtClean="0"/>
              <a:t>02/01/2020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987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E5C3-ABE0-489E-BDED-02D79E20B232}" type="datetime1">
              <a:rPr lang="fr-FR" smtClean="0"/>
              <a:t>02/01/2020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7813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B31F-A64E-4908-AE17-E60BC0EC0CC5}" type="datetime1">
              <a:rPr lang="fr-FR" smtClean="0"/>
              <a:t>02/01/2020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01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CCE36A7-4B36-48DD-9ADB-7C7D71C169E1}" type="datetime1">
              <a:rPr lang="fr-FR" smtClean="0"/>
              <a:t>02/01/2020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BE478F9-9D00-48E1-870E-A031B85C3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589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hyperlink" Target="http://youtu.be/2hveZBIAEb0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00.png"/><Relationship Id="rId7" Type="http://schemas.openxmlformats.org/officeDocument/2006/relationships/image" Target="../media/image10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0.png"/><Relationship Id="rId4" Type="http://schemas.openxmlformats.org/officeDocument/2006/relationships/image" Target="../media/image71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21420000">
            <a:off x="197930" y="251913"/>
            <a:ext cx="9755187" cy="4903942"/>
          </a:xfrm>
        </p:spPr>
        <p:txBody>
          <a:bodyPr>
            <a:noAutofit/>
          </a:bodyPr>
          <a:lstStyle/>
          <a:p>
            <a:pPr algn="l"/>
            <a:r>
              <a:rPr lang="fr-FR" sz="6000" dirty="0"/>
              <a:t>Thème : </a:t>
            </a:r>
            <a:br>
              <a:rPr lang="fr-FR" sz="6000" dirty="0"/>
            </a:br>
            <a:r>
              <a:rPr lang="fr-FR" sz="6000" dirty="0"/>
              <a:t>information chiffrée</a:t>
            </a:r>
            <a:br>
              <a:rPr lang="fr-FR" sz="5400" dirty="0"/>
            </a:br>
            <a:br>
              <a:rPr lang="fr-FR" sz="3600" dirty="0"/>
            </a:br>
            <a:r>
              <a:rPr lang="fr-FR" sz="3600" dirty="0"/>
              <a:t>			          </a:t>
            </a:r>
            <a:r>
              <a:rPr lang="fr-FR" sz="3600" i="1" dirty="0" err="1"/>
              <a:t>SéQUENCE</a:t>
            </a:r>
            <a:r>
              <a:rPr lang="fr-FR" sz="3600" i="1" dirty="0"/>
              <a:t> 9 :</a:t>
            </a:r>
            <a:br>
              <a:rPr lang="fr-FR" sz="3600" i="1" dirty="0"/>
            </a:br>
            <a:r>
              <a:rPr lang="fr-FR" sz="3600" i="1" dirty="0"/>
              <a:t>		proportions dans une population</a:t>
            </a:r>
            <a:br>
              <a:rPr lang="fr-FR" sz="6000" i="1" dirty="0"/>
            </a:br>
            <a:br>
              <a:rPr lang="fr-FR" sz="6000" dirty="0"/>
            </a:br>
            <a:endParaRPr lang="fr-FR" sz="6000" i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 rot="21420000">
            <a:off x="338817" y="3433739"/>
            <a:ext cx="9755187" cy="972908"/>
          </a:xfrm>
        </p:spPr>
        <p:txBody>
          <a:bodyPr numCol="2"/>
          <a:lstStyle/>
          <a:p>
            <a:pPr algn="l"/>
            <a:r>
              <a:rPr lang="fr-FR" sz="900" dirty="0">
                <a:latin typeface="Comic Sans MS" panose="030F0702030302020204" pitchFamily="66" charset="0"/>
              </a:rPr>
              <a:t>.</a:t>
            </a:r>
          </a:p>
          <a:p>
            <a:pPr algn="l"/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 rot="21410151">
            <a:off x="719357" y="5244452"/>
            <a:ext cx="4050792" cy="523220"/>
          </a:xfrm>
        </p:spPr>
        <p:txBody>
          <a:bodyPr/>
          <a:lstStyle/>
          <a:p>
            <a:r>
              <a:rPr lang="fr-FR" sz="2800" dirty="0" err="1"/>
              <a:t>mevel</a:t>
            </a:r>
            <a:r>
              <a:rPr lang="fr-FR" sz="2800" dirty="0"/>
              <a:t> </a:t>
            </a:r>
            <a:r>
              <a:rPr lang="fr-FR" sz="2800" dirty="0" err="1"/>
              <a:t>christophe</a:t>
            </a:r>
            <a:endParaRPr lang="fr-FR" sz="28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1</a:t>
            </a:fld>
            <a:endParaRPr lang="fr-FR"/>
          </a:p>
        </p:txBody>
      </p:sp>
      <p:pic>
        <p:nvPicPr>
          <p:cNvPr id="8" name="Image 7" descr="D:\Cours Mathématiques\Seconde\Cours 2014_2015\Fonctions\Résolution des équations\CC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4402">
            <a:off x="9884541" y="4815788"/>
            <a:ext cx="1120140" cy="39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E808572-E149-534A-9956-C3FC34288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5363">
            <a:off x="7583667" y="253792"/>
            <a:ext cx="3187700" cy="11938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054F71F-B8D1-4A45-8A63-58A235C142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8605">
            <a:off x="2255336" y="3518159"/>
            <a:ext cx="6493453" cy="155842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5FFB1EC-4A16-BA40-9657-C304DC0F37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0129">
            <a:off x="9762086" y="2503465"/>
            <a:ext cx="1321955" cy="132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857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2</a:t>
            </a:fld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299098" y="881755"/>
                <a:ext cx="9522781" cy="148335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fr-FR" sz="1400" b="1" i="0" dirty="0">
                    <a:solidFill>
                      <a:srgbClr val="FF0000"/>
                    </a:solidFill>
                    <a:effectLst/>
                    <a:latin typeface="Comic Sans MS" panose="030F0702030302020204" pitchFamily="66" charset="0"/>
                  </a:rPr>
                  <a:t>Définitions: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b="1" i="0" dirty="0">
                    <a:solidFill>
                      <a:srgbClr val="FF0000"/>
                    </a:solidFill>
                    <a:effectLst/>
                    <a:latin typeface="Comic Sans MS" panose="030F0702030302020204" pitchFamily="66" charset="0"/>
                  </a:rPr>
                  <a:t>L’ensemble étudié </a:t>
                </a:r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se nomme l</a:t>
                </a:r>
                <a:r>
                  <a:rPr lang="fr-FR" sz="1400" b="1" i="0" dirty="0">
                    <a:solidFill>
                      <a:srgbClr val="FF0000"/>
                    </a:solidFill>
                    <a:effectLst/>
                    <a:latin typeface="Comic Sans MS" panose="030F0702030302020204" pitchFamily="66" charset="0"/>
                  </a:rPr>
                  <a:t>a population de référence notée E.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b="1" i="0" dirty="0">
                    <a:solidFill>
                      <a:srgbClr val="FF0000"/>
                    </a:solidFill>
                    <a:effectLst/>
                    <a:latin typeface="Comic Sans MS" panose="030F0702030302020204" pitchFamily="66" charset="0"/>
                  </a:rPr>
                  <a:t>L’effectif de cette population est le nombre d’individus qui la compose, il est noté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𝑬</m:t>
                        </m:r>
                      </m:sub>
                    </m:sSub>
                  </m:oMath>
                </a14:m>
                <a:r>
                  <a:rPr lang="fr-FR" sz="1400" b="1" i="0" dirty="0">
                    <a:solidFill>
                      <a:srgbClr val="FF0000"/>
                    </a:solidFill>
                    <a:effectLst/>
                    <a:latin typeface="Comic Sans MS" panose="030F0702030302020204" pitchFamily="66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b="1" i="0" dirty="0">
                    <a:solidFill>
                      <a:srgbClr val="FF0000"/>
                    </a:solidFill>
                    <a:effectLst/>
                    <a:latin typeface="Comic Sans MS" panose="030F0702030302020204" pitchFamily="66" charset="0"/>
                  </a:rPr>
                  <a:t>Une sous population A d’une population E est une population dont tous les individus sont aussi des individus de E. l’effectif de cette sous population est notée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fr-FR" sz="1400" b="1" i="0" dirty="0">
                    <a:solidFill>
                      <a:srgbClr val="FF0000"/>
                    </a:solidFill>
                    <a:effectLst/>
                    <a:latin typeface="Comic Sans MS" panose="030F0702030302020204" pitchFamily="66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b="1" i="0" dirty="0">
                    <a:solidFill>
                      <a:srgbClr val="FF0000"/>
                    </a:solidFill>
                    <a:effectLst/>
                    <a:latin typeface="Comic Sans MS" panose="030F0702030302020204" pitchFamily="66" charset="0"/>
                  </a:rPr>
                  <a:t> La proportion de A dans E est le rapport des effectifs :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𝒑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400" b="1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1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fr-FR" sz="1400" b="1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1400" b="1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1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fr-FR" sz="1400" b="1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𝑬</m:t>
                            </m:r>
                          </m:sub>
                        </m:sSub>
                      </m:den>
                    </m:f>
                  </m:oMath>
                </a14:m>
                <a:endParaRPr lang="fr-FR" sz="1400" b="1" i="0" dirty="0">
                  <a:solidFill>
                    <a:srgbClr val="000000"/>
                  </a:solidFill>
                  <a:effectLst/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098" y="881755"/>
                <a:ext cx="9522781" cy="14833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299098" y="2583508"/>
            <a:ext cx="83065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On l’appelle aussi la fréquence ou encore la part de A dans E.</a:t>
            </a:r>
          </a:p>
          <a:p>
            <a:r>
              <a:rPr lang="fr-FR" sz="14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Une proportion est un nombre p compris entre 0 et 1 qui s’exprime en pourcentage.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98990" y="294025"/>
            <a:ext cx="3222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1°) Calculer une proportion</a:t>
            </a:r>
          </a:p>
        </p:txBody>
      </p:sp>
      <p:pic>
        <p:nvPicPr>
          <p:cNvPr id="14" name="Image 13" descr="D:\Cours Mathématiques\Seconde\Cours 2014_2015\Fonctions\Résolution des équations\CC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299098" y="3191101"/>
            <a:ext cx="99497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Exemple: </a:t>
            </a:r>
            <a:r>
              <a:rPr lang="fr-FR" sz="1400" dirty="0">
                <a:latin typeface="Comic Sans MS" panose="030F0702030302020204" pitchFamily="66" charset="0"/>
              </a:rPr>
              <a:t>Un petit sondage sur les téléphones portables dans la classe. </a:t>
            </a:r>
          </a:p>
          <a:p>
            <a:endParaRPr lang="fr-FR" sz="1400" dirty="0">
              <a:latin typeface="Comic Sans MS" panose="030F0702030302020204" pitchFamily="66" charset="0"/>
            </a:endParaRPr>
          </a:p>
          <a:p>
            <a:r>
              <a:rPr lang="fr-FR" sz="1400" dirty="0">
                <a:latin typeface="Comic Sans MS" panose="030F0702030302020204" pitchFamily="66" charset="0"/>
              </a:rPr>
              <a:t>1°) Combien y </a:t>
            </a:r>
            <a:r>
              <a:rPr lang="fr-FR" sz="1400" dirty="0" err="1">
                <a:latin typeface="Comic Sans MS" panose="030F0702030302020204" pitchFamily="66" charset="0"/>
              </a:rPr>
              <a:t>a-t-il</a:t>
            </a:r>
            <a:r>
              <a:rPr lang="fr-FR" sz="1400" dirty="0">
                <a:latin typeface="Comic Sans MS" panose="030F0702030302020204" pitchFamily="66" charset="0"/>
              </a:rPr>
              <a:t> de téléphones portables de marque La pomme?  …………</a:t>
            </a:r>
          </a:p>
          <a:p>
            <a:endParaRPr lang="fr-FR" sz="1400" dirty="0">
              <a:latin typeface="Comic Sans MS" panose="030F0702030302020204" pitchFamily="66" charset="0"/>
            </a:endParaRPr>
          </a:p>
          <a:p>
            <a:r>
              <a:rPr lang="fr-FR" sz="1400" dirty="0">
                <a:latin typeface="Comic Sans MS" panose="030F0702030302020204" pitchFamily="66" charset="0"/>
              </a:rPr>
              <a:t>2°) Combien y </a:t>
            </a:r>
            <a:r>
              <a:rPr lang="fr-FR" sz="1400" dirty="0" err="1">
                <a:latin typeface="Comic Sans MS" panose="030F0702030302020204" pitchFamily="66" charset="0"/>
              </a:rPr>
              <a:t>a-t-il</a:t>
            </a:r>
            <a:r>
              <a:rPr lang="fr-FR" sz="1400" dirty="0">
                <a:latin typeface="Comic Sans MS" panose="030F0702030302020204" pitchFamily="66" charset="0"/>
              </a:rPr>
              <a:t> de téléphones portables sous un système d’exploitation </a:t>
            </a:r>
            <a:r>
              <a:rPr lang="fr-FR" sz="1400" dirty="0" err="1">
                <a:latin typeface="Comic Sans MS" panose="030F0702030302020204" pitchFamily="66" charset="0"/>
              </a:rPr>
              <a:t>Androïd</a:t>
            </a:r>
            <a:r>
              <a:rPr lang="fr-FR" sz="1400" dirty="0">
                <a:latin typeface="Comic Sans MS" panose="030F0702030302020204" pitchFamily="66" charset="0"/>
              </a:rPr>
              <a:t> ? ……</a:t>
            </a:r>
          </a:p>
          <a:p>
            <a:endParaRPr lang="fr-FR" sz="1400" dirty="0">
              <a:latin typeface="Comic Sans MS" panose="030F0702030302020204" pitchFamily="66" charset="0"/>
            </a:endParaRPr>
          </a:p>
          <a:p>
            <a:r>
              <a:rPr lang="fr-FR" sz="1400" dirty="0">
                <a:latin typeface="Comic Sans MS" panose="030F0702030302020204" pitchFamily="66" charset="0"/>
              </a:rPr>
              <a:t>3°) Combien y </a:t>
            </a:r>
            <a:r>
              <a:rPr lang="fr-FR" sz="1400" dirty="0" err="1">
                <a:latin typeface="Comic Sans MS" panose="030F0702030302020204" pitchFamily="66" charset="0"/>
              </a:rPr>
              <a:t>a-t-il</a:t>
            </a:r>
            <a:r>
              <a:rPr lang="fr-FR" sz="1400" dirty="0">
                <a:latin typeface="Comic Sans MS" panose="030F0702030302020204" pitchFamily="66" charset="0"/>
              </a:rPr>
              <a:t> de téléphones portables sous un système d’exploitation Windows ? ……</a:t>
            </a:r>
          </a:p>
          <a:p>
            <a:endParaRPr lang="fr-FR" sz="1400" dirty="0">
              <a:latin typeface="Comic Sans MS" panose="030F0702030302020204" pitchFamily="66" charset="0"/>
            </a:endParaRPr>
          </a:p>
          <a:p>
            <a:r>
              <a:rPr lang="fr-FR" sz="1400" dirty="0">
                <a:latin typeface="Comic Sans MS" panose="030F0702030302020204" pitchFamily="66" charset="0"/>
              </a:rPr>
              <a:t>4°) Combien d’élèves ont accès à internet dans leur forfait sans compter l’accès par wifi  parmi les </a:t>
            </a:r>
            <a:r>
              <a:rPr lang="fr-FR" sz="1400" dirty="0" err="1">
                <a:latin typeface="Comic Sans MS" panose="030F0702030302020204" pitchFamily="66" charset="0"/>
              </a:rPr>
              <a:t>Androïd</a:t>
            </a:r>
            <a:r>
              <a:rPr lang="fr-FR" sz="1400" dirty="0">
                <a:latin typeface="Comic Sans MS" panose="030F0702030302020204" pitchFamily="66" charset="0"/>
              </a:rPr>
              <a:t> ? …………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D3C15CB-069F-4844-B02C-D7308CEF23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74" y="974088"/>
            <a:ext cx="1093853" cy="109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30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3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34500" y="2279185"/>
            <a:ext cx="4374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En exprimant tous les résultats en pourcentage</a:t>
            </a:r>
            <a:r>
              <a:rPr lang="fr-FR" sz="14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9" name="Image 8" descr="D:\Cours Mathématiques\Seconde\Cours 2014_2015\Fonctions\Résolution des équations\C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834500" y="361082"/>
            <a:ext cx="7395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Dans chacun des cas, exprimer la proportion que cela représente.</a:t>
            </a: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83445"/>
              </p:ext>
            </p:extLst>
          </p:nvPr>
        </p:nvGraphicFramePr>
        <p:xfrm>
          <a:off x="834500" y="1038191"/>
          <a:ext cx="8128000" cy="533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1881">
                <a:tc>
                  <a:txBody>
                    <a:bodyPr/>
                    <a:lstStyle/>
                    <a:p>
                      <a:r>
                        <a:rPr lang="fr-FR" sz="1100" b="0" dirty="0">
                          <a:latin typeface="Comic Sans MS" panose="030F0702030302020204" pitchFamily="66" charset="0"/>
                        </a:rPr>
                        <a:t>1°)</a:t>
                      </a:r>
                    </a:p>
                    <a:p>
                      <a:pPr algn="ctr"/>
                      <a:r>
                        <a:rPr lang="fr-FR" b="0" dirty="0">
                          <a:latin typeface="Comic Sans MS" panose="030F0702030302020204" pitchFamily="66" charset="0"/>
                        </a:rPr>
                        <a:t>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b="0" dirty="0">
                          <a:latin typeface="Comic Sans MS" panose="030F0702030302020204" pitchFamily="66" charset="0"/>
                        </a:rPr>
                        <a:t>2°)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0" dirty="0">
                          <a:latin typeface="Comic Sans MS" panose="030F0702030302020204" pitchFamily="66" charset="0"/>
                        </a:rPr>
                        <a:t>3°)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0" dirty="0">
                          <a:latin typeface="Comic Sans MS" panose="030F0702030302020204" pitchFamily="66" charset="0"/>
                        </a:rPr>
                        <a:t>4°)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609073"/>
              </p:ext>
            </p:extLst>
          </p:nvPr>
        </p:nvGraphicFramePr>
        <p:xfrm>
          <a:off x="834500" y="2890077"/>
          <a:ext cx="8128000" cy="533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1881">
                <a:tc>
                  <a:txBody>
                    <a:bodyPr/>
                    <a:lstStyle/>
                    <a:p>
                      <a:r>
                        <a:rPr lang="fr-FR" sz="1100" b="0" dirty="0">
                          <a:latin typeface="Comic Sans MS" panose="030F0702030302020204" pitchFamily="66" charset="0"/>
                        </a:rPr>
                        <a:t>1°)</a:t>
                      </a:r>
                    </a:p>
                    <a:p>
                      <a:pPr algn="ctr"/>
                      <a:r>
                        <a:rPr lang="fr-FR" b="0" dirty="0">
                          <a:latin typeface="Comic Sans MS" panose="030F0702030302020204" pitchFamily="66" charset="0"/>
                        </a:rPr>
                        <a:t>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b="0" dirty="0">
                          <a:latin typeface="Comic Sans MS" panose="030F0702030302020204" pitchFamily="66" charset="0"/>
                        </a:rPr>
                        <a:t>2°)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0" dirty="0">
                          <a:latin typeface="Comic Sans MS" panose="030F0702030302020204" pitchFamily="66" charset="0"/>
                        </a:rPr>
                        <a:t>3°)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0" dirty="0">
                          <a:latin typeface="Comic Sans MS" panose="030F0702030302020204" pitchFamily="66" charset="0"/>
                        </a:rPr>
                        <a:t>4°)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834500" y="1870821"/>
            <a:ext cx="60292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Comic Sans MS" panose="030F0702030302020204" pitchFamily="66" charset="0"/>
              </a:rPr>
              <a:t>Comment permettre une meilleure lisibilité de nos résultats 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4500" y="3706356"/>
            <a:ext cx="85185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Attention !!!</a:t>
            </a:r>
          </a:p>
          <a:p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Dans un même exercice, l’ensemble étudié peut varier selon l’énoncé.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34500" y="4424068"/>
            <a:ext cx="80393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latin typeface="Comic Sans MS" panose="030F0702030302020204" pitchFamily="66" charset="0"/>
              </a:rPr>
              <a:t>Schématisation de la situation pour </a:t>
            </a:r>
          </a:p>
          <a:p>
            <a:r>
              <a:rPr lang="fr-FR" sz="1600" dirty="0">
                <a:latin typeface="Comic Sans MS" panose="030F0702030302020204" pitchFamily="66" charset="0"/>
              </a:rPr>
              <a:t>les trois premières questions: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1F7F1AD-20F3-DB45-9CC4-D2B7BE083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15" y="3594069"/>
            <a:ext cx="1054171" cy="105417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2FEFCE8-73F2-F64E-A042-91506B87AA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101" y="4014850"/>
            <a:ext cx="1613420" cy="161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840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4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798990" y="294025"/>
            <a:ext cx="9607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2°) Calculer un effectif connaissant une proportion exprimée ou non en pourcentage</a:t>
            </a:r>
          </a:p>
        </p:txBody>
      </p:sp>
      <p:sp>
        <p:nvSpPr>
          <p:cNvPr id="5" name="Rectangle 4"/>
          <p:cNvSpPr/>
          <p:nvPr/>
        </p:nvSpPr>
        <p:spPr>
          <a:xfrm>
            <a:off x="798990" y="762092"/>
            <a:ext cx="1023299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omic Sans MS" panose="030F0702030302020204" pitchFamily="66" charset="0"/>
              </a:rPr>
              <a:t>Exemple 1 : </a:t>
            </a:r>
            <a:r>
              <a:rPr lang="fr-FR" sz="1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La classe de 1ère STMG </a:t>
            </a:r>
            <a:r>
              <a:rPr lang="fr-F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………</a:t>
            </a:r>
            <a:r>
              <a:rPr lang="fr-FR" sz="1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fr-FR" sz="1400" b="0" i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comporte …… </a:t>
            </a:r>
            <a:r>
              <a:rPr lang="fr-FR" sz="1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élèves dont 80% </a:t>
            </a:r>
            <a:r>
              <a:rPr lang="fr-F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d’entre eux </a:t>
            </a:r>
            <a:r>
              <a:rPr lang="fr-FR" sz="1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sont des élèves détenant un compte d’un réseau social (Facebook, Twitter, Pinterest, Instagram…) . </a:t>
            </a:r>
          </a:p>
          <a:p>
            <a:r>
              <a:rPr lang="fr-FR" sz="1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Combien y a –t-il d’élèves de ce type dans la classe ?</a:t>
            </a:r>
          </a:p>
          <a:p>
            <a:endParaRPr lang="fr-FR" sz="1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fr-FR" sz="1400" b="0" i="0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  <a:p>
            <a:endParaRPr lang="fr-FR" sz="1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fr-FR" sz="1400" b="0" i="0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  <a:p>
            <a:endParaRPr lang="fr-FR" sz="1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fr-FR" sz="1400" b="0" i="0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90726" y="2523461"/>
                <a:ext cx="5998346" cy="595099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fr-FR" sz="1400" b="1" i="0" dirty="0">
                    <a:solidFill>
                      <a:srgbClr val="FF0000"/>
                    </a:solidFill>
                    <a:effectLst/>
                    <a:latin typeface="Comic Sans MS" panose="030F0702030302020204" pitchFamily="66" charset="0"/>
                  </a:rPr>
                  <a:t>On retient que si le nombre A représente p% d’un total E alors : </a:t>
                </a:r>
              </a:p>
              <a:p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                              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     =          </m:t>
                    </m:r>
                    <m:f>
                      <m:fPr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num>
                      <m:den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          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𝑬</m:t>
                    </m:r>
                  </m:oMath>
                </a14:m>
                <a:endParaRPr lang="fr-FR" sz="1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726" y="2523461"/>
                <a:ext cx="5998346" cy="595099"/>
              </a:xfrm>
              <a:prstGeom prst="rect">
                <a:avLst/>
              </a:prstGeom>
              <a:blipFill rotWithShape="0">
                <a:blip r:embed="rId2"/>
                <a:stretch>
                  <a:fillRect l="-203" t="-99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798989" y="3365664"/>
            <a:ext cx="102329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omic Sans MS" panose="030F0702030302020204" pitchFamily="66" charset="0"/>
              </a:rPr>
              <a:t>Exemple 2 :</a:t>
            </a:r>
            <a:r>
              <a:rPr lang="fr-FR" sz="1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Dans cette classe il y a 8 élèves </a:t>
            </a:r>
            <a:r>
              <a:rPr lang="fr-FR" sz="1400" b="0" i="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serious-gamer</a:t>
            </a:r>
            <a:r>
              <a:rPr lang="fr-FR" sz="1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qui représentent 25% de l’effectif de la classe</a:t>
            </a:r>
            <a:r>
              <a:rPr lang="fr-FR" sz="1400" b="0" i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. </a:t>
            </a:r>
          </a:p>
          <a:p>
            <a:r>
              <a:rPr lang="fr-FR" sz="1400" b="0" i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Combien </a:t>
            </a:r>
            <a:r>
              <a:rPr lang="fr-FR" sz="1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y a –t-il d’élèves dans la classe ?</a:t>
            </a:r>
            <a:endParaRPr lang="fr-FR" sz="1400" dirty="0">
              <a:latin typeface="Comic Sans MS" panose="030F0702030302020204" pitchFamily="66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5915486" y="1552338"/>
            <a:ext cx="0" cy="873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>
            <a:stCxn id="7" idx="2"/>
          </p:cNvCxnSpPr>
          <p:nvPr/>
        </p:nvCxnSpPr>
        <p:spPr>
          <a:xfrm flipH="1">
            <a:off x="5915486" y="3888884"/>
            <a:ext cx="1" cy="8961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98989" y="4913118"/>
                <a:ext cx="5832630" cy="42999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fr-FR" sz="1400" b="1" i="0" dirty="0">
                    <a:solidFill>
                      <a:srgbClr val="FF0000"/>
                    </a:solidFill>
                    <a:effectLst/>
                    <a:latin typeface="Comic Sans MS" panose="030F0702030302020204" pitchFamily="66" charset="0"/>
                  </a:rPr>
                  <a:t>On retient que si A représente p% d’un total E alors :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𝑬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𝟏𝟎𝟎</m:t>
                        </m:r>
                      </m:num>
                      <m:den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𝒑</m:t>
                        </m:r>
                      </m:den>
                    </m:f>
                  </m:oMath>
                </a14:m>
                <a:endParaRPr lang="fr-FR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989" y="4913118"/>
                <a:ext cx="5832630" cy="429990"/>
              </a:xfrm>
              <a:prstGeom prst="rect">
                <a:avLst/>
              </a:prstGeom>
              <a:blipFill rotWithShape="0">
                <a:blip r:embed="rId3"/>
                <a:stretch>
                  <a:fillRect l="-20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 12" descr="D:\Cours Mathématiques\Seconde\Cours 2014_2015\Fonctions\Résolution des équations\CC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0B0BDA8-0C2A-2A4E-8A94-38ABAFF11F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457" y="3037283"/>
            <a:ext cx="25273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754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5</a:t>
            </a:fld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992037" y="319178"/>
            <a:ext cx="3515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902030302020204" pitchFamily="66" charset="0"/>
              </a:rPr>
              <a:t>3°) Etude de cas (exemple 1)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152263" y="872625"/>
            <a:ext cx="10459915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omic Sans MS" panose="030F0902030302020204" pitchFamily="66" charset="0"/>
              </a:rPr>
              <a:t>Nous allons nous intéresser à votre smartphone. Pour cela, vous allez répondre à un petit sondage:</a:t>
            </a:r>
          </a:p>
          <a:p>
            <a:r>
              <a:rPr lang="fr-FR" sz="1400" dirty="0">
                <a:latin typeface="Comic Sans MS" panose="030F0902030302020204" pitchFamily="66" charset="0"/>
              </a:rPr>
              <a:t>1°) Combien d’élèves contient la classe?   …………..</a:t>
            </a:r>
          </a:p>
          <a:p>
            <a:r>
              <a:rPr lang="fr-FR" sz="1400" dirty="0">
                <a:latin typeface="Comic Sans MS" panose="030F0902030302020204" pitchFamily="66" charset="0"/>
              </a:rPr>
              <a:t>2°) Combien d’élèves détiennent un smartphone fonctionnant sous </a:t>
            </a:r>
            <a:r>
              <a:rPr lang="fr-FR" sz="1400" dirty="0" err="1">
                <a:latin typeface="Comic Sans MS" panose="030F0902030302020204" pitchFamily="66" charset="0"/>
              </a:rPr>
              <a:t>androïd</a:t>
            </a:r>
            <a:r>
              <a:rPr lang="fr-FR" sz="1400" dirty="0">
                <a:latin typeface="Comic Sans MS" panose="030F0902030302020204" pitchFamily="66" charset="0"/>
              </a:rPr>
              <a:t>? ……….</a:t>
            </a:r>
          </a:p>
          <a:p>
            <a:r>
              <a:rPr lang="fr-FR" sz="1400" dirty="0">
                <a:latin typeface="Comic Sans MS" panose="030F0902030302020204" pitchFamily="66" charset="0"/>
              </a:rPr>
              <a:t>3°) Combien d’élèves détiennent un smartphone fonctionnant sous IOS? …………</a:t>
            </a:r>
          </a:p>
          <a:p>
            <a:r>
              <a:rPr lang="fr-FR" sz="1400" dirty="0">
                <a:latin typeface="Comic Sans MS" panose="030F0902030302020204" pitchFamily="66" charset="0"/>
              </a:rPr>
              <a:t>4°) Calculer la proportion d’élèves dans chacun des deux cas.   ……….. sous </a:t>
            </a:r>
            <a:r>
              <a:rPr lang="fr-FR" sz="1400" dirty="0" err="1">
                <a:latin typeface="Comic Sans MS" panose="030F0902030302020204" pitchFamily="66" charset="0"/>
              </a:rPr>
              <a:t>androïd</a:t>
            </a:r>
            <a:r>
              <a:rPr lang="fr-FR" sz="1400" dirty="0">
                <a:latin typeface="Comic Sans MS" panose="030F0902030302020204" pitchFamily="66" charset="0"/>
              </a:rPr>
              <a:t> et ……….. sous IOS.</a:t>
            </a:r>
          </a:p>
          <a:p>
            <a:endParaRPr lang="fr-FR" sz="1400" dirty="0">
              <a:latin typeface="Comic Sans MS" panose="030F0902030302020204" pitchFamily="66" charset="0"/>
            </a:endParaRPr>
          </a:p>
          <a:p>
            <a:r>
              <a:rPr lang="fr-FR" sz="1400" dirty="0">
                <a:latin typeface="Comic Sans MS" panose="030F0902030302020204" pitchFamily="66" charset="0"/>
              </a:rPr>
              <a:t>Cela nous amène à définir la notion de population et de sous-population,</a:t>
            </a:r>
          </a:p>
          <a:p>
            <a:endParaRPr lang="fr-FR" sz="1400" dirty="0">
              <a:latin typeface="Comic Sans MS" panose="030F0902030302020204" pitchFamily="66" charset="0"/>
            </a:endParaRPr>
          </a:p>
          <a:p>
            <a:r>
              <a:rPr lang="fr-FR" sz="1400" dirty="0">
                <a:latin typeface="Comic Sans MS" panose="030F0902030302020204" pitchFamily="66" charset="0"/>
              </a:rPr>
              <a:t>Dans notre exemple, la population est ………………………… et les deux sous-populations sont ………………………………………………………………..</a:t>
            </a:r>
          </a:p>
          <a:p>
            <a:r>
              <a:rPr lang="fr-FR" sz="1400" dirty="0">
                <a:latin typeface="Comic Sans MS" panose="030F0902030302020204" pitchFamily="66" charset="0"/>
              </a:rPr>
              <a:t>………………………………………….</a:t>
            </a:r>
          </a:p>
          <a:p>
            <a:r>
              <a:rPr lang="fr-FR" sz="1400" dirty="0">
                <a:latin typeface="Comic Sans MS" panose="030F0902030302020204" pitchFamily="66" charset="0"/>
              </a:rPr>
              <a:t>On a pour habitude de donner une lettre pour les distinguer.</a:t>
            </a:r>
          </a:p>
          <a:p>
            <a:r>
              <a:rPr lang="fr-FR" sz="1400" dirty="0">
                <a:latin typeface="Comic Sans MS" panose="030F0902030302020204" pitchFamily="66" charset="0"/>
              </a:rPr>
              <a:t>Ainsi on appellera </a:t>
            </a:r>
            <a:r>
              <a:rPr lang="fr-FR" sz="1600" b="1" dirty="0">
                <a:solidFill>
                  <a:srgbClr val="FF0000"/>
                </a:solidFill>
                <a:latin typeface="Comic Sans MS" panose="030F0902030302020204" pitchFamily="66" charset="0"/>
              </a:rPr>
              <a:t>E </a:t>
            </a:r>
            <a:r>
              <a:rPr lang="fr-FR" sz="1400" dirty="0">
                <a:latin typeface="Comic Sans MS" panose="030F0902030302020204" pitchFamily="66" charset="0"/>
              </a:rPr>
              <a:t>la population, </a:t>
            </a:r>
            <a:r>
              <a:rPr lang="fr-FR" sz="1600" b="1" dirty="0">
                <a:solidFill>
                  <a:srgbClr val="FF0000"/>
                </a:solidFill>
                <a:latin typeface="Comic Sans MS" panose="030F0902030302020204" pitchFamily="66" charset="0"/>
              </a:rPr>
              <a:t>A</a:t>
            </a:r>
            <a:r>
              <a:rPr lang="fr-FR" sz="1400" dirty="0">
                <a:latin typeface="Comic Sans MS" panose="030F0902030302020204" pitchFamily="66" charset="0"/>
              </a:rPr>
              <a:t> la sous-population correspondant aux élèves avec un smartphone sous </a:t>
            </a:r>
            <a:r>
              <a:rPr lang="fr-FR" sz="1400" dirty="0" err="1">
                <a:latin typeface="Comic Sans MS" panose="030F0902030302020204" pitchFamily="66" charset="0"/>
              </a:rPr>
              <a:t>androïd</a:t>
            </a:r>
            <a:r>
              <a:rPr lang="fr-FR" sz="1400" dirty="0">
                <a:latin typeface="Comic Sans MS" panose="030F0902030302020204" pitchFamily="66" charset="0"/>
              </a:rPr>
              <a:t> et </a:t>
            </a:r>
          </a:p>
          <a:p>
            <a:r>
              <a:rPr lang="fr-FR" sz="1600" b="1" dirty="0">
                <a:solidFill>
                  <a:srgbClr val="FF0000"/>
                </a:solidFill>
                <a:latin typeface="Comic Sans MS" panose="030F0902030302020204" pitchFamily="66" charset="0"/>
              </a:rPr>
              <a:t>B</a:t>
            </a:r>
            <a:r>
              <a:rPr lang="fr-FR" sz="1400" dirty="0">
                <a:latin typeface="Comic Sans MS" panose="030F0902030302020204" pitchFamily="66" charset="0"/>
              </a:rPr>
              <a:t> la sous-population correspondant aux élèves avec un smartphone sous IOS.</a:t>
            </a:r>
          </a:p>
          <a:p>
            <a:r>
              <a:rPr lang="fr-FR" sz="1400" dirty="0">
                <a:latin typeface="Comic Sans MS" panose="030F0902030302020204" pitchFamily="66" charset="0"/>
              </a:rPr>
              <a:t>De plus, l’ensemble </a:t>
            </a:r>
            <a:r>
              <a:rPr lang="fr-FR" sz="1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A U B </a:t>
            </a:r>
            <a:r>
              <a:rPr lang="fr-FR" sz="1400" dirty="0">
                <a:latin typeface="Comic Sans MS" panose="030F0902030302020204" pitchFamily="66" charset="0"/>
              </a:rPr>
              <a:t>se lit </a:t>
            </a:r>
            <a:r>
              <a:rPr lang="fr-FR" sz="1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« A union B » </a:t>
            </a:r>
            <a:r>
              <a:rPr lang="fr-FR" sz="1400" dirty="0">
                <a:latin typeface="Comic Sans MS" panose="030F0902030302020204" pitchFamily="66" charset="0"/>
              </a:rPr>
              <a:t>mais aussi </a:t>
            </a:r>
            <a:r>
              <a:rPr lang="fr-FR" sz="1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« A ou B » </a:t>
            </a:r>
            <a:r>
              <a:rPr lang="fr-FR" sz="1400" dirty="0">
                <a:latin typeface="Comic Sans MS" panose="030F0902030302020204" pitchFamily="66" charset="0"/>
              </a:rPr>
              <a:t>et correspond  à l’ensemble des élèves  </a:t>
            </a:r>
          </a:p>
          <a:p>
            <a:r>
              <a:rPr lang="fr-FR" sz="1400" dirty="0">
                <a:latin typeface="Comic Sans MS" panose="030F0902030302020204" pitchFamily="66" charset="0"/>
              </a:rPr>
              <a:t>détenant un smartphone qui</a:t>
            </a:r>
          </a:p>
          <a:p>
            <a:r>
              <a:rPr lang="fr-FR" sz="1400" dirty="0">
                <a:latin typeface="Comic Sans MS" panose="030F0902030302020204" pitchFamily="66" charset="0"/>
              </a:rPr>
              <a:t>soit ……………………………………………………………………...</a:t>
            </a:r>
          </a:p>
          <a:p>
            <a:r>
              <a:rPr lang="fr-FR" sz="1400" dirty="0">
                <a:latin typeface="Comic Sans MS" panose="030F0902030302020204" pitchFamily="66" charset="0"/>
              </a:rPr>
              <a:t>On a résumé les informations sur un </a:t>
            </a:r>
            <a:r>
              <a:rPr lang="fr-FR" sz="1600" b="1" dirty="0">
                <a:solidFill>
                  <a:srgbClr val="FF0000"/>
                </a:solidFill>
                <a:latin typeface="Comic Sans MS" panose="030F0902030302020204" pitchFamily="66" charset="0"/>
              </a:rPr>
              <a:t>diagramme de </a:t>
            </a:r>
            <a:r>
              <a:rPr lang="fr-FR" sz="1600" b="1" dirty="0" err="1">
                <a:solidFill>
                  <a:srgbClr val="FF0000"/>
                </a:solidFill>
                <a:latin typeface="Comic Sans MS" panose="030F0902030302020204" pitchFamily="66" charset="0"/>
              </a:rPr>
              <a:t>Venn</a:t>
            </a:r>
            <a:r>
              <a:rPr lang="fr-FR" sz="1400" dirty="0">
                <a:latin typeface="Comic Sans MS" panose="030F0902030302020204" pitchFamily="66" charset="0"/>
              </a:rPr>
              <a:t>: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6287121" y="4024114"/>
            <a:ext cx="3546992" cy="14105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892875" y="4776917"/>
            <a:ext cx="1241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>
                <a:solidFill>
                  <a:srgbClr val="0070C0"/>
                </a:solidFill>
                <a:latin typeface="Comic Sans MS" panose="030F0902030302020204" pitchFamily="66" charset="0"/>
              </a:rPr>
              <a:t>A compléter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568" y="5794138"/>
            <a:ext cx="1117460" cy="39365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00680C8-E7DE-5A4C-B6F5-C845E1420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79" y="1876875"/>
            <a:ext cx="1209243" cy="120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67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6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85801" y="474453"/>
            <a:ext cx="1093280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omic Sans MS" panose="030F0902030302020204" pitchFamily="66" charset="0"/>
              </a:rPr>
              <a:t>Nous avions donc constaté que la sous-population A et la sous-population B étaient « séparés ».</a:t>
            </a:r>
          </a:p>
          <a:p>
            <a:r>
              <a:rPr lang="fr-FR" sz="1400" dirty="0">
                <a:latin typeface="Comic Sans MS" panose="030F0902030302020204" pitchFamily="66" charset="0"/>
              </a:rPr>
              <a:t>On appelle cela des ensembles ………………………….</a:t>
            </a:r>
          </a:p>
          <a:p>
            <a:endParaRPr lang="fr-FR" sz="1400" dirty="0">
              <a:latin typeface="Comic Sans MS" panose="030F0902030302020204" pitchFamily="66" charset="0"/>
            </a:endParaRPr>
          </a:p>
          <a:p>
            <a:r>
              <a:rPr lang="fr-FR" sz="1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Définitions liées à notre exemple:</a:t>
            </a:r>
          </a:p>
          <a:p>
            <a:r>
              <a:rPr lang="fr-FR" sz="1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On note P(A) la proportion d’élèves détenant un smartphone sous </a:t>
            </a:r>
            <a:r>
              <a:rPr lang="fr-FR" sz="1400" b="1" dirty="0" err="1">
                <a:solidFill>
                  <a:srgbClr val="FF0000"/>
                </a:solidFill>
                <a:latin typeface="Comic Sans MS" panose="030F0902030302020204" pitchFamily="66" charset="0"/>
              </a:rPr>
              <a:t>androïd</a:t>
            </a:r>
            <a:r>
              <a:rPr lang="fr-FR" sz="1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. Par conséquent P(A) = ……</a:t>
            </a:r>
          </a:p>
          <a:p>
            <a:r>
              <a:rPr lang="fr-FR" sz="1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On note P(B) la proportion d’élèves détenant un smartphone sous IOS. Par conséquent P(B) = ……</a:t>
            </a:r>
          </a:p>
          <a:p>
            <a:r>
              <a:rPr lang="fr-FR" sz="1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On note P(AUB) la proportion d’élèves détenant un smartphone fonctionnant soit sous </a:t>
            </a:r>
            <a:r>
              <a:rPr lang="fr-FR" sz="1400" b="1" dirty="0" err="1">
                <a:solidFill>
                  <a:srgbClr val="FF0000"/>
                </a:solidFill>
                <a:latin typeface="Comic Sans MS" panose="030F0902030302020204" pitchFamily="66" charset="0"/>
              </a:rPr>
              <a:t>androïd</a:t>
            </a:r>
            <a:r>
              <a:rPr lang="fr-FR" sz="1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 soit sous IOS: P(AUB) = ……</a:t>
            </a:r>
          </a:p>
          <a:p>
            <a:endParaRPr lang="fr-FR" sz="1400" b="1" dirty="0">
              <a:solidFill>
                <a:srgbClr val="FF0000"/>
              </a:solidFill>
              <a:latin typeface="Comic Sans MS" panose="030F0902030302020204" pitchFamily="66" charset="0"/>
            </a:endParaRPr>
          </a:p>
          <a:p>
            <a:r>
              <a:rPr lang="fr-FR" sz="1400" dirty="0">
                <a:latin typeface="Comic Sans MS" panose="030F0902030302020204" pitchFamily="66" charset="0"/>
              </a:rPr>
              <a:t>On a alors constaté que </a:t>
            </a:r>
          </a:p>
          <a:p>
            <a:endParaRPr lang="fr-FR" sz="1400" dirty="0">
              <a:latin typeface="Calibri" panose="020F050202020403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046679" y="2130420"/>
            <a:ext cx="254268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omic Sans MS" panose="030F0902030302020204" pitchFamily="66" charset="0"/>
              </a:rPr>
              <a:t>P(AUB) = P(A) + P(B)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85801" y="2721222"/>
            <a:ext cx="3515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902030302020204" pitchFamily="66" charset="0"/>
              </a:rPr>
              <a:t>4°) Etude de cas (exemple 2)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1" y="3172011"/>
            <a:ext cx="101921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Comic Sans MS" panose="030F0902030302020204" pitchFamily="66" charset="0"/>
              </a:rPr>
              <a:t>Nous allons poursuivre notre sondage en nous focalisant sur les élèves détenant un smartphone sous IOS et  sur les élèves détenant un forfait téléphonique incluant la 4G.</a:t>
            </a:r>
          </a:p>
          <a:p>
            <a:r>
              <a:rPr lang="fr-FR" sz="1400" dirty="0">
                <a:latin typeface="Comic Sans MS" panose="030F0902030302020204" pitchFamily="66" charset="0"/>
              </a:rPr>
              <a:t>1°) Combien d’élèves contient la classe?   …………..</a:t>
            </a:r>
          </a:p>
          <a:p>
            <a:r>
              <a:rPr lang="fr-FR" sz="1400" dirty="0">
                <a:latin typeface="Comic Sans MS" panose="030F0902030302020204" pitchFamily="66" charset="0"/>
              </a:rPr>
              <a:t>2°) Combien d’élèves détiennent un smartphone fonctionnant sous IOS? ……….</a:t>
            </a:r>
          </a:p>
          <a:p>
            <a:r>
              <a:rPr lang="fr-FR" sz="1400" dirty="0">
                <a:latin typeface="Comic Sans MS" panose="030F0902030302020204" pitchFamily="66" charset="0"/>
              </a:rPr>
              <a:t>3°) Combien d’élèves détiennent un forfait téléphonique contenant la 4G? …………</a:t>
            </a:r>
          </a:p>
          <a:p>
            <a:r>
              <a:rPr lang="fr-FR" sz="1400" dirty="0">
                <a:latin typeface="Comic Sans MS" panose="030F0902030302020204" pitchFamily="66" charset="0"/>
              </a:rPr>
              <a:t>4°) On note A la sous-population détenant un smartphone sous IOS et B la sous-population détenant un forfait incluant la 4G.</a:t>
            </a:r>
          </a:p>
          <a:p>
            <a:r>
              <a:rPr lang="fr-FR" sz="1400" dirty="0">
                <a:latin typeface="Comic Sans MS" panose="030F0902030302020204" pitchFamily="66" charset="0"/>
              </a:rPr>
              <a:t>Calculer P(A), P(B) et P(AUB).</a:t>
            </a:r>
          </a:p>
          <a:p>
            <a:endParaRPr lang="fr-FR" sz="1400" dirty="0">
              <a:latin typeface="Comic Sans MS" panose="030F0902030302020204" pitchFamily="66" charset="0"/>
            </a:endParaRPr>
          </a:p>
          <a:p>
            <a:r>
              <a:rPr lang="fr-FR" sz="1400" dirty="0">
                <a:latin typeface="Comic Sans MS" panose="030F0902030302020204" pitchFamily="66" charset="0"/>
              </a:rPr>
              <a:t>        P(A) = …………….            ,   P(B) = ………….   Et P(AUB) = ……………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568" y="5794138"/>
            <a:ext cx="1117460" cy="39365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5F1F8B7-2CA5-D74A-B2AF-5E8CD3A71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1370" y="-720978"/>
            <a:ext cx="2253078" cy="225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672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7</a:t>
            </a:fld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6069169" y="444152"/>
            <a:ext cx="3546992" cy="14105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992037" y="444152"/>
            <a:ext cx="5048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omic Sans MS" panose="030F0902030302020204" pitchFamily="66" charset="0"/>
              </a:rPr>
              <a:t>On a résumé les informations sur </a:t>
            </a:r>
            <a:r>
              <a:rPr lang="fr-FR" sz="1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le diagramme de </a:t>
            </a:r>
            <a:r>
              <a:rPr lang="fr-FR" sz="1400" b="1" dirty="0" err="1">
                <a:solidFill>
                  <a:srgbClr val="FF0000"/>
                </a:solidFill>
                <a:latin typeface="Comic Sans MS" panose="030F0902030302020204" pitchFamily="66" charset="0"/>
              </a:rPr>
              <a:t>Venn</a:t>
            </a:r>
            <a:r>
              <a:rPr lang="fr-FR" sz="1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 </a:t>
            </a:r>
            <a:r>
              <a:rPr lang="fr-FR" sz="1400" dirty="0">
                <a:latin typeface="Comic Sans MS" panose="030F0902030302020204" pitchFamily="66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/>
              <p:cNvSpPr txBox="1"/>
              <p:nvPr/>
            </p:nvSpPr>
            <p:spPr>
              <a:xfrm>
                <a:off x="992037" y="2044461"/>
                <a:ext cx="10032521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>
                    <a:latin typeface="Comic Sans MS" panose="030F0902030302020204" pitchFamily="66" charset="0"/>
                  </a:rPr>
                  <a:t>On a pu constater que la formule précédente à savoir P(AUB)= P(A) + P(B) ne fonctionnait plus.</a:t>
                </a: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En effet, apparaissait ici une distinction avec le diagramme de </a:t>
                </a:r>
                <a:r>
                  <a:rPr lang="fr-FR" sz="1400" dirty="0" err="1">
                    <a:latin typeface="Comic Sans MS" panose="030F0902030302020204" pitchFamily="66" charset="0"/>
                  </a:rPr>
                  <a:t>Venn</a:t>
                </a:r>
                <a:r>
                  <a:rPr lang="fr-FR" sz="1400" dirty="0">
                    <a:latin typeface="Comic Sans MS" panose="030F0902030302020204" pitchFamily="66" charset="0"/>
                  </a:rPr>
                  <a:t> précédent: A et B ne sont plus disjoints.</a:t>
                </a: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On a donc défini un nouvel ensemble: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∩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 </a:t>
                </a:r>
                <a:r>
                  <a:rPr lang="fr-FR" sz="1400" dirty="0">
                    <a:latin typeface="Comic Sans MS" panose="030F0902030302020204" pitchFamily="66" charset="0"/>
                  </a:rPr>
                  <a:t>qui se lit </a:t>
                </a:r>
                <a:r>
                  <a:rPr lang="fr-FR" sz="1400" b="1" dirty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« A inter B » </a:t>
                </a:r>
                <a:r>
                  <a:rPr lang="fr-FR" sz="1400" dirty="0">
                    <a:latin typeface="Comic Sans MS" panose="030F0902030302020204" pitchFamily="66" charset="0"/>
                  </a:rPr>
                  <a:t>mais aussi </a:t>
                </a:r>
                <a:r>
                  <a:rPr lang="fr-FR" sz="1400" b="1" dirty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« A et B »</a:t>
                </a:r>
                <a:r>
                  <a:rPr lang="fr-FR" sz="1400" dirty="0">
                    <a:latin typeface="Comic Sans MS" panose="030F0902030302020204" pitchFamily="66" charset="0"/>
                  </a:rPr>
                  <a:t>. </a:t>
                </a: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Cela se traduit dans notre étude par  ………………………………………………………………….……………………………………………………………………...</a:t>
                </a: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P(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) correspond à la proportion de cette ensemble.</a:t>
                </a: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On a donc extrapoler la formule dans le cas ou les sous-populations ne sont pas disjointes: </a:t>
                </a:r>
              </a:p>
              <a:p>
                <a:endParaRPr lang="fr-FR" sz="1400" dirty="0">
                  <a:latin typeface="Calibri" panose="020F0502020204030204" pitchFamily="34" charset="0"/>
                </a:endParaRPr>
              </a:p>
              <a:p>
                <a:endParaRPr lang="fr-FR" sz="1400" dirty="0">
                  <a:latin typeface="Calibri" panose="020F0502020204030204" pitchFamily="34" charset="0"/>
                </a:endParaRPr>
              </a:p>
              <a:p>
                <a:endParaRPr lang="fr-FR" dirty="0">
                  <a:latin typeface="Calibri" panose="020F0502020204030204" pitchFamily="34" charset="0"/>
                </a:endParaRPr>
              </a:p>
              <a:p>
                <a:r>
                  <a:rPr lang="fr-FR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037" y="2044461"/>
                <a:ext cx="10032521" cy="3108543"/>
              </a:xfrm>
              <a:prstGeom prst="rect">
                <a:avLst/>
              </a:prstGeom>
              <a:blipFill>
                <a:blip r:embed="rId2"/>
                <a:stretch>
                  <a:fillRect l="-1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/>
              <p:cNvSpPr txBox="1"/>
              <p:nvPr/>
            </p:nvSpPr>
            <p:spPr>
              <a:xfrm>
                <a:off x="3666226" y="4244197"/>
                <a:ext cx="3711272" cy="36933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b="1" dirty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P(AUB) = P(A) + P(B) – P(A</a:t>
                </a:r>
                <a14:m>
                  <m:oMath xmlns:m="http://schemas.openxmlformats.org/officeDocument/2006/math">
                    <m:r>
                      <a:rPr lang="fr-FR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 </m:t>
                    </m:r>
                  </m:oMath>
                </a14:m>
                <a:r>
                  <a:rPr lang="fr-FR" b="1" dirty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B)</a:t>
                </a:r>
              </a:p>
            </p:txBody>
          </p:sp>
        </mc:Choice>
        <mc:Fallback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226" y="4244197"/>
                <a:ext cx="3711272" cy="369332"/>
              </a:xfrm>
              <a:prstGeom prst="rect">
                <a:avLst/>
              </a:prstGeom>
              <a:blipFill>
                <a:blip r:embed="rId3"/>
                <a:stretch>
                  <a:fillRect l="-1361" b="-218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/>
          <p:cNvSpPr txBox="1"/>
          <p:nvPr/>
        </p:nvSpPr>
        <p:spPr>
          <a:xfrm>
            <a:off x="992037" y="4731028"/>
            <a:ext cx="2294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902030302020204" pitchFamily="66" charset="0"/>
              </a:rPr>
              <a:t>Pour aller plus loin!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086929" y="5165850"/>
            <a:ext cx="7313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omic Sans MS" panose="030F0902030302020204" pitchFamily="66" charset="0"/>
              </a:rPr>
              <a:t>Je vous conseille cette petite vidéo pour approfondir: </a:t>
            </a:r>
            <a:r>
              <a:rPr lang="fr-FR" sz="1400" dirty="0">
                <a:latin typeface="Comic Sans MS" panose="030F0902030302020204" pitchFamily="66" charset="0"/>
                <a:hlinkClick r:id="rId4"/>
              </a:rPr>
              <a:t>http://youtu.be/2hveZBIAEb0</a:t>
            </a:r>
            <a:endParaRPr lang="fr-FR" sz="1400" dirty="0">
              <a:latin typeface="Comic Sans MS" panose="030F0902030302020204" pitchFamily="66" charset="0"/>
            </a:endParaRPr>
          </a:p>
          <a:p>
            <a:endParaRPr lang="fr-FR" sz="1400" dirty="0">
              <a:latin typeface="Calibri" panose="020F050202020403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568" y="5794138"/>
            <a:ext cx="1117460" cy="39365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E50FAC3-6D6C-5D4B-89B9-4769D8317D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2043" y="423298"/>
            <a:ext cx="1353170" cy="135317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0B9A8BA-DAEF-FD46-8558-33A7E24FC1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8918" y="3069000"/>
            <a:ext cx="25273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58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8</a:t>
            </a:fld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992037" y="319178"/>
            <a:ext cx="3629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5°) Etude de cas (Exemple 3)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009329" y="862623"/>
            <a:ext cx="1040341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omic Sans MS" panose="030F0902030302020204" pitchFamily="66" charset="0"/>
              </a:rPr>
              <a:t>Dans un village de 350 habitants on note : E la population totale du village</a:t>
            </a:r>
          </a:p>
          <a:p>
            <a:endParaRPr lang="fr-FR" sz="1400" dirty="0">
              <a:latin typeface="Comic Sans MS" panose="030F0902030302020204" pitchFamily="66" charset="0"/>
            </a:endParaRPr>
          </a:p>
          <a:p>
            <a:pPr marL="342900" indent="-342900">
              <a:buAutoNum type="alphaLcParenR"/>
            </a:pPr>
            <a:r>
              <a:rPr lang="fr-FR" sz="1400" dirty="0">
                <a:latin typeface="Comic Sans MS" panose="030F0902030302020204" pitchFamily="66" charset="0"/>
              </a:rPr>
              <a:t>B la sous-population des habitants de moins de 60 ans dont la proportion est p= 0,8 </a:t>
            </a:r>
          </a:p>
          <a:p>
            <a:r>
              <a:rPr lang="fr-FR" sz="1400" dirty="0">
                <a:latin typeface="Comic Sans MS" panose="030F0902030302020204" pitchFamily="66" charset="0"/>
              </a:rPr>
              <a:t>(80 % des habitants du village ont moins de 60 ans)</a:t>
            </a:r>
          </a:p>
          <a:p>
            <a:r>
              <a:rPr lang="fr-FR" sz="1400" dirty="0">
                <a:latin typeface="Comic Sans MS" panose="030F0902030302020204" pitchFamily="66" charset="0"/>
              </a:rPr>
              <a:t>Calculer le nombre d’habitants de moins de 60ans.</a:t>
            </a:r>
          </a:p>
          <a:p>
            <a:r>
              <a:rPr lang="fr-FR" sz="1400" dirty="0">
                <a:latin typeface="Comic Sans MS" panose="030F0902030302020204" pitchFamily="66" charset="0"/>
              </a:rPr>
              <a:t>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r>
              <a:rPr lang="fr-FR" sz="1400" dirty="0">
                <a:latin typeface="Comic Sans MS" panose="030F0902030302020204" pitchFamily="66" charset="0"/>
              </a:rPr>
              <a:t>b) A la sous-population des habitants de moins de 19 ans. La proportion des habitants de moins de 19 ans dans la sous-population des habitants de moins de 60 ans est p’= 0,35 (35 % des habitants de moins de 60 ans ont moins de 19 ans).</a:t>
            </a:r>
          </a:p>
          <a:p>
            <a:r>
              <a:rPr lang="fr-FR" sz="1400" dirty="0">
                <a:latin typeface="Comic Sans MS" panose="030F0902030302020204" pitchFamily="66" charset="0"/>
              </a:rPr>
              <a:t>Calculer le nombre d’habitants de moins de 19ans.</a:t>
            </a:r>
          </a:p>
          <a:p>
            <a:r>
              <a:rPr lang="fr-FR" sz="1400" dirty="0">
                <a:latin typeface="Comic Sans MS" panose="030F0902030302020204" pitchFamily="66" charset="0"/>
              </a:rPr>
              <a:t>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r>
              <a:rPr lang="fr-FR" sz="1400" dirty="0">
                <a:latin typeface="Comic Sans MS" panose="030F0902030302020204" pitchFamily="66" charset="0"/>
              </a:rPr>
              <a:t>c) Calculer la proportion P des habitants de moins de 19ans dans le village et vérifier que P = pp’.</a:t>
            </a:r>
          </a:p>
          <a:p>
            <a:r>
              <a:rPr lang="fr-FR" sz="1400" dirty="0">
                <a:latin typeface="Comic Sans MS" panose="030F0902030302020204" pitchFamily="66" charset="0"/>
              </a:rPr>
              <a:t>……………………………………………………………………………………………………………………………………………………………………………………</a:t>
            </a:r>
          </a:p>
          <a:p>
            <a:r>
              <a:rPr lang="fr-FR" sz="1400" dirty="0">
                <a:latin typeface="Comic Sans MS" panose="030F0902030302020204" pitchFamily="66" charset="0"/>
              </a:rPr>
              <a:t>d) Compléter le schéma suivant</a:t>
            </a:r>
          </a:p>
          <a:p>
            <a:endParaRPr lang="fr-FR" sz="1400" dirty="0">
              <a:latin typeface="Comic Sans MS" panose="030F0702030302020204" pitchFamily="66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009330" y="3920579"/>
            <a:ext cx="1630354" cy="103098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/>
              <a:t>350 </a:t>
            </a:r>
            <a:r>
              <a:rPr lang="fr-FR" dirty="0" err="1"/>
              <a:t>habs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568" y="5794138"/>
            <a:ext cx="1117460" cy="393651"/>
          </a:xfrm>
          <a:prstGeom prst="rect">
            <a:avLst/>
          </a:prstGeom>
        </p:spPr>
      </p:pic>
      <p:sp>
        <p:nvSpPr>
          <p:cNvPr id="11" name="Rectangle à coins arrondis 10"/>
          <p:cNvSpPr/>
          <p:nvPr/>
        </p:nvSpPr>
        <p:spPr>
          <a:xfrm>
            <a:off x="3347050" y="3970116"/>
            <a:ext cx="1229497" cy="86184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…………….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4582900" y="4398952"/>
            <a:ext cx="707366" cy="20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ectangle à coins arrondis 12"/>
          <p:cNvSpPr/>
          <p:nvPr/>
        </p:nvSpPr>
        <p:spPr>
          <a:xfrm>
            <a:off x="5290266" y="3983130"/>
            <a:ext cx="1004830" cy="8316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……………</a:t>
            </a:r>
          </a:p>
        </p:txBody>
      </p:sp>
      <p:cxnSp>
        <p:nvCxnSpPr>
          <p:cNvPr id="21" name="Connecteur droit avec flèche 20"/>
          <p:cNvCxnSpPr/>
          <p:nvPr/>
        </p:nvCxnSpPr>
        <p:spPr>
          <a:xfrm flipV="1">
            <a:off x="2639684" y="4401038"/>
            <a:ext cx="707366" cy="20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2594980" y="4022169"/>
                <a:ext cx="7457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0,8</m:t>
                      </m:r>
                    </m:oMath>
                  </m:oMathPara>
                </a14:m>
                <a:endParaRPr lang="fr-F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4980" y="4022169"/>
                <a:ext cx="745717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4489368" y="4031171"/>
                <a:ext cx="8739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0,35</m:t>
                      </m:r>
                    </m:oMath>
                  </m:oMathPara>
                </a14:m>
                <a:endParaRPr lang="fr-F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368" y="4031171"/>
                <a:ext cx="873957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lèche courbée vers le haut 23"/>
          <p:cNvSpPr/>
          <p:nvPr/>
        </p:nvSpPr>
        <p:spPr>
          <a:xfrm>
            <a:off x="1904471" y="5011363"/>
            <a:ext cx="4030503" cy="30551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3347050" y="4944536"/>
                <a:ext cx="10887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………</m:t>
                      </m:r>
                    </m:oMath>
                  </m:oMathPara>
                </a14:m>
                <a:endParaRPr lang="fr-F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050" y="4944536"/>
                <a:ext cx="108876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ZoneTexte 25"/>
          <p:cNvSpPr txBox="1"/>
          <p:nvPr/>
        </p:nvSpPr>
        <p:spPr>
          <a:xfrm>
            <a:off x="1718110" y="3613798"/>
            <a:ext cx="301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3547732" y="3652837"/>
                <a:ext cx="6776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fr-FR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732" y="3652837"/>
                <a:ext cx="677602" cy="369332"/>
              </a:xfrm>
              <a:prstGeom prst="rect">
                <a:avLst/>
              </a:prstGeom>
              <a:blipFill rotWithShape="0">
                <a:blip r:embed="rId6"/>
                <a:stretch>
                  <a:fillRect r="-90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5453880" y="3626140"/>
                <a:ext cx="6776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fr-FR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880" y="3626140"/>
                <a:ext cx="677602" cy="369332"/>
              </a:xfrm>
              <a:prstGeom prst="rect">
                <a:avLst/>
              </a:prstGeom>
              <a:blipFill rotWithShape="0">
                <a:blip r:embed="rId7"/>
                <a:stretch>
                  <a:fillRect r="-1621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Image 18">
            <a:extLst>
              <a:ext uri="{FF2B5EF4-FFF2-40B4-BE49-F238E27FC236}">
                <a16:creationId xmlns:a16="http://schemas.microsoft.com/office/drawing/2014/main" id="{0DA935CF-3ED1-2C4D-8DA0-F5FB61F6C3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8531" y="862623"/>
            <a:ext cx="1209243" cy="120924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53E9C325-EA43-B941-A52E-B466FBE89A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0896" y="3765801"/>
            <a:ext cx="1398318" cy="139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77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9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098307" y="1000035"/>
            <a:ext cx="8045693" cy="738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Deux sous-populations A et B d’une population E sont telles que : A ⊂ B et B ⊂ E . </a:t>
            </a:r>
          </a:p>
          <a:p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Si p est la proportion de A dans B et p’ la proportion de B dans E </a:t>
            </a:r>
          </a:p>
          <a:p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alors la proportion de A dans E est P = p x p’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1" y="440749"/>
            <a:ext cx="1842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Généralisation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098307" y="2053087"/>
            <a:ext cx="7293984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omic Sans MS" panose="030F0702030302020204" pitchFamily="66" charset="0"/>
              </a:rPr>
              <a:t>Remarque:</a:t>
            </a:r>
          </a:p>
          <a:p>
            <a:r>
              <a:rPr lang="fr-FR" sz="1400" dirty="0">
                <a:latin typeface="Comic Sans MS" panose="030F0702030302020204" pitchFamily="66" charset="0"/>
              </a:rPr>
              <a:t>Les situations peuvent être représentées sous forme de tableau ou d’arbre pondérés.</a:t>
            </a:r>
          </a:p>
          <a:p>
            <a:endParaRPr lang="fr-FR" sz="1400" dirty="0">
              <a:latin typeface="Comic Sans MS" panose="030F0702030302020204" pitchFamily="66" charset="0"/>
            </a:endParaRPr>
          </a:p>
          <a:p>
            <a:r>
              <a:rPr lang="fr-FR" sz="1400" dirty="0">
                <a:latin typeface="Comic Sans MS" panose="030F0702030302020204" pitchFamily="66" charset="0"/>
              </a:rPr>
              <a:t>Exemples:</a:t>
            </a:r>
          </a:p>
          <a:p>
            <a:r>
              <a:rPr lang="fr-FR" sz="1400" dirty="0">
                <a:latin typeface="Comic Sans MS" panose="030F0702030302020204" pitchFamily="66" charset="0"/>
              </a:rPr>
              <a:t>1°)                     15 ans ou plus                                      2°) </a:t>
            </a:r>
          </a:p>
          <a:p>
            <a:endParaRPr lang="fr-FR" sz="1400" dirty="0">
              <a:latin typeface="Comic Sans MS" panose="030F0702030302020204" pitchFamily="66" charset="0"/>
            </a:endParaRPr>
          </a:p>
          <a:p>
            <a:r>
              <a:rPr lang="fr-FR" sz="1400" dirty="0">
                <a:latin typeface="Comic Sans MS" panose="030F0702030302020204" pitchFamily="66" charset="0"/>
              </a:rPr>
              <a:t>       Actif		                      Inactif</a:t>
            </a:r>
          </a:p>
          <a:p>
            <a:endParaRPr lang="fr-FR" sz="1400" dirty="0">
              <a:latin typeface="Comic Sans MS" panose="030F0702030302020204" pitchFamily="66" charset="0"/>
            </a:endParaRPr>
          </a:p>
          <a:p>
            <a:endParaRPr lang="fr-FR" sz="1400" dirty="0">
              <a:latin typeface="Comic Sans MS" panose="030F0702030302020204" pitchFamily="66" charset="0"/>
            </a:endParaRPr>
          </a:p>
          <a:p>
            <a:r>
              <a:rPr lang="fr-FR" sz="1400" dirty="0">
                <a:latin typeface="Comic Sans MS" panose="030F0702030302020204" pitchFamily="66" charset="0"/>
              </a:rPr>
              <a:t>Chômeurs	    Avec emploi         &lt; 65ans           ≥ 65ans</a:t>
            </a:r>
          </a:p>
          <a:p>
            <a:endParaRPr lang="fr-FR" sz="1400" dirty="0">
              <a:latin typeface="Comic Sans MS" panose="030F0702030302020204" pitchFamily="66" charset="0"/>
            </a:endParaRPr>
          </a:p>
          <a:p>
            <a:r>
              <a:rPr lang="fr-FR" dirty="0"/>
              <a:t>                  </a:t>
            </a:r>
          </a:p>
          <a:p>
            <a:r>
              <a:rPr lang="fr-FR" dirty="0"/>
              <a:t>                    </a:t>
            </a:r>
            <a:r>
              <a:rPr lang="fr-FR" sz="1400" dirty="0">
                <a:latin typeface="Comic Sans MS" panose="030F0702030302020204" pitchFamily="66" charset="0"/>
              </a:rPr>
              <a:t>&lt;65ans            ≥ 65ans</a:t>
            </a: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2087592" y="3191774"/>
            <a:ext cx="906854" cy="172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1587260" y="3571336"/>
            <a:ext cx="224287" cy="4485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1802921" y="3588589"/>
            <a:ext cx="888521" cy="414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>
            <a:off x="2389517" y="4252823"/>
            <a:ext cx="362309" cy="483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2760453" y="4261449"/>
            <a:ext cx="612475" cy="465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>
            <a:off x="4157932" y="3588589"/>
            <a:ext cx="293298" cy="422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4451230" y="3588589"/>
            <a:ext cx="664234" cy="414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2994446" y="3191774"/>
            <a:ext cx="1163486" cy="172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Tableau 28"/>
          <p:cNvGraphicFramePr>
            <a:graphicFrameLocks noGrp="1"/>
          </p:cNvGraphicFramePr>
          <p:nvPr>
            <p:extLst/>
          </p:nvPr>
        </p:nvGraphicFramePr>
        <p:xfrm>
          <a:off x="5938075" y="3317737"/>
          <a:ext cx="5638574" cy="188742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26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8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80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80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80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9342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Comic Sans MS" panose="030F0702030302020204" pitchFamily="66" charset="0"/>
                        </a:rPr>
                        <a:t>Classes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Comic Sans MS" panose="030F0702030302020204" pitchFamily="66" charset="0"/>
                        </a:rPr>
                        <a:t>1 STMG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Comic Sans MS" panose="030F0702030302020204" pitchFamily="66" charset="0"/>
                        </a:rPr>
                        <a:t>1 STMG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Comic Sans MS" panose="030F0702030302020204" pitchFamily="66" charset="0"/>
                        </a:rPr>
                        <a:t>1 STMG 17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Comic Sans MS" panose="030F0702030302020204" pitchFamily="66" charset="0"/>
                        </a:rPr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739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Comic Sans MS" panose="030F0702030302020204" pitchFamily="66" charset="0"/>
                        </a:rPr>
                        <a:t>Effectif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Comic Sans MS" panose="030F0702030302020204" pitchFamily="66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Comic Sans MS" panose="030F0702030302020204" pitchFamily="66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Comic Sans MS" panose="030F0702030302020204" pitchFamily="66" charset="0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Comic Sans MS" panose="030F0702030302020204" pitchFamily="66" charset="0"/>
                        </a:rPr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342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Comic Sans MS" panose="030F0702030302020204" pitchFamily="66" charset="0"/>
                        </a:rPr>
                        <a:t>Effectif étudiant l’espagnol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Comic Sans MS" panose="030F0702030302020204" pitchFamily="66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Comic Sans MS" panose="030F0702030302020204" pitchFamily="66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Comic Sans MS" panose="030F0702030302020204" pitchFamily="66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Comic Sans MS" panose="030F0702030302020204" pitchFamily="66" charset="0"/>
                        </a:rPr>
                        <a:t>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0" name="Imag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568" y="5794138"/>
            <a:ext cx="1117460" cy="39365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578218F-CD3E-0842-BC81-A3D13ECEC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" y="930161"/>
            <a:ext cx="1093853" cy="109385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11A5F1FE-7B46-8C44-A61C-D1A7F5F420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909" y="3364302"/>
            <a:ext cx="1613420" cy="161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733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Grand événem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Grand événem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and événem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Grand événement</Template>
  <TotalTime>445</TotalTime>
  <Words>1362</Words>
  <Application>Microsoft Macintosh PowerPoint</Application>
  <PresentationFormat>Grand écran</PresentationFormat>
  <Paragraphs>176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 Math</vt:lpstr>
      <vt:lpstr>Comic Sans MS</vt:lpstr>
      <vt:lpstr>Impact</vt:lpstr>
      <vt:lpstr>Grand événement</vt:lpstr>
      <vt:lpstr>Thème :  information chiffrée               SéQUENCE 9 :   proportions dans une population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Thème :  information chiffrée     S</dc:title>
  <dc:creator>MEVEL CHRISTOPHE</dc:creator>
  <cp:lastModifiedBy>Christophe Mevel</cp:lastModifiedBy>
  <cp:revision>24</cp:revision>
  <dcterms:created xsi:type="dcterms:W3CDTF">2014-09-04T12:08:02Z</dcterms:created>
  <dcterms:modified xsi:type="dcterms:W3CDTF">2020-01-02T10:28:34Z</dcterms:modified>
</cp:coreProperties>
</file>