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Style léger 3 - Accentuation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Style moyen 4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5" autoAdjust="0"/>
    <p:restoredTop sz="94660"/>
  </p:normalViewPr>
  <p:slideViewPr>
    <p:cSldViewPr snapToGrid="0">
      <p:cViewPr varScale="1">
        <p:scale>
          <a:sx n="86" d="100"/>
          <a:sy n="86" d="100"/>
        </p:scale>
        <p:origin x="216" y="3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18BA5C-461C-41B3-B2E5-0A9223BFA525}" type="datetimeFigureOut">
              <a:rPr lang="fr-FR" smtClean="0"/>
              <a:t>02/01/2020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E956AB-10C8-46F7-BE22-D95866047A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3279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E956AB-10C8-46F7-BE22-D95866047A48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70553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C8586003-C18C-4709-8E93-5DF8BB290FD0}" type="datetime1">
              <a:rPr lang="fr-FR" smtClean="0"/>
              <a:t>02/01/2020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9144" y="4882896"/>
            <a:ext cx="4050792" cy="1197864"/>
          </a:xfrm>
          <a:noFill/>
        </p:spPr>
        <p:txBody>
          <a:bodyPr wrap="square" rtlCol="0">
            <a:spAutoFit/>
          </a:bodyPr>
          <a:lstStyle>
            <a:lvl1pPr>
              <a:defRPr lang="en-US" sz="5400" dirty="0"/>
            </a:lvl1pPr>
          </a:lstStyle>
          <a:p>
            <a:r>
              <a:rPr lang="fr-FR"/>
              <a:t>mevel christophe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2BE478F9-9D00-48E1-870E-A031B85C3C67}" type="slidenum">
              <a:rPr lang="fr-FR" smtClean="0"/>
              <a:t>‹N°›</a:t>
            </a:fld>
            <a:endParaRPr lang="fr-FR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accent1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6271207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B4AE3-479C-45B8-BB7C-0171365B240C}" type="datetime1">
              <a:rPr lang="fr-FR" smtClean="0"/>
              <a:t>02/01/2020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mevel christophe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478F9-9D00-48E1-870E-A031B85C3C6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75478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BE3E1-20A6-4733-AFEB-AEDFE9170C71}" type="datetime1">
              <a:rPr lang="fr-FR" smtClean="0"/>
              <a:t>02/01/2020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mevel christophe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478F9-9D00-48E1-870E-A031B85C3C6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59816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5187D-A6D9-4EC3-B1D4-52AE31266647}" type="datetime1">
              <a:rPr lang="fr-FR" smtClean="0"/>
              <a:t>02/01/2020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mevel christophe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478F9-9D00-48E1-870E-A031B85C3C67}" type="slidenum">
              <a:rPr lang="fr-FR" smtClean="0"/>
              <a:t>‹N°›</a:t>
            </a:fld>
            <a:endParaRPr lang="fr-FR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567476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4C1F2-CFE4-4AC0-8165-2BFE85205502}" type="datetime1">
              <a:rPr lang="fr-FR" smtClean="0"/>
              <a:t>02/01/2020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mevel christophe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478F9-9D00-48E1-870E-A031B85C3C6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469785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766F1-5A24-42B8-AFC7-5F9D3A3B420D}" type="datetime1">
              <a:rPr lang="fr-FR" smtClean="0"/>
              <a:t>02/01/2020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mevel christophe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478F9-9D00-48E1-870E-A031B85C3C6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401888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83589-CDCA-4969-95DE-173E5B6B225B}" type="datetime1">
              <a:rPr lang="fr-FR" smtClean="0"/>
              <a:t>02/01/2020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mevel christophe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478F9-9D00-48E1-870E-A031B85C3C6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11069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63E50-171A-4A71-88A2-B9E4483ADB97}" type="datetime1">
              <a:rPr lang="fr-FR" smtClean="0"/>
              <a:t>02/01/2020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mevel christophe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478F9-9D00-48E1-870E-A031B85C3C6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04285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B6DAB-0C7B-4031-8098-A5AF480C0C70}" type="datetime1">
              <a:rPr lang="fr-FR" smtClean="0"/>
              <a:t>02/01/2020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mevel christophe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478F9-9D00-48E1-870E-A031B85C3C6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36921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999A0-3299-4749-9E68-BCF0677ABB1B}" type="datetime1">
              <a:rPr lang="fr-FR" smtClean="0"/>
              <a:t>02/01/2020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mevel christophe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478F9-9D00-48E1-870E-A031B85C3C6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24689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81212-5C3D-4429-B0E7-509C4822A344}" type="datetime1">
              <a:rPr lang="fr-FR" smtClean="0"/>
              <a:t>02/01/2020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mevel christophe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478F9-9D00-48E1-870E-A031B85C3C6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714343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C723C-03E7-4CA1-8A31-86A17BE4DFCF}" type="datetime1">
              <a:rPr lang="fr-FR" smtClean="0"/>
              <a:t>02/01/2020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mevel christophe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478F9-9D00-48E1-870E-A031B85C3C6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85579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AB271-C977-4E8A-9945-FD8E6F220035}" type="datetime1">
              <a:rPr lang="fr-FR" smtClean="0"/>
              <a:t>02/01/2020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mevel christophe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478F9-9D00-48E1-870E-A031B85C3C6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50551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F76DF-2768-4324-88C2-200874C8B93E}" type="datetime1">
              <a:rPr lang="fr-FR" smtClean="0"/>
              <a:t>02/01/2020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mevel christophe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478F9-9D00-48E1-870E-A031B85C3C6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3419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E8C12-9127-4463-9A92-0EE10EE45B10}" type="datetime1">
              <a:rPr lang="fr-FR" smtClean="0"/>
              <a:t>02/01/2020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mevel christophe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478F9-9D00-48E1-870E-A031B85C3C6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79879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CE5C3-ABE0-489E-BDED-02D79E20B232}" type="datetime1">
              <a:rPr lang="fr-FR" smtClean="0"/>
              <a:t>02/01/2020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mevel christophe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478F9-9D00-48E1-870E-A031B85C3C6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87813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1B31F-A64E-4908-AE17-E60BC0EC0CC5}" type="datetime1">
              <a:rPr lang="fr-FR" smtClean="0"/>
              <a:t>02/01/2020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mevel christophe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478F9-9D00-48E1-870E-A031B85C3C6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0018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CCCE36A7-4B36-48DD-9ADB-7C7D71C169E1}" type="datetime1">
              <a:rPr lang="fr-FR" smtClean="0"/>
              <a:t>02/01/2020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fr-FR"/>
              <a:t>mevel christophe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2BE478F9-9D00-48E1-870E-A031B85C3C6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25898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>
              <a:lumMod val="60000"/>
              <a:lumOff val="40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youtu.be/2hveZBIAEb0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 rot="21420000">
            <a:off x="197930" y="251913"/>
            <a:ext cx="9755187" cy="4903942"/>
          </a:xfrm>
        </p:spPr>
        <p:txBody>
          <a:bodyPr>
            <a:noAutofit/>
          </a:bodyPr>
          <a:lstStyle/>
          <a:p>
            <a:pPr algn="l"/>
            <a:r>
              <a:rPr lang="fr-FR" sz="6000" dirty="0"/>
              <a:t>Thème : </a:t>
            </a:r>
            <a:br>
              <a:rPr lang="fr-FR" sz="6000" dirty="0"/>
            </a:br>
            <a:r>
              <a:rPr lang="fr-FR" sz="6000" dirty="0"/>
              <a:t>information chiffrée</a:t>
            </a:r>
            <a:br>
              <a:rPr lang="fr-FR" sz="5400" dirty="0"/>
            </a:br>
            <a:br>
              <a:rPr lang="fr-FR" sz="3600" dirty="0"/>
            </a:br>
            <a:r>
              <a:rPr lang="fr-FR" sz="3600" dirty="0"/>
              <a:t>			          </a:t>
            </a:r>
            <a:r>
              <a:rPr lang="fr-FR" sz="3600" i="1" dirty="0" err="1"/>
              <a:t>SéQUENCE</a:t>
            </a:r>
            <a:r>
              <a:rPr lang="fr-FR" sz="3600" i="1" dirty="0"/>
              <a:t> 9:</a:t>
            </a:r>
            <a:br>
              <a:rPr lang="fr-FR" sz="3600" i="1" dirty="0"/>
            </a:br>
            <a:r>
              <a:rPr lang="fr-FR" sz="3600" i="1" dirty="0"/>
              <a:t>		proportions dans une population</a:t>
            </a:r>
            <a:br>
              <a:rPr lang="fr-FR" sz="6000" i="1" dirty="0"/>
            </a:br>
            <a:br>
              <a:rPr lang="fr-FR" sz="6000" dirty="0"/>
            </a:br>
            <a:endParaRPr lang="fr-FR" sz="6000" i="1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 rot="21410151">
            <a:off x="719357" y="5244452"/>
            <a:ext cx="4050792" cy="523220"/>
          </a:xfrm>
        </p:spPr>
        <p:txBody>
          <a:bodyPr/>
          <a:lstStyle/>
          <a:p>
            <a:r>
              <a:rPr lang="fr-FR" sz="2800" dirty="0" err="1"/>
              <a:t>mevel</a:t>
            </a:r>
            <a:r>
              <a:rPr lang="fr-FR" sz="2800" dirty="0"/>
              <a:t> </a:t>
            </a:r>
            <a:r>
              <a:rPr lang="fr-FR" sz="2800" dirty="0" err="1"/>
              <a:t>christophe</a:t>
            </a:r>
            <a:endParaRPr lang="fr-FR" sz="280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478F9-9D00-48E1-870E-A031B85C3C67}" type="slidenum">
              <a:rPr lang="fr-FR" smtClean="0"/>
              <a:t>1</a:t>
            </a:fld>
            <a:endParaRPr lang="fr-FR"/>
          </a:p>
        </p:txBody>
      </p:sp>
      <p:pic>
        <p:nvPicPr>
          <p:cNvPr id="8" name="Image 7" descr="D:\Cours Mathématiques\Seconde\Cours 2014_2015\Fonctions\Résolution des équations\CC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84402">
            <a:off x="9884541" y="4815788"/>
            <a:ext cx="1120140" cy="396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93BE2C72-E64C-0A48-998B-BB6B7C16FF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15622">
            <a:off x="7553960" y="311182"/>
            <a:ext cx="3187700" cy="11938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844F564D-9455-D64C-84E5-562F585652F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10129">
            <a:off x="9762086" y="2503465"/>
            <a:ext cx="1321955" cy="1321955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CBAB452A-B4B5-164F-BC2C-95B75431AFF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18605">
            <a:off x="2255336" y="3518159"/>
            <a:ext cx="6493453" cy="1558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8574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mevel christophe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478F9-9D00-48E1-870E-A031B85C3C67}" type="slidenum">
              <a:rPr lang="fr-FR" smtClean="0"/>
              <a:t>2</a:t>
            </a:fld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1299098" y="881755"/>
            <a:ext cx="9522781" cy="1384995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sz="1400" b="1" i="0" dirty="0">
                <a:solidFill>
                  <a:srgbClr val="FF0000"/>
                </a:solidFill>
                <a:effectLst/>
                <a:latin typeface="Comic Sans MS" panose="030F0702030302020204" pitchFamily="66" charset="0"/>
              </a:rPr>
              <a:t>Définitions: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………………………………………………………………………….</a:t>
            </a:r>
            <a:r>
              <a:rPr lang="fr-FR" sz="1400" b="1" i="0" dirty="0">
                <a:solidFill>
                  <a:srgbClr val="FF0000"/>
                </a:solidFill>
                <a:effectLst/>
                <a:latin typeface="Comic Sans MS" panose="030F0702030302020204" pitchFamily="66" charset="0"/>
              </a:rPr>
              <a:t>……………………………………………………………………………………………………………………….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…………………………………………………………………………………………………………………………………………………………………………………………………..</a:t>
            </a:r>
            <a:endParaRPr lang="fr-FR" sz="1400" b="1" i="0" dirty="0">
              <a:solidFill>
                <a:srgbClr val="FF0000"/>
              </a:solidFill>
              <a:effectLst/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b="1" i="0" dirty="0">
                <a:solidFill>
                  <a:srgbClr val="FF0000"/>
                </a:solidFill>
                <a:effectLst/>
                <a:latin typeface="Comic Sans MS" panose="030F0702030302020204" pitchFamily="66" charset="0"/>
              </a:rPr>
              <a:t>…………………………………………………………………………………………………………………………………………………………………………………………………….</a:t>
            </a:r>
          </a:p>
          <a:p>
            <a:r>
              <a:rPr lang="fr-FR" sz="1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……………………………………………………………………………………………………………………………………………………………………………………………………………</a:t>
            </a:r>
            <a:endParaRPr lang="fr-FR" sz="1400" b="1" i="0" dirty="0">
              <a:solidFill>
                <a:srgbClr val="FF0000"/>
              </a:solidFill>
              <a:effectLst/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…………………………………………………………………………………………………………………………………………………………………………………………………..</a:t>
            </a:r>
            <a:endParaRPr lang="fr-FR" sz="1400" b="1" i="0" dirty="0">
              <a:solidFill>
                <a:srgbClr val="000000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154337" y="2583508"/>
            <a:ext cx="911972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b="0" i="0" dirty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On l’appelle aussi la fréquence ou encore la part de A dans E.</a:t>
            </a:r>
          </a:p>
          <a:p>
            <a:r>
              <a:rPr lang="fr-FR" sz="1400" b="1" i="0" dirty="0">
                <a:solidFill>
                  <a:srgbClr val="FF0000"/>
                </a:solidFill>
                <a:effectLst/>
                <a:latin typeface="Comic Sans MS" panose="030F0702030302020204" pitchFamily="66" charset="0"/>
              </a:rPr>
              <a:t>Une proportion est </a:t>
            </a:r>
            <a:r>
              <a:rPr lang="fr-FR" sz="1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…………………………………………………………………………………………………………………………………………</a:t>
            </a:r>
            <a:r>
              <a:rPr lang="fr-FR" sz="1400" b="1" i="0" dirty="0">
                <a:solidFill>
                  <a:srgbClr val="FF0000"/>
                </a:solidFill>
                <a:effectLst/>
                <a:latin typeface="Comic Sans MS" panose="030F0702030302020204" pitchFamily="66" charset="0"/>
              </a:rPr>
              <a:t>…………………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798990" y="294025"/>
            <a:ext cx="32223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1°) Calculer une proportion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1154337" y="3199834"/>
            <a:ext cx="1030754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solidFill>
                  <a:srgbClr val="00B0F0"/>
                </a:solidFill>
                <a:latin typeface="Comic Sans MS" panose="030F0702030302020204" pitchFamily="66" charset="0"/>
              </a:rPr>
              <a:t>Exemple: </a:t>
            </a:r>
            <a:r>
              <a:rPr lang="fr-FR" sz="1400" dirty="0">
                <a:latin typeface="Comic Sans MS" panose="030F0702030302020204" pitchFamily="66" charset="0"/>
              </a:rPr>
              <a:t>Un petit sondage sur les téléphones portables dans la classe. </a:t>
            </a:r>
          </a:p>
          <a:p>
            <a:endParaRPr lang="fr-FR" sz="1400" dirty="0">
              <a:latin typeface="Comic Sans MS" panose="030F0702030302020204" pitchFamily="66" charset="0"/>
            </a:endParaRPr>
          </a:p>
          <a:p>
            <a:r>
              <a:rPr lang="fr-FR" sz="1400" dirty="0">
                <a:latin typeface="Comic Sans MS" panose="030F0702030302020204" pitchFamily="66" charset="0"/>
              </a:rPr>
              <a:t>1°) Combien y </a:t>
            </a:r>
            <a:r>
              <a:rPr lang="fr-FR" sz="1400" dirty="0" err="1">
                <a:latin typeface="Comic Sans MS" panose="030F0702030302020204" pitchFamily="66" charset="0"/>
              </a:rPr>
              <a:t>a-t-il</a:t>
            </a:r>
            <a:r>
              <a:rPr lang="fr-FR" sz="1400" dirty="0">
                <a:latin typeface="Comic Sans MS" panose="030F0702030302020204" pitchFamily="66" charset="0"/>
              </a:rPr>
              <a:t> de téléphones portables de marque La pomme?  …………</a:t>
            </a:r>
          </a:p>
          <a:p>
            <a:endParaRPr lang="fr-FR" sz="1400" dirty="0">
              <a:latin typeface="Comic Sans MS" panose="030F0702030302020204" pitchFamily="66" charset="0"/>
            </a:endParaRPr>
          </a:p>
          <a:p>
            <a:r>
              <a:rPr lang="fr-FR" sz="1400" dirty="0">
                <a:latin typeface="Comic Sans MS" panose="030F0702030302020204" pitchFamily="66" charset="0"/>
              </a:rPr>
              <a:t>2°) Combien y </a:t>
            </a:r>
            <a:r>
              <a:rPr lang="fr-FR" sz="1400" dirty="0" err="1">
                <a:latin typeface="Comic Sans MS" panose="030F0702030302020204" pitchFamily="66" charset="0"/>
              </a:rPr>
              <a:t>a-t-il</a:t>
            </a:r>
            <a:r>
              <a:rPr lang="fr-FR" sz="1400" dirty="0">
                <a:latin typeface="Comic Sans MS" panose="030F0702030302020204" pitchFamily="66" charset="0"/>
              </a:rPr>
              <a:t> de téléphones portables sous un système d’exploitation </a:t>
            </a:r>
            <a:r>
              <a:rPr lang="fr-FR" sz="1400" dirty="0" err="1">
                <a:latin typeface="Comic Sans MS" panose="030F0702030302020204" pitchFamily="66" charset="0"/>
              </a:rPr>
              <a:t>Androïd</a:t>
            </a:r>
            <a:r>
              <a:rPr lang="fr-FR" sz="1400" dirty="0">
                <a:latin typeface="Comic Sans MS" panose="030F0702030302020204" pitchFamily="66" charset="0"/>
              </a:rPr>
              <a:t> ? ……</a:t>
            </a:r>
          </a:p>
          <a:p>
            <a:endParaRPr lang="fr-FR" sz="1400" dirty="0">
              <a:latin typeface="Comic Sans MS" panose="030F0702030302020204" pitchFamily="66" charset="0"/>
            </a:endParaRPr>
          </a:p>
          <a:p>
            <a:r>
              <a:rPr lang="fr-FR" sz="1400" dirty="0">
                <a:latin typeface="Comic Sans MS" panose="030F0702030302020204" pitchFamily="66" charset="0"/>
              </a:rPr>
              <a:t>3°) Combien y </a:t>
            </a:r>
            <a:r>
              <a:rPr lang="fr-FR" sz="1400" dirty="0" err="1">
                <a:latin typeface="Comic Sans MS" panose="030F0702030302020204" pitchFamily="66" charset="0"/>
              </a:rPr>
              <a:t>a-t-il</a:t>
            </a:r>
            <a:r>
              <a:rPr lang="fr-FR" sz="1400" dirty="0">
                <a:latin typeface="Comic Sans MS" panose="030F0702030302020204" pitchFamily="66" charset="0"/>
              </a:rPr>
              <a:t> de téléphones portables sous un système d’exploitation Windows ? ……</a:t>
            </a:r>
          </a:p>
          <a:p>
            <a:endParaRPr lang="fr-FR" sz="1400" dirty="0">
              <a:latin typeface="Comic Sans MS" panose="030F0702030302020204" pitchFamily="66" charset="0"/>
            </a:endParaRPr>
          </a:p>
          <a:p>
            <a:r>
              <a:rPr lang="fr-FR" sz="1400" dirty="0">
                <a:latin typeface="Comic Sans MS" panose="030F0702030302020204" pitchFamily="66" charset="0"/>
              </a:rPr>
              <a:t>4°) Combien d’élèves ont accès à internet dans leur forfait sans compter l’accès par wifi  parmi les </a:t>
            </a:r>
            <a:r>
              <a:rPr lang="fr-FR" sz="1400" dirty="0" err="1">
                <a:latin typeface="Comic Sans MS" panose="030F0702030302020204" pitchFamily="66" charset="0"/>
              </a:rPr>
              <a:t>Androïd</a:t>
            </a:r>
            <a:r>
              <a:rPr lang="fr-FR" sz="1400" dirty="0">
                <a:latin typeface="Comic Sans MS" panose="030F0702030302020204" pitchFamily="66" charset="0"/>
              </a:rPr>
              <a:t> ? …………</a:t>
            </a:r>
          </a:p>
          <a:p>
            <a:endParaRPr lang="fr-FR" sz="1400" dirty="0">
              <a:latin typeface="Comic Sans MS" panose="030F0702030302020204" pitchFamily="66" charset="0"/>
            </a:endParaRPr>
          </a:p>
        </p:txBody>
      </p:sp>
      <p:pic>
        <p:nvPicPr>
          <p:cNvPr id="14" name="Image 13" descr="D:\Cours Mathématiques\Seconde\Cours 2014_2015\Fonctions\Résolution des équations\CC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1741" y="5808449"/>
            <a:ext cx="1120140" cy="396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4A229095-4C66-7142-BF53-6183024321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874" y="974088"/>
            <a:ext cx="1093853" cy="1093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8306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mevel christophe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478F9-9D00-48E1-870E-A031B85C3C67}" type="slidenum">
              <a:rPr lang="fr-FR" smtClean="0"/>
              <a:t>3</a:t>
            </a:fld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685801" y="1928893"/>
            <a:ext cx="60292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>
                <a:latin typeface="Comic Sans MS" panose="030F0702030302020204" pitchFamily="66" charset="0"/>
              </a:rPr>
              <a:t>Comment permettre une meilleure lisibilité de nos résultats ?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685801" y="2271387"/>
            <a:ext cx="80393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latin typeface="Comic Sans MS" panose="030F0702030302020204" pitchFamily="66" charset="0"/>
              </a:rPr>
              <a:t>………………………………………………………………………………………………………………………………………………………………………….</a:t>
            </a:r>
          </a:p>
        </p:txBody>
      </p:sp>
      <p:pic>
        <p:nvPicPr>
          <p:cNvPr id="9" name="Image 8" descr="D:\Cours Mathématiques\Seconde\Cours 2014_2015\Fonctions\Résolution des équations\CC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1741" y="5808449"/>
            <a:ext cx="1120140" cy="39624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0" name="Tableau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3428714"/>
              </p:ext>
            </p:extLst>
          </p:nvPr>
        </p:nvGraphicFramePr>
        <p:xfrm>
          <a:off x="685801" y="1155939"/>
          <a:ext cx="8128000" cy="53340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31881">
                <a:tc>
                  <a:txBody>
                    <a:bodyPr/>
                    <a:lstStyle/>
                    <a:p>
                      <a:r>
                        <a:rPr lang="fr-FR" sz="1100" b="0" dirty="0">
                          <a:latin typeface="Comic Sans MS" panose="030F0702030302020204" pitchFamily="66" charset="0"/>
                        </a:rPr>
                        <a:t>1°)</a:t>
                      </a:r>
                    </a:p>
                    <a:p>
                      <a:pPr algn="ctr"/>
                      <a:r>
                        <a:rPr lang="fr-FR" b="0" dirty="0">
                          <a:latin typeface="Comic Sans MS" panose="030F0702030302020204" pitchFamily="66" charset="0"/>
                        </a:rPr>
                        <a:t> 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100" b="0" dirty="0">
                          <a:latin typeface="Comic Sans MS" panose="030F0702030302020204" pitchFamily="66" charset="0"/>
                        </a:rPr>
                        <a:t>2°)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b="0" dirty="0">
                          <a:latin typeface="Comic Sans MS" panose="030F0702030302020204" pitchFamily="66" charset="0"/>
                        </a:rPr>
                        <a:t>3°)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b="0" dirty="0">
                          <a:latin typeface="Comic Sans MS" panose="030F0702030302020204" pitchFamily="66" charset="0"/>
                        </a:rPr>
                        <a:t>4°)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2" name="Rectangle 11"/>
          <p:cNvSpPr/>
          <p:nvPr/>
        </p:nvSpPr>
        <p:spPr>
          <a:xfrm>
            <a:off x="685801" y="554102"/>
            <a:ext cx="687237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dirty="0">
                <a:latin typeface="Comic Sans MS" panose="030F0702030302020204" pitchFamily="66" charset="0"/>
              </a:rPr>
              <a:t>Dans chacun des cas, exprimer la proportion que cela représente.</a:t>
            </a:r>
          </a:p>
        </p:txBody>
      </p:sp>
      <p:graphicFrame>
        <p:nvGraphicFramePr>
          <p:cNvPr id="13" name="Tableau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815898"/>
              </p:ext>
            </p:extLst>
          </p:nvPr>
        </p:nvGraphicFramePr>
        <p:xfrm>
          <a:off x="760563" y="3011724"/>
          <a:ext cx="8128000" cy="53340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31881">
                <a:tc>
                  <a:txBody>
                    <a:bodyPr/>
                    <a:lstStyle/>
                    <a:p>
                      <a:r>
                        <a:rPr lang="fr-FR" sz="1100" b="0" dirty="0">
                          <a:latin typeface="Comic Sans MS" panose="030F0702030302020204" pitchFamily="66" charset="0"/>
                        </a:rPr>
                        <a:t>1°)</a:t>
                      </a:r>
                    </a:p>
                    <a:p>
                      <a:pPr algn="ctr"/>
                      <a:r>
                        <a:rPr lang="fr-FR" b="0" dirty="0">
                          <a:latin typeface="Comic Sans MS" panose="030F0702030302020204" pitchFamily="66" charset="0"/>
                        </a:rPr>
                        <a:t> 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100" b="0" dirty="0">
                          <a:latin typeface="Comic Sans MS" panose="030F0702030302020204" pitchFamily="66" charset="0"/>
                        </a:rPr>
                        <a:t>2°)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b="0" dirty="0">
                          <a:latin typeface="Comic Sans MS" panose="030F0702030302020204" pitchFamily="66" charset="0"/>
                        </a:rPr>
                        <a:t>3°)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b="0" dirty="0">
                          <a:latin typeface="Comic Sans MS" panose="030F0702030302020204" pitchFamily="66" charset="0"/>
                        </a:rPr>
                        <a:t>4°)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4" name="Rectangle 13"/>
          <p:cNvSpPr/>
          <p:nvPr/>
        </p:nvSpPr>
        <p:spPr>
          <a:xfrm>
            <a:off x="685801" y="4646857"/>
            <a:ext cx="80393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dirty="0">
                <a:latin typeface="Comic Sans MS" panose="030F0702030302020204" pitchFamily="66" charset="0"/>
              </a:rPr>
              <a:t>Schématisation de la situation pour </a:t>
            </a:r>
          </a:p>
          <a:p>
            <a:r>
              <a:rPr lang="fr-FR" sz="1600" dirty="0">
                <a:latin typeface="Comic Sans MS" panose="030F0702030302020204" pitchFamily="66" charset="0"/>
              </a:rPr>
              <a:t>les trois premières questions: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54171" y="3787809"/>
            <a:ext cx="851858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b="1" dirty="0">
                <a:solidFill>
                  <a:srgbClr val="FF0000"/>
                </a:solidFill>
                <a:latin typeface="Comic Sans MS" panose="030F0702030302020204" pitchFamily="66" charset="0"/>
              </a:rPr>
              <a:t>Attention !!!</a:t>
            </a:r>
          </a:p>
          <a:p>
            <a:r>
              <a:rPr lang="fr-FR" sz="1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Dans un même exercice, l’ensemble étudié peut varier selon l’énoncé.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26B6E975-4D1B-714E-88B6-D7BEA2F57C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15" y="3594069"/>
            <a:ext cx="1054171" cy="1054171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EE2BCBE0-E0B0-E749-909C-7CAF8D29FF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5101" y="4014850"/>
            <a:ext cx="1613420" cy="1613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8406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mevel christophe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478F9-9D00-48E1-870E-A031B85C3C67}" type="slidenum">
              <a:rPr lang="fr-FR" smtClean="0"/>
              <a:t>4</a:t>
            </a:fld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798990" y="294025"/>
            <a:ext cx="96071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2°) Calculer un effectif connaissant une proportion exprimée ou non en pourcentage</a:t>
            </a:r>
          </a:p>
        </p:txBody>
      </p:sp>
      <p:sp>
        <p:nvSpPr>
          <p:cNvPr id="5" name="Rectangle 4"/>
          <p:cNvSpPr/>
          <p:nvPr/>
        </p:nvSpPr>
        <p:spPr>
          <a:xfrm>
            <a:off x="798990" y="762092"/>
            <a:ext cx="1023299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b="1" i="0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Comic Sans MS" panose="030F0702030302020204" pitchFamily="66" charset="0"/>
              </a:rPr>
              <a:t>Exemple 1 : </a:t>
            </a:r>
            <a:r>
              <a:rPr lang="fr-FR" sz="1400" b="0" i="0" dirty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La classe de 1ère STMG </a:t>
            </a:r>
            <a:r>
              <a:rPr lang="fr-FR" sz="1400" dirty="0">
                <a:solidFill>
                  <a:srgbClr val="000000"/>
                </a:solidFill>
                <a:latin typeface="Comic Sans MS" panose="030F0702030302020204" pitchFamily="66" charset="0"/>
              </a:rPr>
              <a:t>………</a:t>
            </a:r>
            <a:r>
              <a:rPr lang="fr-FR" sz="1400" b="0" i="0" dirty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 comporte </a:t>
            </a:r>
            <a:r>
              <a:rPr lang="fr-FR" sz="1400" dirty="0">
                <a:solidFill>
                  <a:srgbClr val="000000"/>
                </a:solidFill>
                <a:latin typeface="Comic Sans MS" panose="030F0702030302020204" pitchFamily="66" charset="0"/>
              </a:rPr>
              <a:t>……</a:t>
            </a:r>
            <a:r>
              <a:rPr lang="fr-FR" sz="1400" b="0" i="0" dirty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 élèves dont 80% </a:t>
            </a:r>
            <a:r>
              <a:rPr lang="fr-FR" sz="1400" dirty="0">
                <a:solidFill>
                  <a:srgbClr val="000000"/>
                </a:solidFill>
                <a:latin typeface="Comic Sans MS" panose="030F0702030302020204" pitchFamily="66" charset="0"/>
              </a:rPr>
              <a:t>d’entre eux </a:t>
            </a:r>
            <a:r>
              <a:rPr lang="fr-FR" sz="1400" b="0" i="0" dirty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sont des élèves détenant un compte d’un réseau social (Facebook, Twitter, Pinterest, Instagram…) . </a:t>
            </a:r>
          </a:p>
          <a:p>
            <a:r>
              <a:rPr lang="fr-FR" sz="1400" b="0" i="0" dirty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Combien y a –t-il d’élèves de ce type dans la classe ?</a:t>
            </a:r>
          </a:p>
          <a:p>
            <a:endParaRPr lang="fr-FR" sz="14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endParaRPr lang="fr-FR" sz="1400" b="0" i="0" dirty="0">
              <a:solidFill>
                <a:srgbClr val="000000"/>
              </a:solidFill>
              <a:effectLst/>
              <a:latin typeface="Comic Sans MS" panose="030F0702030302020204" pitchFamily="66" charset="0"/>
            </a:endParaRPr>
          </a:p>
          <a:p>
            <a:endParaRPr lang="fr-FR" sz="14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endParaRPr lang="fr-FR" sz="1400" b="0" i="0" dirty="0">
              <a:solidFill>
                <a:srgbClr val="000000"/>
              </a:solidFill>
              <a:effectLst/>
              <a:latin typeface="Comic Sans MS" panose="030F0702030302020204" pitchFamily="66" charset="0"/>
            </a:endParaRPr>
          </a:p>
          <a:p>
            <a:endParaRPr lang="fr-FR" sz="14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endParaRPr lang="fr-FR" sz="1400" b="0" i="0" dirty="0">
              <a:solidFill>
                <a:srgbClr val="000000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90725" y="2523461"/>
            <a:ext cx="7071455" cy="52322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sz="1400" b="1" i="0" dirty="0">
                <a:solidFill>
                  <a:srgbClr val="FF0000"/>
                </a:solidFill>
                <a:effectLst/>
                <a:latin typeface="Comic Sans MS" panose="030F0702030302020204" pitchFamily="66" charset="0"/>
              </a:rPr>
              <a:t>On retient que ……………………………………………………………………………………………………………….</a:t>
            </a:r>
          </a:p>
          <a:p>
            <a:r>
              <a:rPr lang="fr-FR" sz="1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                               …………………………………………………</a:t>
            </a:r>
          </a:p>
        </p:txBody>
      </p:sp>
      <p:sp>
        <p:nvSpPr>
          <p:cNvPr id="7" name="Rectangle 6"/>
          <p:cNvSpPr/>
          <p:nvPr/>
        </p:nvSpPr>
        <p:spPr>
          <a:xfrm>
            <a:off x="798989" y="3365664"/>
            <a:ext cx="1023299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b="1" i="0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Comic Sans MS" panose="030F0702030302020204" pitchFamily="66" charset="0"/>
              </a:rPr>
              <a:t>Exemple 2 :</a:t>
            </a:r>
            <a:r>
              <a:rPr lang="fr-FR" sz="1400" b="0" i="0" dirty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 Dans cette classe il y a 8 élèves </a:t>
            </a:r>
            <a:r>
              <a:rPr lang="fr-FR" sz="1400" b="0" i="0" dirty="0" err="1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serious-gamer</a:t>
            </a:r>
            <a:r>
              <a:rPr lang="fr-FR" sz="1400" b="0" i="0" dirty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 qui représentent 25% de l’effectif de la classe</a:t>
            </a:r>
            <a:r>
              <a:rPr lang="fr-FR" sz="1400" b="0" i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. </a:t>
            </a:r>
          </a:p>
          <a:p>
            <a:r>
              <a:rPr lang="fr-FR" sz="1400" b="0" i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Combien </a:t>
            </a:r>
            <a:r>
              <a:rPr lang="fr-FR" sz="1400" b="0" i="0" dirty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y a –t-il d’élèves dans la classe ?</a:t>
            </a:r>
            <a:endParaRPr lang="fr-FR" sz="1400" dirty="0">
              <a:latin typeface="Comic Sans MS" panose="030F0702030302020204" pitchFamily="66" charset="0"/>
            </a:endParaRPr>
          </a:p>
        </p:txBody>
      </p:sp>
      <p:cxnSp>
        <p:nvCxnSpPr>
          <p:cNvPr id="9" name="Connecteur droit 8"/>
          <p:cNvCxnSpPr/>
          <p:nvPr/>
        </p:nvCxnSpPr>
        <p:spPr>
          <a:xfrm>
            <a:off x="5915486" y="1552338"/>
            <a:ext cx="0" cy="8734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>
            <a:stCxn id="7" idx="2"/>
          </p:cNvCxnSpPr>
          <p:nvPr/>
        </p:nvCxnSpPr>
        <p:spPr>
          <a:xfrm flipH="1">
            <a:off x="5915486" y="3888884"/>
            <a:ext cx="1" cy="8961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798988" y="4913118"/>
            <a:ext cx="7163191" cy="52322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sz="1400" b="1" i="0" dirty="0">
                <a:solidFill>
                  <a:srgbClr val="FF0000"/>
                </a:solidFill>
                <a:effectLst/>
                <a:latin typeface="Comic Sans MS" panose="030F0702030302020204" pitchFamily="66" charset="0"/>
              </a:rPr>
              <a:t>On retient que </a:t>
            </a:r>
            <a:r>
              <a:rPr lang="fr-FR" sz="1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………………………………………………………………………………………………………………….</a:t>
            </a:r>
          </a:p>
          <a:p>
            <a:r>
              <a:rPr lang="fr-FR" sz="1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			…………………………………………….</a:t>
            </a:r>
            <a:endParaRPr lang="fr-FR" b="1" dirty="0"/>
          </a:p>
        </p:txBody>
      </p:sp>
      <p:pic>
        <p:nvPicPr>
          <p:cNvPr id="13" name="Image 12" descr="D:\Cours Mathématiques\Seconde\Cours 2014_2015\Fonctions\Résolution des équations\CC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1741" y="5808449"/>
            <a:ext cx="1120140" cy="396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31DAC5A8-F380-A442-AAB4-EA43C7421A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2457" y="3037283"/>
            <a:ext cx="2527300" cy="252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7548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mevel christophe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478F9-9D00-48E1-870E-A031B85C3C67}" type="slidenum">
              <a:rPr lang="fr-FR" smtClean="0"/>
              <a:t>5</a:t>
            </a:fld>
            <a:endParaRPr lang="fr-FR"/>
          </a:p>
        </p:txBody>
      </p:sp>
      <p:sp>
        <p:nvSpPr>
          <p:cNvPr id="2" name="ZoneTexte 1"/>
          <p:cNvSpPr txBox="1"/>
          <p:nvPr/>
        </p:nvSpPr>
        <p:spPr>
          <a:xfrm>
            <a:off x="992037" y="319178"/>
            <a:ext cx="34676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902030302020204" pitchFamily="66" charset="0"/>
                <a:cs typeface="Arial" panose="020B0604020202020204" pitchFamily="34" charset="0"/>
              </a:rPr>
              <a:t>3°) Etude de cas (exemple 1)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1242204" y="854015"/>
            <a:ext cx="10459915" cy="37548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latin typeface="Comic Sans MS" panose="030F0902030302020204" pitchFamily="66" charset="0"/>
              </a:rPr>
              <a:t>Nous allons nous intéresser à votre smartphone. Pour cela, vous allez répondre à un petit sondage:</a:t>
            </a:r>
          </a:p>
          <a:p>
            <a:r>
              <a:rPr lang="fr-FR" sz="1400" dirty="0">
                <a:latin typeface="Comic Sans MS" panose="030F0902030302020204" pitchFamily="66" charset="0"/>
              </a:rPr>
              <a:t>1°) Combien d’élèves contient la classe?   …………..</a:t>
            </a:r>
          </a:p>
          <a:p>
            <a:r>
              <a:rPr lang="fr-FR" sz="1400" dirty="0">
                <a:latin typeface="Comic Sans MS" panose="030F0902030302020204" pitchFamily="66" charset="0"/>
              </a:rPr>
              <a:t>2°) Combien d’élèves détiennent un smartphone fonctionnant sous </a:t>
            </a:r>
            <a:r>
              <a:rPr lang="fr-FR" sz="1400" dirty="0" err="1">
                <a:latin typeface="Comic Sans MS" panose="030F0902030302020204" pitchFamily="66" charset="0"/>
              </a:rPr>
              <a:t>androïd</a:t>
            </a:r>
            <a:r>
              <a:rPr lang="fr-FR" sz="1400" dirty="0">
                <a:latin typeface="Comic Sans MS" panose="030F0902030302020204" pitchFamily="66" charset="0"/>
              </a:rPr>
              <a:t>? ……….</a:t>
            </a:r>
          </a:p>
          <a:p>
            <a:r>
              <a:rPr lang="fr-FR" sz="1400" dirty="0">
                <a:latin typeface="Comic Sans MS" panose="030F0902030302020204" pitchFamily="66" charset="0"/>
              </a:rPr>
              <a:t>3°) Combien d’élèves détiennent un smartphone fonctionnant sous IOS? …………</a:t>
            </a:r>
          </a:p>
          <a:p>
            <a:r>
              <a:rPr lang="fr-FR" sz="1400" dirty="0">
                <a:latin typeface="Comic Sans MS" panose="030F0902030302020204" pitchFamily="66" charset="0"/>
              </a:rPr>
              <a:t>4°) Calculer la proportion d’élèves dans chacun des deux cas.   ……….. sous </a:t>
            </a:r>
            <a:r>
              <a:rPr lang="fr-FR" sz="1400" dirty="0" err="1">
                <a:latin typeface="Comic Sans MS" panose="030F0902030302020204" pitchFamily="66" charset="0"/>
              </a:rPr>
              <a:t>androïd</a:t>
            </a:r>
            <a:r>
              <a:rPr lang="fr-FR" sz="1400" dirty="0">
                <a:latin typeface="Comic Sans MS" panose="030F0902030302020204" pitchFamily="66" charset="0"/>
              </a:rPr>
              <a:t> et ……….. sous IOS.</a:t>
            </a:r>
          </a:p>
          <a:p>
            <a:endParaRPr lang="fr-FR" sz="1400" dirty="0">
              <a:latin typeface="Comic Sans MS" panose="030F0902030302020204" pitchFamily="66" charset="0"/>
            </a:endParaRPr>
          </a:p>
          <a:p>
            <a:r>
              <a:rPr lang="fr-FR" sz="1400" dirty="0">
                <a:latin typeface="Comic Sans MS" panose="030F0902030302020204" pitchFamily="66" charset="0"/>
              </a:rPr>
              <a:t>Cela nous amène à définir la notion de population et de sous-population,</a:t>
            </a:r>
          </a:p>
          <a:p>
            <a:endParaRPr lang="fr-FR" sz="1400" dirty="0">
              <a:latin typeface="Comic Sans MS" panose="030F0902030302020204" pitchFamily="66" charset="0"/>
            </a:endParaRPr>
          </a:p>
          <a:p>
            <a:r>
              <a:rPr lang="fr-FR" sz="1400" dirty="0">
                <a:latin typeface="Comic Sans MS" panose="030F0902030302020204" pitchFamily="66" charset="0"/>
              </a:rPr>
              <a:t>Dans notre exemple, la population est ………………………… et les deux sous-populations sont ………………………………………………………………..</a:t>
            </a:r>
          </a:p>
          <a:p>
            <a:r>
              <a:rPr lang="fr-FR" sz="1400" dirty="0">
                <a:latin typeface="Comic Sans MS" panose="030F0902030302020204" pitchFamily="66" charset="0"/>
              </a:rPr>
              <a:t>………………………………………….</a:t>
            </a:r>
          </a:p>
          <a:p>
            <a:r>
              <a:rPr lang="fr-FR" sz="1400" dirty="0">
                <a:latin typeface="Comic Sans MS" panose="030F0902030302020204" pitchFamily="66" charset="0"/>
              </a:rPr>
              <a:t>On a pour habitude de donner une lettre pour les distinguer.</a:t>
            </a:r>
          </a:p>
          <a:p>
            <a:r>
              <a:rPr lang="fr-FR" sz="1400" dirty="0">
                <a:latin typeface="Comic Sans MS" panose="030F0902030302020204" pitchFamily="66" charset="0"/>
              </a:rPr>
              <a:t>Ainsi on appellera </a:t>
            </a:r>
            <a:r>
              <a:rPr lang="fr-FR" sz="1400" b="1" dirty="0">
                <a:solidFill>
                  <a:srgbClr val="FF0000"/>
                </a:solidFill>
                <a:latin typeface="Comic Sans MS" panose="030F0902030302020204" pitchFamily="66" charset="0"/>
              </a:rPr>
              <a:t>E </a:t>
            </a:r>
            <a:r>
              <a:rPr lang="fr-FR" sz="1400" dirty="0">
                <a:latin typeface="Comic Sans MS" panose="030F0902030302020204" pitchFamily="66" charset="0"/>
              </a:rPr>
              <a:t>la population, </a:t>
            </a:r>
            <a:r>
              <a:rPr lang="fr-FR" sz="1400" b="1" dirty="0">
                <a:solidFill>
                  <a:srgbClr val="FF0000"/>
                </a:solidFill>
                <a:latin typeface="Comic Sans MS" panose="030F0902030302020204" pitchFamily="66" charset="0"/>
              </a:rPr>
              <a:t>A</a:t>
            </a:r>
            <a:r>
              <a:rPr lang="fr-FR" sz="1400" dirty="0">
                <a:latin typeface="Comic Sans MS" panose="030F0902030302020204" pitchFamily="66" charset="0"/>
              </a:rPr>
              <a:t> la sous-population correspondant aux élèves avec un smartphone sous </a:t>
            </a:r>
            <a:r>
              <a:rPr lang="fr-FR" sz="1400" dirty="0" err="1">
                <a:latin typeface="Comic Sans MS" panose="030F0902030302020204" pitchFamily="66" charset="0"/>
              </a:rPr>
              <a:t>androïd</a:t>
            </a:r>
            <a:r>
              <a:rPr lang="fr-FR" sz="1400" dirty="0">
                <a:latin typeface="Comic Sans MS" panose="030F0902030302020204" pitchFamily="66" charset="0"/>
              </a:rPr>
              <a:t> et </a:t>
            </a:r>
          </a:p>
          <a:p>
            <a:r>
              <a:rPr lang="fr-FR" sz="1400" b="1" dirty="0">
                <a:solidFill>
                  <a:srgbClr val="FF0000"/>
                </a:solidFill>
                <a:latin typeface="Comic Sans MS" panose="030F0902030302020204" pitchFamily="66" charset="0"/>
              </a:rPr>
              <a:t>B</a:t>
            </a:r>
            <a:r>
              <a:rPr lang="fr-FR" sz="1400" dirty="0">
                <a:latin typeface="Comic Sans MS" panose="030F0902030302020204" pitchFamily="66" charset="0"/>
              </a:rPr>
              <a:t> la sous-population correspondant aux élèves avec un smartphone sous IOS.</a:t>
            </a:r>
          </a:p>
          <a:p>
            <a:r>
              <a:rPr lang="fr-FR" sz="1400" dirty="0">
                <a:latin typeface="Comic Sans MS" panose="030F0902030302020204" pitchFamily="66" charset="0"/>
              </a:rPr>
              <a:t>De plus, l’ensemble </a:t>
            </a:r>
            <a:r>
              <a:rPr lang="fr-FR" sz="1400" b="1" dirty="0">
                <a:solidFill>
                  <a:srgbClr val="FF0000"/>
                </a:solidFill>
                <a:latin typeface="Comic Sans MS" panose="030F0902030302020204" pitchFamily="66" charset="0"/>
              </a:rPr>
              <a:t>A U B </a:t>
            </a:r>
            <a:r>
              <a:rPr lang="fr-FR" sz="1400" dirty="0">
                <a:latin typeface="Comic Sans MS" panose="030F0902030302020204" pitchFamily="66" charset="0"/>
              </a:rPr>
              <a:t>se lit </a:t>
            </a:r>
            <a:r>
              <a:rPr lang="fr-FR" sz="1400" b="1" dirty="0">
                <a:solidFill>
                  <a:srgbClr val="FF0000"/>
                </a:solidFill>
                <a:latin typeface="Comic Sans MS" panose="030F0902030302020204" pitchFamily="66" charset="0"/>
              </a:rPr>
              <a:t>« A union B » </a:t>
            </a:r>
            <a:r>
              <a:rPr lang="fr-FR" sz="1400" dirty="0">
                <a:latin typeface="Comic Sans MS" panose="030F0902030302020204" pitchFamily="66" charset="0"/>
              </a:rPr>
              <a:t>mais aussi </a:t>
            </a:r>
            <a:r>
              <a:rPr lang="fr-FR" sz="1400" b="1" dirty="0">
                <a:solidFill>
                  <a:srgbClr val="FF0000"/>
                </a:solidFill>
                <a:latin typeface="Comic Sans MS" panose="030F0902030302020204" pitchFamily="66" charset="0"/>
              </a:rPr>
              <a:t>« A ou B » </a:t>
            </a:r>
            <a:r>
              <a:rPr lang="fr-FR" sz="1400" dirty="0">
                <a:latin typeface="Comic Sans MS" panose="030F0902030302020204" pitchFamily="66" charset="0"/>
              </a:rPr>
              <a:t>et correspond  à l’ensemble des élèves  </a:t>
            </a:r>
          </a:p>
          <a:p>
            <a:r>
              <a:rPr lang="fr-FR" sz="1400" dirty="0">
                <a:latin typeface="Comic Sans MS" panose="030F0902030302020204" pitchFamily="66" charset="0"/>
              </a:rPr>
              <a:t>détenant un smartphone qui</a:t>
            </a:r>
          </a:p>
          <a:p>
            <a:r>
              <a:rPr lang="fr-FR" sz="1400" dirty="0">
                <a:latin typeface="Comic Sans MS" panose="030F0902030302020204" pitchFamily="66" charset="0"/>
              </a:rPr>
              <a:t>soit ……………………………………………………………………...</a:t>
            </a:r>
          </a:p>
          <a:p>
            <a:r>
              <a:rPr lang="fr-FR" sz="1400" dirty="0">
                <a:latin typeface="Comic Sans MS" panose="030F0902030302020204" pitchFamily="66" charset="0"/>
              </a:rPr>
              <a:t>On a résumé les informations sur un </a:t>
            </a:r>
            <a:r>
              <a:rPr lang="fr-FR" sz="1400" b="1" dirty="0">
                <a:solidFill>
                  <a:srgbClr val="FF0000"/>
                </a:solidFill>
                <a:latin typeface="Comic Sans MS" panose="030F0902030302020204" pitchFamily="66" charset="0"/>
              </a:rPr>
              <a:t>diagramme de </a:t>
            </a:r>
            <a:r>
              <a:rPr lang="fr-FR" sz="1400" b="1" dirty="0" err="1">
                <a:solidFill>
                  <a:srgbClr val="FF0000"/>
                </a:solidFill>
                <a:latin typeface="Comic Sans MS" panose="030F0902030302020204" pitchFamily="66" charset="0"/>
              </a:rPr>
              <a:t>Venn</a:t>
            </a:r>
            <a:r>
              <a:rPr lang="fr-FR" sz="1400" dirty="0">
                <a:latin typeface="Comic Sans MS" panose="030F0902030302020204" pitchFamily="66" charset="0"/>
              </a:rPr>
              <a:t>:</a:t>
            </a:r>
          </a:p>
        </p:txBody>
      </p:sp>
      <p:sp>
        <p:nvSpPr>
          <p:cNvPr id="6" name="Rectangle à coins arrondis 5"/>
          <p:cNvSpPr/>
          <p:nvPr/>
        </p:nvSpPr>
        <p:spPr>
          <a:xfrm>
            <a:off x="6287121" y="4024114"/>
            <a:ext cx="3546992" cy="141052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4218317" y="4582946"/>
            <a:ext cx="12410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i="1" dirty="0">
                <a:solidFill>
                  <a:srgbClr val="0070C0"/>
                </a:solidFill>
                <a:latin typeface="Comic Sans MS" panose="030F0902030302020204" pitchFamily="66" charset="0"/>
              </a:rPr>
              <a:t>A compléter</a:t>
            </a: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2568" y="5794138"/>
            <a:ext cx="1117460" cy="393651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100680C8-E7DE-5A4C-B6F5-C845E14201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79" y="1876875"/>
            <a:ext cx="1209243" cy="1209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4732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mevel christophe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478F9-9D00-48E1-870E-A031B85C3C67}" type="slidenum">
              <a:rPr lang="fr-FR" smtClean="0"/>
              <a:t>6</a:t>
            </a:fld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685801" y="474453"/>
            <a:ext cx="10932801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latin typeface="Comic Sans MS" panose="030F0902030302020204" pitchFamily="66" charset="0"/>
              </a:rPr>
              <a:t>Nous avions donc constaté que la sous-population A et la sous-population B étaient « séparés ».</a:t>
            </a:r>
          </a:p>
          <a:p>
            <a:r>
              <a:rPr lang="fr-FR" sz="1400" dirty="0">
                <a:latin typeface="Comic Sans MS" panose="030F0902030302020204" pitchFamily="66" charset="0"/>
              </a:rPr>
              <a:t>On appelle cela des ensembles ………………………….</a:t>
            </a:r>
          </a:p>
          <a:p>
            <a:endParaRPr lang="fr-FR" sz="1400" dirty="0">
              <a:latin typeface="Comic Sans MS" panose="030F0902030302020204" pitchFamily="66" charset="0"/>
            </a:endParaRPr>
          </a:p>
          <a:p>
            <a:r>
              <a:rPr lang="fr-FR" sz="1400" b="1" dirty="0">
                <a:solidFill>
                  <a:srgbClr val="FF0000"/>
                </a:solidFill>
                <a:latin typeface="Comic Sans MS" panose="030F0902030302020204" pitchFamily="66" charset="0"/>
              </a:rPr>
              <a:t>Définitions liées à notre exemple:</a:t>
            </a:r>
          </a:p>
          <a:p>
            <a:r>
              <a:rPr lang="fr-FR" sz="1400" b="1" dirty="0">
                <a:solidFill>
                  <a:srgbClr val="FF0000"/>
                </a:solidFill>
                <a:latin typeface="Comic Sans MS" panose="030F0902030302020204" pitchFamily="66" charset="0"/>
              </a:rPr>
              <a:t>On note P(A) la proportion d’élèves détenant un smartphone sous </a:t>
            </a:r>
            <a:r>
              <a:rPr lang="fr-FR" sz="1400" b="1" dirty="0" err="1">
                <a:solidFill>
                  <a:srgbClr val="FF0000"/>
                </a:solidFill>
                <a:latin typeface="Comic Sans MS" panose="030F0902030302020204" pitchFamily="66" charset="0"/>
              </a:rPr>
              <a:t>androïd</a:t>
            </a:r>
            <a:r>
              <a:rPr lang="fr-FR" sz="1400" b="1" dirty="0">
                <a:solidFill>
                  <a:srgbClr val="FF0000"/>
                </a:solidFill>
                <a:latin typeface="Comic Sans MS" panose="030F0902030302020204" pitchFamily="66" charset="0"/>
              </a:rPr>
              <a:t>. Par conséquent P(A) = ……</a:t>
            </a:r>
          </a:p>
          <a:p>
            <a:r>
              <a:rPr lang="fr-FR" sz="1400" b="1" dirty="0">
                <a:solidFill>
                  <a:srgbClr val="FF0000"/>
                </a:solidFill>
                <a:latin typeface="Comic Sans MS" panose="030F0902030302020204" pitchFamily="66" charset="0"/>
              </a:rPr>
              <a:t>On note P(B) la proportion d’élèves détenant un smartphone sous IOS. Par conséquent P(B) = ……</a:t>
            </a:r>
          </a:p>
          <a:p>
            <a:r>
              <a:rPr lang="fr-FR" sz="1400" b="1" dirty="0">
                <a:solidFill>
                  <a:srgbClr val="FF0000"/>
                </a:solidFill>
                <a:latin typeface="Comic Sans MS" panose="030F0902030302020204" pitchFamily="66" charset="0"/>
              </a:rPr>
              <a:t>On note P(AUB) la proportion d’élèves détenant un smartphone fonctionnant soit sous </a:t>
            </a:r>
            <a:r>
              <a:rPr lang="fr-FR" sz="1400" b="1" dirty="0" err="1">
                <a:solidFill>
                  <a:srgbClr val="FF0000"/>
                </a:solidFill>
                <a:latin typeface="Comic Sans MS" panose="030F0902030302020204" pitchFamily="66" charset="0"/>
              </a:rPr>
              <a:t>androïd</a:t>
            </a:r>
            <a:r>
              <a:rPr lang="fr-FR" sz="1400" b="1" dirty="0">
                <a:solidFill>
                  <a:srgbClr val="FF0000"/>
                </a:solidFill>
                <a:latin typeface="Comic Sans MS" panose="030F0902030302020204" pitchFamily="66" charset="0"/>
              </a:rPr>
              <a:t> soit sous IOS: P(AUB) = ……</a:t>
            </a:r>
          </a:p>
          <a:p>
            <a:endParaRPr lang="fr-FR" sz="1400" b="1" dirty="0">
              <a:solidFill>
                <a:srgbClr val="FF0000"/>
              </a:solidFill>
              <a:latin typeface="Comic Sans MS" panose="030F0902030302020204" pitchFamily="66" charset="0"/>
            </a:endParaRPr>
          </a:p>
          <a:p>
            <a:r>
              <a:rPr lang="fr-FR" sz="1400" dirty="0">
                <a:latin typeface="Comic Sans MS" panose="030F0902030302020204" pitchFamily="66" charset="0"/>
              </a:rPr>
              <a:t>On a alors constaté que </a:t>
            </a:r>
          </a:p>
          <a:p>
            <a:endParaRPr lang="fr-FR" sz="1400" dirty="0">
              <a:latin typeface="Calibri" panose="020F0502020204030204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3252818" y="2132542"/>
            <a:ext cx="3055645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  <a:latin typeface="Comic Sans MS" panose="030F0902030302020204" pitchFamily="66" charset="0"/>
              </a:rPr>
              <a:t>P(AUB) = …………………………..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685801" y="2721222"/>
            <a:ext cx="35157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902030302020204" pitchFamily="66" charset="0"/>
              </a:rPr>
              <a:t>4°) Etude de cas (exemple 2)</a:t>
            </a:r>
          </a:p>
        </p:txBody>
      </p:sp>
      <p:sp>
        <p:nvSpPr>
          <p:cNvPr id="7" name="Rectangle 6"/>
          <p:cNvSpPr/>
          <p:nvPr/>
        </p:nvSpPr>
        <p:spPr>
          <a:xfrm>
            <a:off x="685801" y="3172011"/>
            <a:ext cx="1019210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dirty="0">
                <a:latin typeface="Comic Sans MS" panose="030F0902030302020204" pitchFamily="66" charset="0"/>
              </a:rPr>
              <a:t>Nous allons poursuivre notre sondage en nous focalisant sur les élèves détenant un smartphone sous IOS et  sur les élèves détenant un forfait téléphonique incluant la 4G.</a:t>
            </a:r>
          </a:p>
          <a:p>
            <a:r>
              <a:rPr lang="fr-FR" sz="1400" dirty="0">
                <a:latin typeface="Comic Sans MS" panose="030F0902030302020204" pitchFamily="66" charset="0"/>
              </a:rPr>
              <a:t>1°) Combien d’élèves contient la classe?   …………..</a:t>
            </a:r>
          </a:p>
          <a:p>
            <a:r>
              <a:rPr lang="fr-FR" sz="1400" dirty="0">
                <a:latin typeface="Comic Sans MS" panose="030F0902030302020204" pitchFamily="66" charset="0"/>
              </a:rPr>
              <a:t>2°) Combien d’élèves détiennent un smartphone fonctionnant sous IOS? ……….</a:t>
            </a:r>
          </a:p>
          <a:p>
            <a:r>
              <a:rPr lang="fr-FR" sz="1400" dirty="0">
                <a:latin typeface="Comic Sans MS" panose="030F0902030302020204" pitchFamily="66" charset="0"/>
              </a:rPr>
              <a:t>3°) Combien d’élèves détiennent un forfait téléphonique contenant la 4G? …………</a:t>
            </a:r>
          </a:p>
          <a:p>
            <a:r>
              <a:rPr lang="fr-FR" sz="1400" dirty="0">
                <a:latin typeface="Comic Sans MS" panose="030F0902030302020204" pitchFamily="66" charset="0"/>
              </a:rPr>
              <a:t>4°) On note A la sous-population détenant un smartphone sous IOS et B la sous-population détenant un forfait incluant la 4G.</a:t>
            </a:r>
          </a:p>
          <a:p>
            <a:r>
              <a:rPr lang="fr-FR" sz="1400" dirty="0">
                <a:latin typeface="Comic Sans MS" panose="030F0902030302020204" pitchFamily="66" charset="0"/>
              </a:rPr>
              <a:t>Calculer P(A), P(B) et P(AUB).</a:t>
            </a:r>
          </a:p>
          <a:p>
            <a:endParaRPr lang="fr-FR" sz="1400" dirty="0">
              <a:latin typeface="Comic Sans MS" panose="030F0902030302020204" pitchFamily="66" charset="0"/>
            </a:endParaRPr>
          </a:p>
          <a:p>
            <a:r>
              <a:rPr lang="fr-FR" sz="1400" dirty="0">
                <a:latin typeface="Comic Sans MS" panose="030F0902030302020204" pitchFamily="66" charset="0"/>
              </a:rPr>
              <a:t>        P(A) = …………….            ,   P(B) = ………….   Et P(AUB) = ……………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2568" y="5794138"/>
            <a:ext cx="1117460" cy="393651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A5F1F8B7-2CA5-D74A-B2AF-5E8CD3A714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65524" y="-692814"/>
            <a:ext cx="2253078" cy="2253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8723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mevel christophe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478F9-9D00-48E1-870E-A031B85C3C67}" type="slidenum">
              <a:rPr lang="fr-FR" smtClean="0"/>
              <a:t>7</a:t>
            </a:fld>
            <a:endParaRPr lang="fr-FR"/>
          </a:p>
        </p:txBody>
      </p:sp>
      <p:sp>
        <p:nvSpPr>
          <p:cNvPr id="4" name="Rectangle à coins arrondis 3"/>
          <p:cNvSpPr/>
          <p:nvPr/>
        </p:nvSpPr>
        <p:spPr>
          <a:xfrm>
            <a:off x="6265999" y="436095"/>
            <a:ext cx="3546992" cy="141052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992037" y="532800"/>
            <a:ext cx="50481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latin typeface="Comic Sans MS" panose="030F0902030302020204" pitchFamily="66" charset="0"/>
              </a:rPr>
              <a:t>On a résumé les informations sur </a:t>
            </a:r>
            <a:r>
              <a:rPr lang="fr-FR" sz="1400" b="1" dirty="0">
                <a:solidFill>
                  <a:srgbClr val="FF0000"/>
                </a:solidFill>
                <a:latin typeface="Comic Sans MS" panose="030F0902030302020204" pitchFamily="66" charset="0"/>
              </a:rPr>
              <a:t>le diagramme de </a:t>
            </a:r>
            <a:r>
              <a:rPr lang="fr-FR" sz="1400" b="1" dirty="0" err="1">
                <a:solidFill>
                  <a:srgbClr val="FF0000"/>
                </a:solidFill>
                <a:latin typeface="Comic Sans MS" panose="030F0902030302020204" pitchFamily="66" charset="0"/>
              </a:rPr>
              <a:t>Venn</a:t>
            </a:r>
            <a:r>
              <a:rPr lang="fr-FR" sz="1400" b="1" dirty="0">
                <a:solidFill>
                  <a:srgbClr val="FF0000"/>
                </a:solidFill>
                <a:latin typeface="Comic Sans MS" panose="030F0902030302020204" pitchFamily="66" charset="0"/>
              </a:rPr>
              <a:t> </a:t>
            </a:r>
            <a:r>
              <a:rPr lang="fr-FR" sz="1400" dirty="0">
                <a:latin typeface="Comic Sans MS" panose="030F0902030302020204" pitchFamily="66" charset="0"/>
              </a:rPr>
              <a:t>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ZoneTexte 5"/>
              <p:cNvSpPr txBox="1"/>
              <p:nvPr/>
            </p:nvSpPr>
            <p:spPr>
              <a:xfrm>
                <a:off x="992037" y="2044461"/>
                <a:ext cx="10032521" cy="31085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400" dirty="0">
                    <a:latin typeface="Comic Sans MS" panose="030F0902030302020204" pitchFamily="66" charset="0"/>
                  </a:rPr>
                  <a:t>On a pu constater que la formule précédente à savoir P(AUB)= P(A) + P(B) ne fonctionnait plus.</a:t>
                </a:r>
              </a:p>
              <a:p>
                <a:endParaRPr lang="fr-FR" sz="1400" dirty="0">
                  <a:latin typeface="Comic Sans MS" panose="030F0902030302020204" pitchFamily="66" charset="0"/>
                </a:endParaRPr>
              </a:p>
              <a:p>
                <a:r>
                  <a:rPr lang="fr-FR" sz="1400" dirty="0">
                    <a:latin typeface="Comic Sans MS" panose="030F0902030302020204" pitchFamily="66" charset="0"/>
                  </a:rPr>
                  <a:t>En effet, apparaissait ici une distinction avec le diagramme de </a:t>
                </a:r>
                <a:r>
                  <a:rPr lang="fr-FR" sz="1400" dirty="0" err="1">
                    <a:latin typeface="Comic Sans MS" panose="030F0902030302020204" pitchFamily="66" charset="0"/>
                  </a:rPr>
                  <a:t>Venn</a:t>
                </a:r>
                <a:r>
                  <a:rPr lang="fr-FR" sz="1400" dirty="0">
                    <a:latin typeface="Comic Sans MS" panose="030F0902030302020204" pitchFamily="66" charset="0"/>
                  </a:rPr>
                  <a:t> précédent: A et B ne sont plus disjoints</a:t>
                </a:r>
                <a:r>
                  <a:rPr lang="fr-FR" dirty="0">
                    <a:latin typeface="Comic Sans MS" panose="030F0902030302020204" pitchFamily="66" charset="0"/>
                  </a:rPr>
                  <a:t>.</a:t>
                </a:r>
              </a:p>
              <a:p>
                <a:endParaRPr lang="fr-FR" sz="1400" dirty="0">
                  <a:latin typeface="Comic Sans MS" panose="030F0902030302020204" pitchFamily="66" charset="0"/>
                </a:endParaRPr>
              </a:p>
              <a:p>
                <a:r>
                  <a:rPr lang="fr-FR" sz="1400" dirty="0">
                    <a:latin typeface="Comic Sans MS" panose="030F0902030302020204" pitchFamily="66" charset="0"/>
                  </a:rPr>
                  <a:t>On a donc défini un nouvel ensemble: </a:t>
                </a:r>
                <a14:m>
                  <m:oMath xmlns:m="http://schemas.openxmlformats.org/officeDocument/2006/math">
                    <m:r>
                      <a:rPr lang="fr-FR" sz="1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fr-FR" sz="1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∩</m:t>
                    </m:r>
                    <m:r>
                      <a:rPr lang="fr-FR" sz="1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fr-FR" sz="1600" b="1" dirty="0">
                    <a:solidFill>
                      <a:srgbClr val="FF0000"/>
                    </a:solidFill>
                    <a:latin typeface="Comic Sans MS" panose="030F0902030302020204" pitchFamily="66" charset="0"/>
                  </a:rPr>
                  <a:t> </a:t>
                </a:r>
                <a:r>
                  <a:rPr lang="fr-FR" sz="1400" dirty="0">
                    <a:latin typeface="Comic Sans MS" panose="030F0902030302020204" pitchFamily="66" charset="0"/>
                  </a:rPr>
                  <a:t>qui se lit </a:t>
                </a:r>
                <a:r>
                  <a:rPr lang="fr-FR" sz="1600" b="1" dirty="0">
                    <a:solidFill>
                      <a:srgbClr val="FF0000"/>
                    </a:solidFill>
                    <a:latin typeface="Comic Sans MS" panose="030F0902030302020204" pitchFamily="66" charset="0"/>
                  </a:rPr>
                  <a:t>« A inter B » </a:t>
                </a:r>
                <a:r>
                  <a:rPr lang="fr-FR" sz="1400" dirty="0">
                    <a:latin typeface="Comic Sans MS" panose="030F0902030302020204" pitchFamily="66" charset="0"/>
                  </a:rPr>
                  <a:t>mais aussi </a:t>
                </a:r>
                <a:r>
                  <a:rPr lang="fr-FR" sz="1600" b="1" dirty="0">
                    <a:solidFill>
                      <a:srgbClr val="FF0000"/>
                    </a:solidFill>
                    <a:latin typeface="Comic Sans MS" panose="030F0902030302020204" pitchFamily="66" charset="0"/>
                  </a:rPr>
                  <a:t>« A et B »</a:t>
                </a:r>
                <a:r>
                  <a:rPr lang="fr-FR" sz="1600" dirty="0">
                    <a:latin typeface="Comic Sans MS" panose="030F0902030302020204" pitchFamily="66" charset="0"/>
                  </a:rPr>
                  <a:t>. </a:t>
                </a:r>
              </a:p>
              <a:p>
                <a:r>
                  <a:rPr lang="fr-FR" sz="1400" dirty="0">
                    <a:latin typeface="Comic Sans MS" panose="030F0902030302020204" pitchFamily="66" charset="0"/>
                  </a:rPr>
                  <a:t>Cela se traduit dans notre étude par  ………………………………………………………………….……………………………………………………………………...</a:t>
                </a:r>
              </a:p>
              <a:p>
                <a:r>
                  <a:rPr lang="fr-FR" sz="1400" dirty="0">
                    <a:latin typeface="Comic Sans MS" panose="030F0902030302020204" pitchFamily="66" charset="0"/>
                  </a:rPr>
                  <a:t>P( </a:t>
                </a:r>
                <a14:m>
                  <m:oMath xmlns:m="http://schemas.openxmlformats.org/officeDocument/2006/math"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fr-FR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r>
                      <a:rPr lang="fr-FR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fr-FR" sz="1400" dirty="0">
                    <a:latin typeface="Comic Sans MS" panose="030F0902030302020204" pitchFamily="66" charset="0"/>
                  </a:rPr>
                  <a:t>) correspond à la proportion de cette ensemble.</a:t>
                </a:r>
              </a:p>
              <a:p>
                <a:endParaRPr lang="fr-FR" sz="1400" dirty="0">
                  <a:latin typeface="Comic Sans MS" panose="030F0902030302020204" pitchFamily="66" charset="0"/>
                </a:endParaRPr>
              </a:p>
              <a:p>
                <a:r>
                  <a:rPr lang="fr-FR" sz="1400" dirty="0">
                    <a:latin typeface="Comic Sans MS" panose="030F0902030302020204" pitchFamily="66" charset="0"/>
                  </a:rPr>
                  <a:t>On a donc extrapoler la formule dans le cas ou les sous-populations ne sont pas disjointes</a:t>
                </a:r>
                <a:r>
                  <a:rPr lang="fr-FR" sz="1400" dirty="0">
                    <a:latin typeface="Calibri" panose="020F0502020204030204" pitchFamily="34" charset="0"/>
                  </a:rPr>
                  <a:t>: </a:t>
                </a:r>
              </a:p>
              <a:p>
                <a:endParaRPr lang="fr-FR" sz="1400" dirty="0">
                  <a:latin typeface="Calibri" panose="020F0502020204030204" pitchFamily="34" charset="0"/>
                </a:endParaRPr>
              </a:p>
              <a:p>
                <a:endParaRPr lang="fr-FR" sz="1400" dirty="0">
                  <a:latin typeface="Calibri" panose="020F0502020204030204" pitchFamily="34" charset="0"/>
                </a:endParaRPr>
              </a:p>
              <a:p>
                <a:endParaRPr lang="fr-FR" dirty="0">
                  <a:latin typeface="Calibri" panose="020F0502020204030204" pitchFamily="34" charset="0"/>
                </a:endParaRPr>
              </a:p>
              <a:p>
                <a:r>
                  <a:rPr lang="fr-FR" dirty="0">
                    <a:latin typeface="Calibri" panose="020F0502020204030204" pitchFamily="34" charset="0"/>
                  </a:rPr>
                  <a:t> </a:t>
                </a:r>
              </a:p>
            </p:txBody>
          </p:sp>
        </mc:Choice>
        <mc:Fallback>
          <p:sp>
            <p:nvSpPr>
              <p:cNvPr id="6" name="ZoneTexte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2037" y="2044461"/>
                <a:ext cx="10032521" cy="3108543"/>
              </a:xfrm>
              <a:prstGeom prst="rect">
                <a:avLst/>
              </a:prstGeom>
              <a:blipFill>
                <a:blip r:embed="rId2"/>
                <a:stretch>
                  <a:fillRect l="-12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ZoneTexte 6"/>
          <p:cNvSpPr txBox="1"/>
          <p:nvPr/>
        </p:nvSpPr>
        <p:spPr>
          <a:xfrm>
            <a:off x="3666226" y="4244197"/>
            <a:ext cx="4200189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  <a:latin typeface="Comic Sans MS" panose="030F0902030302020204" pitchFamily="66" charset="0"/>
              </a:rPr>
              <a:t>P(AUB) = ……………………………………………….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992037" y="4731028"/>
            <a:ext cx="2294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902030302020204" pitchFamily="66" charset="0"/>
              </a:rPr>
              <a:t>Pour aller plus loin!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1086929" y="5165850"/>
            <a:ext cx="73132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latin typeface="Comic Sans MS" panose="030F0902030302020204" pitchFamily="66" charset="0"/>
              </a:rPr>
              <a:t>Je vous conseille cette petite vidéo pour approfondir: </a:t>
            </a:r>
            <a:r>
              <a:rPr lang="fr-FR" sz="1400" dirty="0">
                <a:latin typeface="Comic Sans MS" panose="030F0902030302020204" pitchFamily="66" charset="0"/>
                <a:hlinkClick r:id="rId3"/>
              </a:rPr>
              <a:t>http://youtu.be/2hveZBIAEb0</a:t>
            </a:r>
            <a:endParaRPr lang="fr-FR" sz="1400" dirty="0">
              <a:latin typeface="Comic Sans MS" panose="030F0902030302020204" pitchFamily="66" charset="0"/>
            </a:endParaRPr>
          </a:p>
          <a:p>
            <a:endParaRPr lang="fr-FR" sz="1400" dirty="0">
              <a:latin typeface="Calibri" panose="020F0502020204030204" pitchFamily="34" charset="0"/>
            </a:endParaRP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2568" y="5794138"/>
            <a:ext cx="1117460" cy="393651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DE50FAC3-6D6C-5D4B-89B9-4769D8317D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32043" y="423298"/>
            <a:ext cx="1353170" cy="1353170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10B9A8BA-DAEF-FD46-8558-33A7E24FC15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38918" y="3069000"/>
            <a:ext cx="2527300" cy="252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4755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mevel christophe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478F9-9D00-48E1-870E-A031B85C3C67}" type="slidenum">
              <a:rPr lang="fr-FR" smtClean="0"/>
              <a:t>8</a:t>
            </a:fld>
            <a:endParaRPr lang="fr-FR"/>
          </a:p>
        </p:txBody>
      </p:sp>
      <p:sp>
        <p:nvSpPr>
          <p:cNvPr id="2" name="ZoneTexte 1"/>
          <p:cNvSpPr txBox="1"/>
          <p:nvPr/>
        </p:nvSpPr>
        <p:spPr>
          <a:xfrm>
            <a:off x="992037" y="319178"/>
            <a:ext cx="36295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5°) Etude de cas (Exemple 3) 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1009329" y="862623"/>
            <a:ext cx="1040341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latin typeface="Comic Sans MS" panose="030F0702030302020204" pitchFamily="66" charset="0"/>
              </a:rPr>
              <a:t>Dans un village de 350 habitants on note : E la population totale du village</a:t>
            </a:r>
          </a:p>
          <a:p>
            <a:endParaRPr lang="fr-FR" sz="1400" dirty="0">
              <a:latin typeface="Comic Sans MS" panose="030F0702030302020204" pitchFamily="66" charset="0"/>
            </a:endParaRPr>
          </a:p>
          <a:p>
            <a:pPr marL="342900" indent="-342900">
              <a:buAutoNum type="alphaLcParenR"/>
            </a:pPr>
            <a:r>
              <a:rPr lang="fr-FR" sz="1400" dirty="0">
                <a:latin typeface="Comic Sans MS" panose="030F0702030302020204" pitchFamily="66" charset="0"/>
              </a:rPr>
              <a:t>B la sous-population des habitants de moins de 60 ans dont la proportion est p= 0,8 </a:t>
            </a:r>
          </a:p>
          <a:p>
            <a:r>
              <a:rPr lang="fr-FR" sz="1400" dirty="0">
                <a:latin typeface="Comic Sans MS" panose="030F0702030302020204" pitchFamily="66" charset="0"/>
              </a:rPr>
              <a:t>(80 % des habitants du village ont moins de 60 ans)</a:t>
            </a:r>
          </a:p>
          <a:p>
            <a:r>
              <a:rPr lang="fr-FR" sz="1400" dirty="0">
                <a:latin typeface="Comic Sans MS" panose="030F0702030302020204" pitchFamily="66" charset="0"/>
              </a:rPr>
              <a:t>Calculer le nombre d’habitants de moins de 60ans.</a:t>
            </a:r>
          </a:p>
          <a:p>
            <a:r>
              <a:rPr lang="fr-FR" sz="1400" dirty="0">
                <a:latin typeface="Comic Sans MS" panose="030F0702030302020204" pitchFamily="66" charset="0"/>
              </a:rPr>
              <a:t>……………………………………………………………………………………………………………………………………………………………………………………………</a:t>
            </a:r>
          </a:p>
          <a:p>
            <a:r>
              <a:rPr lang="fr-FR" sz="1400" dirty="0">
                <a:latin typeface="Comic Sans MS" panose="030F0702030302020204" pitchFamily="66" charset="0"/>
              </a:rPr>
              <a:t>b) A la sous-population des habitants de moins de 19 ans. La proportion des habitants de moins de 19 ans dans la sous-population des habitants de moins de 60 ans est p’= 0,35 (35 % des habitants de moins de 60 ans ont moins de 19 ans).</a:t>
            </a:r>
          </a:p>
          <a:p>
            <a:r>
              <a:rPr lang="fr-FR" sz="1400" dirty="0">
                <a:latin typeface="Comic Sans MS" panose="030F0702030302020204" pitchFamily="66" charset="0"/>
              </a:rPr>
              <a:t>Calculer le nombre d’habitants de moins de 19ans.</a:t>
            </a:r>
          </a:p>
          <a:p>
            <a:r>
              <a:rPr lang="fr-FR" sz="1400" dirty="0">
                <a:latin typeface="Comic Sans MS" panose="030F0702030302020204" pitchFamily="66" charset="0"/>
              </a:rPr>
              <a:t>……………………………………………………………………………………………………………………………………………………………………………………………</a:t>
            </a:r>
          </a:p>
          <a:p>
            <a:r>
              <a:rPr lang="fr-FR" sz="1400" dirty="0">
                <a:latin typeface="Comic Sans MS" panose="030F0702030302020204" pitchFamily="66" charset="0"/>
              </a:rPr>
              <a:t>c) Calculer la proportion P des habitants de moins de 19ans dans le village et vérifier que P = pp’.</a:t>
            </a:r>
          </a:p>
          <a:p>
            <a:r>
              <a:rPr lang="fr-FR" sz="1400" dirty="0">
                <a:latin typeface="Comic Sans MS" panose="030F0702030302020204" pitchFamily="66" charset="0"/>
              </a:rPr>
              <a:t>……………………………………………………………………………………………………………………………………………………………………………………</a:t>
            </a:r>
          </a:p>
          <a:p>
            <a:r>
              <a:rPr lang="fr-FR" sz="1400" dirty="0">
                <a:latin typeface="Comic Sans MS" panose="030F0702030302020204" pitchFamily="66" charset="0"/>
              </a:rPr>
              <a:t>d) Compléter le schéma suivant</a:t>
            </a:r>
          </a:p>
          <a:p>
            <a:endParaRPr lang="fr-FR" sz="1400" dirty="0">
              <a:latin typeface="Comic Sans MS" panose="030F0702030302020204" pitchFamily="66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1009330" y="3920579"/>
            <a:ext cx="1630354" cy="1030983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dirty="0"/>
              <a:t>350 </a:t>
            </a:r>
            <a:r>
              <a:rPr lang="fr-FR" dirty="0" err="1"/>
              <a:t>habs</a:t>
            </a:r>
            <a:endParaRPr lang="fr-FR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2568" y="5794138"/>
            <a:ext cx="1117460" cy="393651"/>
          </a:xfrm>
          <a:prstGeom prst="rect">
            <a:avLst/>
          </a:prstGeom>
        </p:spPr>
      </p:pic>
      <p:sp>
        <p:nvSpPr>
          <p:cNvPr id="11" name="Rectangle à coins arrondis 10"/>
          <p:cNvSpPr/>
          <p:nvPr/>
        </p:nvSpPr>
        <p:spPr>
          <a:xfrm>
            <a:off x="3347050" y="3970116"/>
            <a:ext cx="1229497" cy="86184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/>
              <a:t>…………….</a:t>
            </a:r>
          </a:p>
        </p:txBody>
      </p:sp>
      <p:cxnSp>
        <p:nvCxnSpPr>
          <p:cNvPr id="12" name="Connecteur droit avec flèche 11"/>
          <p:cNvCxnSpPr/>
          <p:nvPr/>
        </p:nvCxnSpPr>
        <p:spPr>
          <a:xfrm flipV="1">
            <a:off x="4582900" y="4398952"/>
            <a:ext cx="707366" cy="208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3" name="Rectangle à coins arrondis 12"/>
          <p:cNvSpPr/>
          <p:nvPr/>
        </p:nvSpPr>
        <p:spPr>
          <a:xfrm>
            <a:off x="5290266" y="3983130"/>
            <a:ext cx="1004830" cy="83164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/>
              <a:t>……………</a:t>
            </a:r>
          </a:p>
        </p:txBody>
      </p:sp>
      <p:cxnSp>
        <p:nvCxnSpPr>
          <p:cNvPr id="21" name="Connecteur droit avec flèche 20"/>
          <p:cNvCxnSpPr/>
          <p:nvPr/>
        </p:nvCxnSpPr>
        <p:spPr>
          <a:xfrm flipV="1">
            <a:off x="2639684" y="4401038"/>
            <a:ext cx="707366" cy="208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ZoneTexte 21"/>
              <p:cNvSpPr txBox="1"/>
              <p:nvPr/>
            </p:nvSpPr>
            <p:spPr>
              <a:xfrm>
                <a:off x="2594980" y="4022169"/>
                <a:ext cx="74571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fr-FR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0,8</m:t>
                      </m:r>
                    </m:oMath>
                  </m:oMathPara>
                </a14:m>
                <a:endParaRPr lang="fr-FR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2" name="ZoneTexte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4980" y="4022169"/>
                <a:ext cx="745717" cy="36933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ZoneTexte 22"/>
              <p:cNvSpPr txBox="1"/>
              <p:nvPr/>
            </p:nvSpPr>
            <p:spPr>
              <a:xfrm>
                <a:off x="4489368" y="4031171"/>
                <a:ext cx="87395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fr-FR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0,35</m:t>
                      </m:r>
                    </m:oMath>
                  </m:oMathPara>
                </a14:m>
                <a:endParaRPr lang="fr-FR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3" name="ZoneTexte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9368" y="4031171"/>
                <a:ext cx="873957" cy="36933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Flèche courbée vers le haut 23"/>
          <p:cNvSpPr/>
          <p:nvPr/>
        </p:nvSpPr>
        <p:spPr>
          <a:xfrm>
            <a:off x="1904471" y="5011363"/>
            <a:ext cx="4030503" cy="305513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ZoneTexte 24"/>
              <p:cNvSpPr txBox="1"/>
              <p:nvPr/>
            </p:nvSpPr>
            <p:spPr>
              <a:xfrm>
                <a:off x="3347050" y="4944536"/>
                <a:ext cx="10887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fr-FR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………</m:t>
                      </m:r>
                    </m:oMath>
                  </m:oMathPara>
                </a14:m>
                <a:endParaRPr lang="fr-FR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5" name="ZoneTexte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7050" y="4944536"/>
                <a:ext cx="1088760" cy="3693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ZoneTexte 25"/>
          <p:cNvSpPr txBox="1"/>
          <p:nvPr/>
        </p:nvSpPr>
        <p:spPr>
          <a:xfrm>
            <a:off x="1718110" y="3613798"/>
            <a:ext cx="301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00B050"/>
                </a:solidFill>
              </a:rPr>
              <a:t>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ZoneTexte 26"/>
              <p:cNvSpPr txBox="1"/>
              <p:nvPr/>
            </p:nvSpPr>
            <p:spPr>
              <a:xfrm>
                <a:off x="3547732" y="3652837"/>
                <a:ext cx="67760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𝑩</m:t>
                      </m:r>
                      <m:r>
                        <a:rPr lang="fr-FR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F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fr-FR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fr-FR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𝑬</m:t>
                      </m:r>
                    </m:oMath>
                  </m:oMathPara>
                </a14:m>
                <a:endParaRPr lang="fr-FR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27" name="ZoneTexte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7732" y="3652837"/>
                <a:ext cx="677602" cy="369332"/>
              </a:xfrm>
              <a:prstGeom prst="rect">
                <a:avLst/>
              </a:prstGeom>
              <a:blipFill rotWithShape="0">
                <a:blip r:embed="rId6"/>
                <a:stretch>
                  <a:fillRect r="-900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ZoneTexte 27"/>
              <p:cNvSpPr txBox="1"/>
              <p:nvPr/>
            </p:nvSpPr>
            <p:spPr>
              <a:xfrm>
                <a:off x="5453880" y="3626140"/>
                <a:ext cx="67760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FR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fr-FR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F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fr-FR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fr-FR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𝑩</m:t>
                      </m:r>
                    </m:oMath>
                  </m:oMathPara>
                </a14:m>
                <a:endParaRPr lang="fr-FR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8" name="ZoneTexte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3880" y="3626140"/>
                <a:ext cx="677602" cy="369332"/>
              </a:xfrm>
              <a:prstGeom prst="rect">
                <a:avLst/>
              </a:prstGeom>
              <a:blipFill rotWithShape="0">
                <a:blip r:embed="rId7"/>
                <a:stretch>
                  <a:fillRect r="-1621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931530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mevel christophe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478F9-9D00-48E1-870E-A031B85C3C67}" type="slidenum">
              <a:rPr lang="fr-FR" smtClean="0"/>
              <a:t>9</a:t>
            </a:fld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1098307" y="1000035"/>
            <a:ext cx="9995263" cy="95410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sz="1400" b="1">
                <a:solidFill>
                  <a:srgbClr val="FF0000"/>
                </a:solidFill>
                <a:latin typeface="Comic Sans MS" panose="030F0702030302020204" pitchFamily="66" charset="0"/>
              </a:rPr>
              <a:t>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</a:t>
            </a:r>
            <a:endParaRPr lang="fr-FR" sz="14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5801" y="440749"/>
            <a:ext cx="18421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Généralisation 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1098307" y="2053087"/>
            <a:ext cx="7293984" cy="3016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latin typeface="Comic Sans MS" panose="030F0702030302020204" pitchFamily="66" charset="0"/>
              </a:rPr>
              <a:t>Remarque:</a:t>
            </a:r>
          </a:p>
          <a:p>
            <a:r>
              <a:rPr lang="fr-FR" sz="1400" dirty="0">
                <a:latin typeface="Comic Sans MS" panose="030F0702030302020204" pitchFamily="66" charset="0"/>
              </a:rPr>
              <a:t>Les situations peuvent être représentées sous forme de tableau ou d’arbre pondérés.</a:t>
            </a:r>
          </a:p>
          <a:p>
            <a:endParaRPr lang="fr-FR" sz="1400" dirty="0">
              <a:latin typeface="Comic Sans MS" panose="030F0702030302020204" pitchFamily="66" charset="0"/>
            </a:endParaRPr>
          </a:p>
          <a:p>
            <a:r>
              <a:rPr lang="fr-FR" sz="1400" dirty="0">
                <a:latin typeface="Comic Sans MS" panose="030F0702030302020204" pitchFamily="66" charset="0"/>
              </a:rPr>
              <a:t>Exemples:</a:t>
            </a:r>
          </a:p>
          <a:p>
            <a:r>
              <a:rPr lang="fr-FR" sz="1400" dirty="0">
                <a:latin typeface="Comic Sans MS" panose="030F0702030302020204" pitchFamily="66" charset="0"/>
              </a:rPr>
              <a:t>1°)                     15 ans ou plus                                      2°) </a:t>
            </a:r>
          </a:p>
          <a:p>
            <a:endParaRPr lang="fr-FR" sz="1400" dirty="0">
              <a:latin typeface="Comic Sans MS" panose="030F0702030302020204" pitchFamily="66" charset="0"/>
            </a:endParaRPr>
          </a:p>
          <a:p>
            <a:r>
              <a:rPr lang="fr-FR" sz="1400" dirty="0">
                <a:latin typeface="Comic Sans MS" panose="030F0702030302020204" pitchFamily="66" charset="0"/>
              </a:rPr>
              <a:t>       Actif		                      Inactif</a:t>
            </a:r>
          </a:p>
          <a:p>
            <a:endParaRPr lang="fr-FR" sz="1400" dirty="0">
              <a:latin typeface="Comic Sans MS" panose="030F0702030302020204" pitchFamily="66" charset="0"/>
            </a:endParaRPr>
          </a:p>
          <a:p>
            <a:endParaRPr lang="fr-FR" sz="1400" dirty="0">
              <a:latin typeface="Comic Sans MS" panose="030F0702030302020204" pitchFamily="66" charset="0"/>
            </a:endParaRPr>
          </a:p>
          <a:p>
            <a:r>
              <a:rPr lang="fr-FR" sz="1400" dirty="0">
                <a:latin typeface="Comic Sans MS" panose="030F0702030302020204" pitchFamily="66" charset="0"/>
              </a:rPr>
              <a:t>Chômeurs	    Avec emploi         &lt; 65ans           ≥ 65ans</a:t>
            </a:r>
          </a:p>
          <a:p>
            <a:endParaRPr lang="fr-FR" sz="1400" dirty="0">
              <a:latin typeface="Comic Sans MS" panose="030F0702030302020204" pitchFamily="66" charset="0"/>
            </a:endParaRPr>
          </a:p>
          <a:p>
            <a:r>
              <a:rPr lang="fr-FR" dirty="0"/>
              <a:t>                  </a:t>
            </a:r>
          </a:p>
          <a:p>
            <a:r>
              <a:rPr lang="fr-FR" dirty="0"/>
              <a:t>                    </a:t>
            </a:r>
            <a:r>
              <a:rPr lang="fr-FR" sz="1400" dirty="0">
                <a:latin typeface="Comic Sans MS" panose="030F0702030302020204" pitchFamily="66" charset="0"/>
              </a:rPr>
              <a:t>&lt;65ans            ≥ 65ans</a:t>
            </a:r>
            <a:endParaRPr lang="fr-FR" dirty="0"/>
          </a:p>
        </p:txBody>
      </p:sp>
      <p:cxnSp>
        <p:nvCxnSpPr>
          <p:cNvPr id="8" name="Connecteur droit avec flèche 7"/>
          <p:cNvCxnSpPr/>
          <p:nvPr/>
        </p:nvCxnSpPr>
        <p:spPr>
          <a:xfrm flipH="1">
            <a:off x="2087592" y="3191774"/>
            <a:ext cx="906854" cy="1725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/>
          <p:cNvCxnSpPr/>
          <p:nvPr/>
        </p:nvCxnSpPr>
        <p:spPr>
          <a:xfrm flipH="1">
            <a:off x="1587260" y="3571336"/>
            <a:ext cx="224287" cy="4485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avec flèche 17"/>
          <p:cNvCxnSpPr/>
          <p:nvPr/>
        </p:nvCxnSpPr>
        <p:spPr>
          <a:xfrm>
            <a:off x="1802921" y="3588589"/>
            <a:ext cx="888521" cy="4140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9"/>
          <p:cNvCxnSpPr/>
          <p:nvPr/>
        </p:nvCxnSpPr>
        <p:spPr>
          <a:xfrm flipH="1">
            <a:off x="2389517" y="4252823"/>
            <a:ext cx="362309" cy="4830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avec flèche 21"/>
          <p:cNvCxnSpPr/>
          <p:nvPr/>
        </p:nvCxnSpPr>
        <p:spPr>
          <a:xfrm>
            <a:off x="2760453" y="4261449"/>
            <a:ext cx="612475" cy="4658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avec flèche 23"/>
          <p:cNvCxnSpPr/>
          <p:nvPr/>
        </p:nvCxnSpPr>
        <p:spPr>
          <a:xfrm flipH="1">
            <a:off x="4157932" y="3588589"/>
            <a:ext cx="293298" cy="4226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avec flèche 25"/>
          <p:cNvCxnSpPr/>
          <p:nvPr/>
        </p:nvCxnSpPr>
        <p:spPr>
          <a:xfrm>
            <a:off x="4451230" y="3588589"/>
            <a:ext cx="664234" cy="4140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avec flèche 27"/>
          <p:cNvCxnSpPr/>
          <p:nvPr/>
        </p:nvCxnSpPr>
        <p:spPr>
          <a:xfrm>
            <a:off x="2994446" y="3191774"/>
            <a:ext cx="1163486" cy="1725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9" name="Tableau 28"/>
          <p:cNvGraphicFramePr>
            <a:graphicFrameLocks noGrp="1"/>
          </p:cNvGraphicFramePr>
          <p:nvPr>
            <p:extLst/>
          </p:nvPr>
        </p:nvGraphicFramePr>
        <p:xfrm>
          <a:off x="5938075" y="3317737"/>
          <a:ext cx="5638574" cy="1887423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9265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280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280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280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280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39342">
                <a:tc>
                  <a:txBody>
                    <a:bodyPr/>
                    <a:lstStyle/>
                    <a:p>
                      <a:r>
                        <a:rPr lang="fr-FR" sz="1400" dirty="0">
                          <a:latin typeface="Comic Sans MS" panose="030F0702030302020204" pitchFamily="66" charset="0"/>
                        </a:rPr>
                        <a:t>Classes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>
                          <a:latin typeface="Comic Sans MS" panose="030F0702030302020204" pitchFamily="66" charset="0"/>
                        </a:rPr>
                        <a:t>1 STMG 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>
                          <a:latin typeface="Comic Sans MS" panose="030F0702030302020204" pitchFamily="66" charset="0"/>
                        </a:rPr>
                        <a:t>1 STMG 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>
                          <a:latin typeface="Comic Sans MS" panose="030F0702030302020204" pitchFamily="66" charset="0"/>
                        </a:rPr>
                        <a:t>1 STMG 17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>
                          <a:latin typeface="Comic Sans MS" panose="030F0702030302020204" pitchFamily="66" charset="0"/>
                        </a:rPr>
                        <a:t>Total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8739">
                <a:tc>
                  <a:txBody>
                    <a:bodyPr/>
                    <a:lstStyle/>
                    <a:p>
                      <a:r>
                        <a:rPr lang="fr-FR" sz="1400" dirty="0">
                          <a:latin typeface="Comic Sans MS" panose="030F0702030302020204" pitchFamily="66" charset="0"/>
                        </a:rPr>
                        <a:t>Effectif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>
                          <a:latin typeface="Comic Sans MS" panose="030F0702030302020204" pitchFamily="66" charset="0"/>
                        </a:rPr>
                        <a:t>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>
                          <a:latin typeface="Comic Sans MS" panose="030F0702030302020204" pitchFamily="66" charset="0"/>
                        </a:rPr>
                        <a:t>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>
                          <a:latin typeface="Comic Sans MS" panose="030F0702030302020204" pitchFamily="66" charset="0"/>
                        </a:rPr>
                        <a:t>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>
                          <a:latin typeface="Comic Sans MS" panose="030F0702030302020204" pitchFamily="66" charset="0"/>
                        </a:rPr>
                        <a:t>83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9342">
                <a:tc>
                  <a:txBody>
                    <a:bodyPr/>
                    <a:lstStyle/>
                    <a:p>
                      <a:r>
                        <a:rPr lang="fr-FR" sz="1400" dirty="0">
                          <a:latin typeface="Comic Sans MS" panose="030F0702030302020204" pitchFamily="66" charset="0"/>
                        </a:rPr>
                        <a:t>Effectif étudiant l’espagnol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>
                          <a:latin typeface="Comic Sans MS" panose="030F0702030302020204" pitchFamily="66" charset="0"/>
                        </a:rPr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>
                          <a:latin typeface="Comic Sans MS" panose="030F0702030302020204" pitchFamily="66" charset="0"/>
                        </a:rPr>
                        <a:t>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>
                          <a:latin typeface="Comic Sans MS" panose="030F0702030302020204" pitchFamily="66" charset="0"/>
                        </a:rPr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>
                          <a:latin typeface="Comic Sans MS" panose="030F0702030302020204" pitchFamily="66" charset="0"/>
                        </a:rPr>
                        <a:t>62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30" name="Image 2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2568" y="5794138"/>
            <a:ext cx="1117460" cy="393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25987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rand événement">
  <a:themeElements>
    <a:clrScheme name="Grand événem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346492"/>
      </a:accent1>
      <a:accent2>
        <a:srgbClr val="6DA5D4"/>
      </a:accent2>
      <a:accent3>
        <a:srgbClr val="538C79"/>
      </a:accent3>
      <a:accent4>
        <a:srgbClr val="93B75D"/>
      </a:accent4>
      <a:accent5>
        <a:srgbClr val="DEB050"/>
      </a:accent5>
      <a:accent6>
        <a:srgbClr val="BB5354"/>
      </a:accent6>
      <a:hlink>
        <a:srgbClr val="3289DD"/>
      </a:hlink>
      <a:folHlink>
        <a:srgbClr val="859EB6"/>
      </a:folHlink>
    </a:clrScheme>
    <a:fontScheme name="Grand événem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rand événem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E3530EC-BA5B-407C-9B36-00820F39551C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Grand événement</Template>
  <TotalTime>525</TotalTime>
  <Words>1176</Words>
  <Application>Microsoft Macintosh PowerPoint</Application>
  <PresentationFormat>Grand écran</PresentationFormat>
  <Paragraphs>175</Paragraphs>
  <Slides>9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Cambria Math</vt:lpstr>
      <vt:lpstr>Comic Sans MS</vt:lpstr>
      <vt:lpstr>Impact</vt:lpstr>
      <vt:lpstr>Grand événement</vt:lpstr>
      <vt:lpstr>Thème :  information chiffrée               SéQUENCE 9:   proportions dans une population 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Thème :  information chiffrée     S</dc:title>
  <dc:creator>MEVEL CHRISTOPHE</dc:creator>
  <cp:lastModifiedBy>Christophe Mevel</cp:lastModifiedBy>
  <cp:revision>32</cp:revision>
  <dcterms:created xsi:type="dcterms:W3CDTF">2014-09-04T12:08:02Z</dcterms:created>
  <dcterms:modified xsi:type="dcterms:W3CDTF">2020-01-02T10:31:53Z</dcterms:modified>
</cp:coreProperties>
</file>