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1"/>
  </p:notesMasterIdLst>
  <p:sldIdLst>
    <p:sldId id="256" r:id="rId2"/>
    <p:sldId id="257" r:id="rId3"/>
    <p:sldId id="258" r:id="rId4"/>
    <p:sldId id="266" r:id="rId5"/>
    <p:sldId id="265" r:id="rId6"/>
    <p:sldId id="267" r:id="rId7"/>
    <p:sldId id="268" r:id="rId8"/>
    <p:sldId id="262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3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6301-C011-4575-9D8C-E064DB9A9D1B}" type="datetimeFigureOut">
              <a:rPr lang="fr-FR" smtClean="0"/>
              <a:t>05/11/2019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52B2B-D08B-4F9B-BE94-59D145D927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818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2B2B-D08B-4F9B-BE94-59D145D9275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16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9E1BE19A-D69D-46FE-90E4-1A55FAFE6251}" type="datetime1">
              <a:rPr lang="fr-FR" smtClean="0"/>
              <a:t>05/11/2019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631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D7AD-263B-41FB-B7F0-30626F92F9EB}" type="datetime1">
              <a:rPr lang="fr-FR" smtClean="0"/>
              <a:t>05/11/2019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753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EA4D-6059-4434-A8CF-CD943ABC3AA6}" type="datetime1">
              <a:rPr lang="fr-FR" smtClean="0"/>
              <a:t>05/11/2019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500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57FF-D87A-4DA1-B565-70DFF395E045}" type="datetime1">
              <a:rPr lang="fr-FR" smtClean="0"/>
              <a:t>05/11/2019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1388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42D5-EEA3-4E55-99E0-3D1A4E8A86D2}" type="datetime1">
              <a:rPr lang="fr-FR" smtClean="0"/>
              <a:t>05/11/2019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120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B49A6-DEE4-4569-8484-979022B413F7}" type="datetime1">
              <a:rPr lang="fr-FR" smtClean="0"/>
              <a:t>05/11/2019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054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25C9-9D2D-46F8-9803-6CB797B95B69}" type="datetime1">
              <a:rPr lang="fr-FR" smtClean="0"/>
              <a:t>05/11/2019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291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C92C-A421-406F-8192-226EC8464AAD}" type="datetime1">
              <a:rPr lang="fr-FR" smtClean="0"/>
              <a:t>05/11/2019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34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16F3-7BE5-440F-A265-2E50790B0658}" type="datetime1">
              <a:rPr lang="fr-FR" smtClean="0"/>
              <a:t>05/11/2019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34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0498-20A5-44FD-817F-B7F1ED60286D}" type="datetime1">
              <a:rPr lang="fr-FR" smtClean="0"/>
              <a:t>05/11/2019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73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2A8DD-C629-4FF5-8C92-581E4F7BDDF9}" type="datetime1">
              <a:rPr lang="fr-FR" smtClean="0"/>
              <a:t>05/11/2019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19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FAE5-D5FC-448B-BD60-367B36DD9B2B}" type="datetime1">
              <a:rPr lang="fr-FR" smtClean="0"/>
              <a:t>05/11/2019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41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66BCE-B9F4-4C0E-B240-0B9F9D032245}" type="datetime1">
              <a:rPr lang="fr-FR" smtClean="0"/>
              <a:t>05/11/2019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7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2584-4963-4DCF-AEE1-51FEE84C75C4}" type="datetime1">
              <a:rPr lang="fr-FR" smtClean="0"/>
              <a:t>05/11/2019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04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B9E6C-4A6E-48C0-9976-AEDC1199042A}" type="datetime1">
              <a:rPr lang="fr-FR" smtClean="0"/>
              <a:t>05/11/2019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11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21DA-344B-453A-A1D0-19F6DE38BAF7}" type="datetime1">
              <a:rPr lang="fr-FR" smtClean="0"/>
              <a:t>05/11/2019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27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BF00-06DF-4C57-89F3-E6A1E33CE901}" type="datetime1">
              <a:rPr lang="fr-FR" smtClean="0"/>
              <a:t>05/11/2019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92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809186D-8CAB-4168-8097-D43CAA516CF8}" type="datetime1">
              <a:rPr lang="fr-FR" smtClean="0"/>
              <a:t>05/11/2019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mevel christophe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36F33B7-9A85-457B-8A49-2F9D48DC0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1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150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11" Type="http://schemas.openxmlformats.org/officeDocument/2006/relationships/image" Target="../media/image56.png"/><Relationship Id="rId5" Type="http://schemas.openxmlformats.org/officeDocument/2006/relationships/image" Target="../media/image18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170.png"/><Relationship Id="rId9" Type="http://schemas.openxmlformats.org/officeDocument/2006/relationships/image" Target="../media/image210.pn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3.jpg"/><Relationship Id="rId10" Type="http://schemas.openxmlformats.org/officeDocument/2006/relationships/image" Target="../media/image4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 rot="21420000">
            <a:off x="891201" y="253378"/>
            <a:ext cx="9755187" cy="2766528"/>
          </a:xfrm>
        </p:spPr>
        <p:txBody>
          <a:bodyPr>
            <a:normAutofit fontScale="90000"/>
          </a:bodyPr>
          <a:lstStyle/>
          <a:p>
            <a:pPr algn="l"/>
            <a:br>
              <a:rPr lang="fr-FR" sz="6000" dirty="0"/>
            </a:br>
            <a:r>
              <a:rPr lang="fr-FR" sz="7300" dirty="0"/>
              <a:t>Thème: analyse</a:t>
            </a:r>
            <a:br>
              <a:rPr lang="fr-FR" sz="7300" dirty="0"/>
            </a:br>
            <a:br>
              <a:rPr lang="fr-FR" sz="3600" dirty="0"/>
            </a:br>
            <a:r>
              <a:rPr lang="fr-FR" sz="3600" dirty="0"/>
              <a:t>			</a:t>
            </a:r>
            <a:r>
              <a:rPr lang="fr-FR" sz="3200" dirty="0"/>
              <a:t>séquence 4 :</a:t>
            </a:r>
            <a:br>
              <a:rPr lang="fr-FR" sz="3200" dirty="0"/>
            </a:br>
            <a:r>
              <a:rPr lang="fr-FR" sz="3200" dirty="0"/>
              <a:t>               Fonctions polynômes de degré 2 </a:t>
            </a:r>
            <a:endParaRPr lang="fr-FR" sz="6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2800" dirty="0" err="1"/>
              <a:t>mevel</a:t>
            </a:r>
            <a:r>
              <a:rPr lang="fr-FR" sz="2800" dirty="0"/>
              <a:t> </a:t>
            </a:r>
            <a:r>
              <a:rPr lang="fr-FR" sz="2800" dirty="0" err="1"/>
              <a:t>christophe</a:t>
            </a:r>
            <a:endParaRPr lang="fr-FR" sz="2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 descr="D:\Cours Mathématiques\Seconde\Cours 2014_2015\Fonctions\Résolution des équations\C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4402">
            <a:off x="9884541" y="4815788"/>
            <a:ext cx="112014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E0F97D-B72D-404A-90E3-4B1694C65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977">
            <a:off x="7494447" y="228924"/>
            <a:ext cx="3187700" cy="1193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20B9D68-02C2-B84E-A2FB-5576E77BA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653">
            <a:off x="9415280" y="2277056"/>
            <a:ext cx="1559196" cy="15591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3A977B-D66B-234F-8B4A-1EA98B154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7766">
            <a:off x="1913339" y="3011906"/>
            <a:ext cx="5244911" cy="18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44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2</a:t>
            </a:fld>
            <a:endParaRPr lang="fr-FR"/>
          </a:p>
        </p:txBody>
      </p:sp>
      <p:sp>
        <p:nvSpPr>
          <p:cNvPr id="65" name="Rectangle 64"/>
          <p:cNvSpPr/>
          <p:nvPr/>
        </p:nvSpPr>
        <p:spPr>
          <a:xfrm>
            <a:off x="528361" y="332458"/>
            <a:ext cx="9748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1°) </a:t>
            </a:r>
            <a:r>
              <a:rPr lang="fr-FR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Courbes représentatives de fonctions polynômes de degré 2 du type ax² ou ax² + b  </a:t>
            </a:r>
            <a:endParaRPr lang="fr-FR" sz="1600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963266" y="768026"/>
                <a:ext cx="970451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49580">
                  <a:spcAft>
                    <a:spcPts val="0"/>
                  </a:spcAft>
                </a:pPr>
                <a:r>
                  <a:rPr lang="fr-FR" sz="16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fr-FR" sz="1600" b="1" u="sng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De la fonction carré aux fonctions polynômes de degré 2 de la forme </a:t>
                </a:r>
                <a14:m>
                  <m:oMath xmlns:m="http://schemas.openxmlformats.org/officeDocument/2006/math"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⟼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sSup>
                      <m:sSupPr>
                        <m:ctrlPr>
                          <a:rPr lang="fr-FR" sz="1600" b="1" i="1" u="sng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600" b="1" i="1" u="sng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fr-FR" sz="1600" b="1" i="1" u="sng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𝒂𝒗𝒆𝒄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fr-FR" sz="1600" b="1" u="sng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fr-FR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266" y="768026"/>
                <a:ext cx="9704516" cy="338554"/>
              </a:xfrm>
              <a:prstGeom prst="rect">
                <a:avLst/>
              </a:prstGeom>
              <a:blipFill>
                <a:blip r:embed="rId2"/>
                <a:stretch>
                  <a:fillRect t="-3704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 descr="D:\Cours Mathématiques\Seconde\Cours 2014_2015\Fonctions\Résolution des équations\C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98F97F2-04AC-5C41-9E27-4FA142D0B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61" y="1538371"/>
            <a:ext cx="977448" cy="9774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534250E-5D5C-DA44-9A4C-97DDBF0C8805}"/>
              </a:ext>
            </a:extLst>
          </p:cNvPr>
          <p:cNvSpPr txBox="1"/>
          <p:nvPr/>
        </p:nvSpPr>
        <p:spPr>
          <a:xfrm>
            <a:off x="812027" y="1264465"/>
            <a:ext cx="2534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Rappel : La fonction carré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DD19FB-F33B-274F-996C-B4991F79F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69" y="1390305"/>
            <a:ext cx="1025538" cy="1025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58E05DE-0D48-6249-99B9-CE699B33E300}"/>
                  </a:ext>
                </a:extLst>
              </p:cNvPr>
              <p:cNvSpPr txBox="1"/>
              <p:nvPr/>
            </p:nvSpPr>
            <p:spPr>
              <a:xfrm>
                <a:off x="269102" y="2563563"/>
                <a:ext cx="9594999" cy="344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Résolution graphique et algébrique des équations du type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fr-F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fr-FR" sz="1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où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fr-FR" sz="1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est un nombre réel positif.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58E05DE-0D48-6249-99B9-CE699B33E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02" y="2563563"/>
                <a:ext cx="9594999" cy="344133"/>
              </a:xfrm>
              <a:prstGeom prst="rect">
                <a:avLst/>
              </a:prstGeom>
              <a:blipFill>
                <a:blip r:embed="rId6"/>
                <a:stretch>
                  <a:fillRect l="-264" t="-3571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C51927C6-9A6B-1C4B-ABA9-2497F02A7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5" y="3359847"/>
            <a:ext cx="914399" cy="9143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606E02A-7413-8C47-84B8-76681148EE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21" y="3392684"/>
            <a:ext cx="2144242" cy="2040905"/>
          </a:xfrm>
          <a:prstGeom prst="rect">
            <a:avLst/>
          </a:prstGeom>
          <a:ln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7CC7375-BDA2-2240-9579-E7A200706E89}"/>
                  </a:ext>
                </a:extLst>
              </p:cNvPr>
              <p:cNvSpPr txBox="1"/>
              <p:nvPr/>
            </p:nvSpPr>
            <p:spPr>
              <a:xfrm>
                <a:off x="369126" y="2918536"/>
                <a:ext cx="302166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Exemple: Résolvons l’équation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endParaRPr lang="fr-FR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7CC7375-BDA2-2240-9579-E7A200706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26" y="2918536"/>
                <a:ext cx="3021661" cy="215444"/>
              </a:xfrm>
              <a:prstGeom prst="rect">
                <a:avLst/>
              </a:prstGeom>
              <a:blipFill>
                <a:blip r:embed="rId9"/>
                <a:stretch>
                  <a:fillRect l="-3347" t="-22222" r="-837" b="-4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1824BF4-3050-B24A-8FD5-5734B1EA4569}"/>
                  </a:ext>
                </a:extLst>
              </p:cNvPr>
              <p:cNvSpPr txBox="1"/>
              <p:nvPr/>
            </p:nvSpPr>
            <p:spPr>
              <a:xfrm>
                <a:off x="3358201" y="3724849"/>
                <a:ext cx="2252541" cy="138499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Graphiquement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, on peut </a:t>
                </a:r>
              </a:p>
              <a:p>
                <a:pPr algn="ctr"/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déterminer que</a:t>
                </a:r>
              </a:p>
              <a:p>
                <a:pPr algn="ctr"/>
                <a:r>
                  <a:rPr lang="fr-FR" sz="1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l’équation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fr-FR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r>
                  <a:rPr lang="fr-FR" sz="1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admet </a:t>
                </a:r>
              </a:p>
              <a:p>
                <a:pPr algn="ctr"/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deux solutions qui sont</a:t>
                </a:r>
              </a:p>
              <a:p>
                <a:pPr algn="ctr"/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approximativement: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fr-FR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fr-FR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fr-FR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𝟒𝟏</m:t>
                      </m:r>
                      <m:r>
                        <a:rPr lang="fr-FR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𝒆𝒕</m:t>
                      </m:r>
                      <m:r>
                        <a:rPr lang="fr-FR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fr-FR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fr-FR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𝟒𝟏</m:t>
                      </m:r>
                    </m:oMath>
                  </m:oMathPara>
                </a14:m>
                <a:endParaRPr lang="fr-FR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1824BF4-3050-B24A-8FD5-5734B1EA4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201" y="3724849"/>
                <a:ext cx="2252541" cy="1384995"/>
              </a:xfrm>
              <a:prstGeom prst="rect">
                <a:avLst/>
              </a:prstGeom>
              <a:blipFill>
                <a:blip r:embed="rId10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en angle 20">
            <a:extLst>
              <a:ext uri="{FF2B5EF4-FFF2-40B4-BE49-F238E27FC236}">
                <a16:creationId xmlns:a16="http://schemas.microsoft.com/office/drawing/2014/main" id="{784F6491-C867-EF4D-969C-8190BF9D100C}"/>
              </a:ext>
            </a:extLst>
          </p:cNvPr>
          <p:cNvCxnSpPr>
            <a:cxnSpLocks/>
          </p:cNvCxnSpPr>
          <p:nvPr/>
        </p:nvCxnSpPr>
        <p:spPr>
          <a:xfrm flipV="1">
            <a:off x="3290763" y="5109844"/>
            <a:ext cx="1160154" cy="262256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CAA65FA-59F3-044C-9CED-7F771A10B9CB}"/>
              </a:ext>
            </a:extLst>
          </p:cNvPr>
          <p:cNvCxnSpPr>
            <a:cxnSpLocks/>
          </p:cNvCxnSpPr>
          <p:nvPr/>
        </p:nvCxnSpPr>
        <p:spPr>
          <a:xfrm>
            <a:off x="5728246" y="3133980"/>
            <a:ext cx="0" cy="24269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CA3440E-DBB2-CC4C-9D55-52759CB972B6}"/>
                  </a:ext>
                </a:extLst>
              </p:cNvPr>
              <p:cNvSpPr/>
              <p:nvPr/>
            </p:nvSpPr>
            <p:spPr>
              <a:xfrm>
                <a:off x="5828270" y="3119764"/>
                <a:ext cx="5922690" cy="74828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Propriétés: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alors l’équation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admet deux solutions :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e>
                    </m:rad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𝒆𝒕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e>
                    </m:rad>
                  </m:oMath>
                </a14:m>
                <a:endParaRPr lang="fr-FR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 c = 0, alors l’équation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admet une unique solution : 0.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CA3440E-DBB2-CC4C-9D55-52759CB97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270" y="3119764"/>
                <a:ext cx="5922690" cy="748282"/>
              </a:xfrm>
              <a:prstGeom prst="rect">
                <a:avLst/>
              </a:prstGeom>
              <a:blipFill>
                <a:blip r:embed="rId11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7356028-51A3-A743-8A08-3D3F9112BBF1}"/>
                  </a:ext>
                </a:extLst>
              </p:cNvPr>
              <p:cNvSpPr txBox="1"/>
              <p:nvPr/>
            </p:nvSpPr>
            <p:spPr>
              <a:xfrm>
                <a:off x="5861079" y="3999748"/>
                <a:ext cx="5140959" cy="15248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Algébriquement,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l’équation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fr-FR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fr-FR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admet deux solutions qui </a:t>
                </a:r>
              </a:p>
              <a:p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sont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</m:rad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𝒆𝒕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Explications: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endParaRPr lang="fr-FR" sz="1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400" b="0" dirty="0">
                    <a:cs typeface="Arial" panose="020B0604020202020204" pitchFamily="34" charset="0"/>
                  </a:rPr>
                  <a:t>	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−2=0</m:t>
                    </m:r>
                  </m:oMath>
                </a14:m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fr-FR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400" b="0" dirty="0">
                    <a:cs typeface="Arial" panose="020B0604020202020204" pitchFamily="34" charset="0"/>
                  </a:rPr>
                  <a:t>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e>
                    </m:d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e>
                    </m:d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7356028-51A3-A743-8A08-3D3F9112B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79" y="3999748"/>
                <a:ext cx="5140959" cy="1524841"/>
              </a:xfrm>
              <a:prstGeom prst="rect">
                <a:avLst/>
              </a:prstGeom>
              <a:blipFill>
                <a:blip r:embed="rId12"/>
                <a:stretch>
                  <a:fillRect l="-494" t="-8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BBAF301-2872-6F4E-AE12-4657FFC3F997}"/>
              </a:ext>
            </a:extLst>
          </p:cNvPr>
          <p:cNvCxnSpPr/>
          <p:nvPr/>
        </p:nvCxnSpPr>
        <p:spPr>
          <a:xfrm>
            <a:off x="8586788" y="4572000"/>
            <a:ext cx="0" cy="952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066E69B-17A3-E744-AC28-1ABDA788E89B}"/>
                  </a:ext>
                </a:extLst>
              </p:cNvPr>
              <p:cNvSpPr txBox="1"/>
              <p:nvPr/>
            </p:nvSpPr>
            <p:spPr>
              <a:xfrm>
                <a:off x="8789615" y="4543425"/>
                <a:ext cx="2642070" cy="794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D’où deux solutions provenant </a:t>
                </a:r>
              </a:p>
              <a:p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des deux équations: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rad>
                      <m:r>
                        <a:rPr lang="fr-FR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𝑜𝑢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rad>
                      <m:r>
                        <a:rPr lang="fr-FR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m:oMathPara>
                </a14:m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066E69B-17A3-E744-AC28-1ABDA788E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615" y="4543425"/>
                <a:ext cx="2642070" cy="794000"/>
              </a:xfrm>
              <a:prstGeom prst="rect">
                <a:avLst/>
              </a:prstGeom>
              <a:blipFill>
                <a:blip r:embed="rId13"/>
                <a:stretch>
                  <a:fillRect l="-478" t="-1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1A5B5B3-6028-C44B-ACD2-C58EA7A27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08" y="5552757"/>
            <a:ext cx="633411" cy="6334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7CBACDD-48DA-244A-A652-6EB81582314A}"/>
              </a:ext>
            </a:extLst>
          </p:cNvPr>
          <p:cNvSpPr txBox="1"/>
          <p:nvPr/>
        </p:nvSpPr>
        <p:spPr>
          <a:xfrm>
            <a:off x="7912948" y="568479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Entrainement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78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3</a:t>
            </a:fld>
            <a:endParaRPr lang="fr-FR"/>
          </a:p>
        </p:txBody>
      </p:sp>
      <p:pic>
        <p:nvPicPr>
          <p:cNvPr id="8" name="Image 7" descr="D:\Cours Mathématiques\Seconde\Cours 2014_2015\Fonctions\Résolution des équations\C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BA41A3-BB25-4549-BFE0-433933E49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39" y="3281149"/>
            <a:ext cx="2527300" cy="2527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A0958F9-B22A-1044-9C77-D2D0E407E750}"/>
                  </a:ext>
                </a:extLst>
              </p:cNvPr>
              <p:cNvSpPr txBox="1"/>
              <p:nvPr/>
            </p:nvSpPr>
            <p:spPr>
              <a:xfrm>
                <a:off x="363936" y="4022387"/>
                <a:ext cx="9665598" cy="738664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Définition:</a:t>
                </a:r>
              </a:p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 courbe représentative d’une fonction polynôme f du degré 2 définie sur </a:t>
                </a:r>
                <a:r>
                  <a:rPr lang="fr-FR" sz="14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ℝ</a:t>
                </a:r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</a:t>
                </a:r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𝒂𝒙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²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(avec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est une </a:t>
                </a:r>
              </a:p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parabole.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A0958F9-B22A-1044-9C77-D2D0E407E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36" y="4022387"/>
                <a:ext cx="9665598" cy="738664"/>
              </a:xfrm>
              <a:prstGeom prst="rect">
                <a:avLst/>
              </a:prstGeom>
              <a:blipFill>
                <a:blip r:embed="rId4"/>
                <a:stretch>
                  <a:fillRect l="-131" b="-491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640FE1EC-DF3A-0A45-BC1F-1398C9A43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9534" y="181525"/>
            <a:ext cx="1744554" cy="1744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3496774-592D-EC4B-8178-0C2DE67E2CD4}"/>
                  </a:ext>
                </a:extLst>
              </p:cNvPr>
              <p:cNvSpPr txBox="1"/>
              <p:nvPr/>
            </p:nvSpPr>
            <p:spPr>
              <a:xfrm>
                <a:off x="363936" y="4819225"/>
                <a:ext cx="9339909" cy="738664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Propriété :</a:t>
                </a:r>
              </a:p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Les paraboles d’équation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𝒚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𝒂𝒙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²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(avec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𝒂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) possède un axe de symétrie  qui est l’axe des ordonnées et un sommet S de coordonnées (0;0).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3496774-592D-EC4B-8178-0C2DE67E2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36" y="4819225"/>
                <a:ext cx="9339909" cy="738664"/>
              </a:xfrm>
              <a:prstGeom prst="rect">
                <a:avLst/>
              </a:prstGeom>
              <a:blipFill>
                <a:blip r:embed="rId6"/>
                <a:stretch>
                  <a:fillRect l="-136" b="-322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11DF3E4E-968C-7245-98D3-1386064C58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96" y="200667"/>
            <a:ext cx="3649663" cy="219222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A7A75B-2784-5644-8F90-07497ADE0A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33" y="299902"/>
            <a:ext cx="3212606" cy="2079061"/>
          </a:xfrm>
          <a:prstGeom prst="rect">
            <a:avLst/>
          </a:prstGeom>
          <a:ln>
            <a:solidFill>
              <a:srgbClr val="7030A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au 17">
                <a:extLst>
                  <a:ext uri="{FF2B5EF4-FFF2-40B4-BE49-F238E27FC236}">
                    <a16:creationId xmlns:a16="http://schemas.microsoft.com/office/drawing/2014/main" id="{4239C5D8-2AF7-824F-B420-222F60D69B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2318768"/>
                  </p:ext>
                </p:extLst>
              </p:nvPr>
            </p:nvGraphicFramePr>
            <p:xfrm>
              <a:off x="845928" y="2492617"/>
              <a:ext cx="3800200" cy="1468228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560413">
                      <a:extLst>
                        <a:ext uri="{9D8B030D-6E8A-4147-A177-3AD203B41FA5}">
                          <a16:colId xmlns:a16="http://schemas.microsoft.com/office/drawing/2014/main" val="1566432100"/>
                        </a:ext>
                      </a:extLst>
                    </a:gridCol>
                    <a:gridCol w="3239787">
                      <a:extLst>
                        <a:ext uri="{9D8B030D-6E8A-4147-A177-3AD203B41FA5}">
                          <a16:colId xmlns:a16="http://schemas.microsoft.com/office/drawing/2014/main" val="2853488284"/>
                        </a:ext>
                      </a:extLst>
                    </a:gridCol>
                  </a:tblGrid>
                  <a:tr h="523348"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∝                          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                             +∝</m:t>
                                </m:r>
                              </m:oMath>
                            </m:oMathPara>
                          </a14:m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9240105"/>
                      </a:ext>
                    </a:extLst>
                  </a:tr>
                  <a:tr h="907801">
                    <a:tc>
                      <a:txBody>
                        <a:bodyPr/>
                        <a:lstStyle/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23393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au 17">
                <a:extLst>
                  <a:ext uri="{FF2B5EF4-FFF2-40B4-BE49-F238E27FC236}">
                    <a16:creationId xmlns:a16="http://schemas.microsoft.com/office/drawing/2014/main" id="{4239C5D8-2AF7-824F-B420-222F60D69B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2318768"/>
                  </p:ext>
                </p:extLst>
              </p:nvPr>
            </p:nvGraphicFramePr>
            <p:xfrm>
              <a:off x="845928" y="2492617"/>
              <a:ext cx="3800200" cy="1468228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560413">
                      <a:extLst>
                        <a:ext uri="{9D8B030D-6E8A-4147-A177-3AD203B41FA5}">
                          <a16:colId xmlns:a16="http://schemas.microsoft.com/office/drawing/2014/main" val="1566432100"/>
                        </a:ext>
                      </a:extLst>
                    </a:gridCol>
                    <a:gridCol w="3239787">
                      <a:extLst>
                        <a:ext uri="{9D8B030D-6E8A-4147-A177-3AD203B41FA5}">
                          <a16:colId xmlns:a16="http://schemas.microsoft.com/office/drawing/2014/main" val="2853488284"/>
                        </a:ext>
                      </a:extLst>
                    </a:gridCol>
                  </a:tblGrid>
                  <a:tr h="523348"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9"/>
                          <a:stretch>
                            <a:fillRect l="-17578" t="-2439" r="-391" b="-1926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9240105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233933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7177B67-B78D-0E45-9C71-65895CAA7A38}"/>
              </a:ext>
            </a:extLst>
          </p:cNvPr>
          <p:cNvCxnSpPr/>
          <p:nvPr/>
        </p:nvCxnSpPr>
        <p:spPr>
          <a:xfrm>
            <a:off x="1792596" y="3252417"/>
            <a:ext cx="1028700" cy="565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D7771CB-F307-8D4E-8AFF-49248499DBC3}"/>
              </a:ext>
            </a:extLst>
          </p:cNvPr>
          <p:cNvCxnSpPr/>
          <p:nvPr/>
        </p:nvCxnSpPr>
        <p:spPr>
          <a:xfrm flipV="1">
            <a:off x="3057525" y="3281149"/>
            <a:ext cx="1314450" cy="500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3AD7F0E-27AF-FF41-8103-FBE8ABB0AAC5}"/>
              </a:ext>
            </a:extLst>
          </p:cNvPr>
          <p:cNvCxnSpPr/>
          <p:nvPr/>
        </p:nvCxnSpPr>
        <p:spPr>
          <a:xfrm>
            <a:off x="5472113" y="181525"/>
            <a:ext cx="0" cy="377932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au 32">
                <a:extLst>
                  <a:ext uri="{FF2B5EF4-FFF2-40B4-BE49-F238E27FC236}">
                    <a16:creationId xmlns:a16="http://schemas.microsoft.com/office/drawing/2014/main" id="{4F3C3E28-83F9-F745-B661-B61C606AFC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6434474"/>
                  </p:ext>
                </p:extLst>
              </p:nvPr>
            </p:nvGraphicFramePr>
            <p:xfrm>
              <a:off x="6084605" y="2462750"/>
              <a:ext cx="3800200" cy="1468228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560413">
                      <a:extLst>
                        <a:ext uri="{9D8B030D-6E8A-4147-A177-3AD203B41FA5}">
                          <a16:colId xmlns:a16="http://schemas.microsoft.com/office/drawing/2014/main" val="1566432100"/>
                        </a:ext>
                      </a:extLst>
                    </a:gridCol>
                    <a:gridCol w="3239787">
                      <a:extLst>
                        <a:ext uri="{9D8B030D-6E8A-4147-A177-3AD203B41FA5}">
                          <a16:colId xmlns:a16="http://schemas.microsoft.com/office/drawing/2014/main" val="2853488284"/>
                        </a:ext>
                      </a:extLst>
                    </a:gridCol>
                  </a:tblGrid>
                  <a:tr h="523348"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∝                          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                             +∝</m:t>
                                </m:r>
                              </m:oMath>
                            </m:oMathPara>
                          </a14:m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9240105"/>
                      </a:ext>
                    </a:extLst>
                  </a:tr>
                  <a:tr h="907801">
                    <a:tc>
                      <a:txBody>
                        <a:bodyPr/>
                        <a:lstStyle/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0</a:t>
                          </a: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23393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au 32">
                <a:extLst>
                  <a:ext uri="{FF2B5EF4-FFF2-40B4-BE49-F238E27FC236}">
                    <a16:creationId xmlns:a16="http://schemas.microsoft.com/office/drawing/2014/main" id="{4F3C3E28-83F9-F745-B661-B61C606AFC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6434474"/>
                  </p:ext>
                </p:extLst>
              </p:nvPr>
            </p:nvGraphicFramePr>
            <p:xfrm>
              <a:off x="6084605" y="2462750"/>
              <a:ext cx="3800200" cy="1468228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560413">
                      <a:extLst>
                        <a:ext uri="{9D8B030D-6E8A-4147-A177-3AD203B41FA5}">
                          <a16:colId xmlns:a16="http://schemas.microsoft.com/office/drawing/2014/main" val="1566432100"/>
                        </a:ext>
                      </a:extLst>
                    </a:gridCol>
                    <a:gridCol w="3239787">
                      <a:extLst>
                        <a:ext uri="{9D8B030D-6E8A-4147-A177-3AD203B41FA5}">
                          <a16:colId xmlns:a16="http://schemas.microsoft.com/office/drawing/2014/main" val="2853488284"/>
                        </a:ext>
                      </a:extLst>
                    </a:gridCol>
                  </a:tblGrid>
                  <a:tr h="523348"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10"/>
                          <a:stretch>
                            <a:fillRect l="-17578" t="-2381" r="-391" b="-17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9240105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0</a:t>
                          </a: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233933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C335417-70A9-AC42-8A31-6FA812C9B80F}"/>
              </a:ext>
            </a:extLst>
          </p:cNvPr>
          <p:cNvCxnSpPr/>
          <p:nvPr/>
        </p:nvCxnSpPr>
        <p:spPr>
          <a:xfrm flipV="1">
            <a:off x="6961621" y="3147003"/>
            <a:ext cx="1044515" cy="671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05AC18F-AAD0-2C4E-A311-CB211FEADA90}"/>
              </a:ext>
            </a:extLst>
          </p:cNvPr>
          <p:cNvCxnSpPr>
            <a:cxnSpLocks/>
          </p:cNvCxnSpPr>
          <p:nvPr/>
        </p:nvCxnSpPr>
        <p:spPr>
          <a:xfrm>
            <a:off x="8346433" y="3196864"/>
            <a:ext cx="1266006" cy="584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8F7E5478-1FF3-4247-970A-6FB58E731572}"/>
                  </a:ext>
                </a:extLst>
              </p:cNvPr>
              <p:cNvSpPr txBox="1"/>
              <p:nvPr/>
            </p:nvSpPr>
            <p:spPr>
              <a:xfrm>
                <a:off x="4701585" y="419617"/>
                <a:ext cx="1569660" cy="175432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Les fonctions</a:t>
                </a:r>
              </a:p>
              <a:p>
                <a:pPr algn="ctr"/>
                <a:r>
                  <a:rPr lang="fr-FR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polynôme de </a:t>
                </a:r>
              </a:p>
              <a:p>
                <a:pPr algn="ctr"/>
                <a:r>
                  <a:rPr lang="fr-FR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degré 2 de</a:t>
                </a:r>
              </a:p>
              <a:p>
                <a:pPr algn="ctr"/>
                <a:r>
                  <a:rPr lang="fr-FR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 forme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⟼</m:t>
                      </m:r>
                      <m:r>
                        <a:rPr lang="fr-FR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𝑎𝑥</m:t>
                      </m:r>
                      <m:r>
                        <a:rPr lang="fr-FR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²</m:t>
                      </m:r>
                    </m:oMath>
                  </m:oMathPara>
                </a14:m>
                <a:endParaRPr lang="fr-FR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8F7E5478-1FF3-4247-970A-6FB58E731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585" y="419617"/>
                <a:ext cx="1569660" cy="1754326"/>
              </a:xfrm>
              <a:prstGeom prst="rect">
                <a:avLst/>
              </a:prstGeom>
              <a:blipFill>
                <a:blip r:embed="rId11"/>
                <a:stretch>
                  <a:fillRect l="-1575" t="-709" r="-15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Image 37">
            <a:extLst>
              <a:ext uri="{FF2B5EF4-FFF2-40B4-BE49-F238E27FC236}">
                <a16:creationId xmlns:a16="http://schemas.microsoft.com/office/drawing/2014/main" id="{D89FBADA-2D07-7B44-BBB5-0C56647D0D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61" y="2239260"/>
            <a:ext cx="1013157" cy="101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78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4</a:t>
            </a:fld>
            <a:endParaRPr lang="fr-FR"/>
          </a:p>
        </p:txBody>
      </p:sp>
      <p:pic>
        <p:nvPicPr>
          <p:cNvPr id="8" name="Image 7" descr="D:\Cours Mathématiques\Seconde\Cours 2014_2015\Fonctions\Résolution des équations\C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A0958F9-B22A-1044-9C77-D2D0E407E750}"/>
                  </a:ext>
                </a:extLst>
              </p:cNvPr>
              <p:cNvSpPr txBox="1"/>
              <p:nvPr/>
            </p:nvSpPr>
            <p:spPr>
              <a:xfrm>
                <a:off x="1121174" y="4050694"/>
                <a:ext cx="9339909" cy="738664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Définition:</a:t>
                </a:r>
              </a:p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 courbe représentative d’une fonction polynôme f du degré 2 définie sur </a:t>
                </a:r>
                <a:r>
                  <a:rPr lang="fr-FR" sz="14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ℝ</a:t>
                </a:r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</a:t>
                </a:r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sSup>
                      <m:sSup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sz="14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𝐛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(avec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 une </a:t>
                </a:r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parabole.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A0958F9-B22A-1044-9C77-D2D0E407E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174" y="4050694"/>
                <a:ext cx="9339909" cy="738664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3496774-592D-EC4B-8178-0C2DE67E2CD4}"/>
                  </a:ext>
                </a:extLst>
              </p:cNvPr>
              <p:cNvSpPr txBox="1"/>
              <p:nvPr/>
            </p:nvSpPr>
            <p:spPr>
              <a:xfrm>
                <a:off x="1121173" y="4839219"/>
                <a:ext cx="9339909" cy="738664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Propriété :</a:t>
                </a:r>
              </a:p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Les paraboles d’équation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𝒚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𝒂</m:t>
                    </m:r>
                    <m:sSup>
                      <m:sSup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+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𝒃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(avec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𝒂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) possède un axe de symétrie qui est l’axe des ordonnées et un sommet S de coordonnées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(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𝟎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 ;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𝒃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3496774-592D-EC4B-8178-0C2DE67E2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173" y="4839219"/>
                <a:ext cx="9339909" cy="738664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au 17">
                <a:extLst>
                  <a:ext uri="{FF2B5EF4-FFF2-40B4-BE49-F238E27FC236}">
                    <a16:creationId xmlns:a16="http://schemas.microsoft.com/office/drawing/2014/main" id="{4239C5D8-2AF7-824F-B420-222F60D69B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5362231"/>
                  </p:ext>
                </p:extLst>
              </p:nvPr>
            </p:nvGraphicFramePr>
            <p:xfrm>
              <a:off x="1565440" y="2509331"/>
              <a:ext cx="3800200" cy="1494967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560413">
                      <a:extLst>
                        <a:ext uri="{9D8B030D-6E8A-4147-A177-3AD203B41FA5}">
                          <a16:colId xmlns:a16="http://schemas.microsoft.com/office/drawing/2014/main" val="1566432100"/>
                        </a:ext>
                      </a:extLst>
                    </a:gridCol>
                    <a:gridCol w="3239787">
                      <a:extLst>
                        <a:ext uri="{9D8B030D-6E8A-4147-A177-3AD203B41FA5}">
                          <a16:colId xmlns:a16="http://schemas.microsoft.com/office/drawing/2014/main" val="2853488284"/>
                        </a:ext>
                      </a:extLst>
                    </a:gridCol>
                  </a:tblGrid>
                  <a:tr h="489127"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∝                          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                             +∝</m:t>
                                </m:r>
                              </m:oMath>
                            </m:oMathPara>
                          </a14:m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9240105"/>
                      </a:ext>
                    </a:extLst>
                  </a:tr>
                  <a:tr h="979101">
                    <a:tc>
                      <a:txBody>
                        <a:bodyPr/>
                        <a:lstStyle/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</a:t>
                          </a:r>
                          <a:r>
                            <a:rPr lang="fr-FR" sz="18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endParaRPr lang="fr-FR" sz="14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23393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au 17">
                <a:extLst>
                  <a:ext uri="{FF2B5EF4-FFF2-40B4-BE49-F238E27FC236}">
                    <a16:creationId xmlns:a16="http://schemas.microsoft.com/office/drawing/2014/main" id="{4239C5D8-2AF7-824F-B420-222F60D69B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5362231"/>
                  </p:ext>
                </p:extLst>
              </p:nvPr>
            </p:nvGraphicFramePr>
            <p:xfrm>
              <a:off x="1565440" y="2509331"/>
              <a:ext cx="3800200" cy="1494967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560413">
                      <a:extLst>
                        <a:ext uri="{9D8B030D-6E8A-4147-A177-3AD203B41FA5}">
                          <a16:colId xmlns:a16="http://schemas.microsoft.com/office/drawing/2014/main" val="1566432100"/>
                        </a:ext>
                      </a:extLst>
                    </a:gridCol>
                    <a:gridCol w="3239787">
                      <a:extLst>
                        <a:ext uri="{9D8B030D-6E8A-4147-A177-3AD203B41FA5}">
                          <a16:colId xmlns:a16="http://schemas.microsoft.com/office/drawing/2014/main" val="2853488284"/>
                        </a:ext>
                      </a:extLst>
                    </a:gridCol>
                  </a:tblGrid>
                  <a:tr h="489127"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17578" t="-2564" r="-391" b="-2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9240105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</a:t>
                          </a:r>
                          <a:r>
                            <a:rPr lang="fr-FR" sz="18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endParaRPr lang="fr-FR" sz="14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233933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7177B67-B78D-0E45-9C71-65895CAA7A38}"/>
              </a:ext>
            </a:extLst>
          </p:cNvPr>
          <p:cNvCxnSpPr/>
          <p:nvPr/>
        </p:nvCxnSpPr>
        <p:spPr>
          <a:xfrm>
            <a:off x="2361366" y="3221809"/>
            <a:ext cx="1028700" cy="565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D7771CB-F307-8D4E-8AFF-49248499DBC3}"/>
              </a:ext>
            </a:extLst>
          </p:cNvPr>
          <p:cNvCxnSpPr>
            <a:cxnSpLocks/>
          </p:cNvCxnSpPr>
          <p:nvPr/>
        </p:nvCxnSpPr>
        <p:spPr>
          <a:xfrm flipV="1">
            <a:off x="3837946" y="3185504"/>
            <a:ext cx="1269402" cy="548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3AD7F0E-27AF-FF41-8103-FBE8ABB0AAC5}"/>
              </a:ext>
            </a:extLst>
          </p:cNvPr>
          <p:cNvCxnSpPr>
            <a:cxnSpLocks/>
          </p:cNvCxnSpPr>
          <p:nvPr/>
        </p:nvCxnSpPr>
        <p:spPr>
          <a:xfrm>
            <a:off x="5776840" y="588213"/>
            <a:ext cx="0" cy="33893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au 32">
                <a:extLst>
                  <a:ext uri="{FF2B5EF4-FFF2-40B4-BE49-F238E27FC236}">
                    <a16:creationId xmlns:a16="http://schemas.microsoft.com/office/drawing/2014/main" id="{4F3C3E28-83F9-F745-B661-B61C606AFC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1866946"/>
                  </p:ext>
                </p:extLst>
              </p:nvPr>
            </p:nvGraphicFramePr>
            <p:xfrm>
              <a:off x="6185520" y="2534142"/>
              <a:ext cx="3800200" cy="1454399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560413">
                      <a:extLst>
                        <a:ext uri="{9D8B030D-6E8A-4147-A177-3AD203B41FA5}">
                          <a16:colId xmlns:a16="http://schemas.microsoft.com/office/drawing/2014/main" val="1566432100"/>
                        </a:ext>
                      </a:extLst>
                    </a:gridCol>
                    <a:gridCol w="3239787">
                      <a:extLst>
                        <a:ext uri="{9D8B030D-6E8A-4147-A177-3AD203B41FA5}">
                          <a16:colId xmlns:a16="http://schemas.microsoft.com/office/drawing/2014/main" val="2853488284"/>
                        </a:ext>
                      </a:extLst>
                    </a:gridCol>
                  </a:tblGrid>
                  <a:tr h="448559"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∝                          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                             +∝</m:t>
                                </m:r>
                              </m:oMath>
                            </m:oMathPara>
                          </a14:m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9240105"/>
                      </a:ext>
                    </a:extLst>
                  </a:tr>
                  <a:tr h="917040">
                    <a:tc>
                      <a:txBody>
                        <a:bodyPr/>
                        <a:lstStyle/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</a:t>
                          </a:r>
                          <a:r>
                            <a:rPr lang="fr-FR" sz="18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endParaRPr lang="fr-FR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23393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au 32">
                <a:extLst>
                  <a:ext uri="{FF2B5EF4-FFF2-40B4-BE49-F238E27FC236}">
                    <a16:creationId xmlns:a16="http://schemas.microsoft.com/office/drawing/2014/main" id="{4F3C3E28-83F9-F745-B661-B61C606AFC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1866946"/>
                  </p:ext>
                </p:extLst>
              </p:nvPr>
            </p:nvGraphicFramePr>
            <p:xfrm>
              <a:off x="6185520" y="2534142"/>
              <a:ext cx="3800200" cy="1454399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560413">
                      <a:extLst>
                        <a:ext uri="{9D8B030D-6E8A-4147-A177-3AD203B41FA5}">
                          <a16:colId xmlns:a16="http://schemas.microsoft.com/office/drawing/2014/main" val="1566432100"/>
                        </a:ext>
                      </a:extLst>
                    </a:gridCol>
                    <a:gridCol w="3239787">
                      <a:extLst>
                        <a:ext uri="{9D8B030D-6E8A-4147-A177-3AD203B41FA5}">
                          <a16:colId xmlns:a16="http://schemas.microsoft.com/office/drawing/2014/main" val="2853488284"/>
                        </a:ext>
                      </a:extLst>
                    </a:gridCol>
                  </a:tblGrid>
                  <a:tr h="448559"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6"/>
                          <a:stretch>
                            <a:fillRect l="-17578" t="-2778" r="-391" b="-2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9240105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f(x)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</a:t>
                          </a:r>
                          <a:r>
                            <a:rPr lang="fr-FR" sz="18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endParaRPr lang="fr-FR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r>
                            <a:rPr lang="fr-FR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                  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233933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C335417-70A9-AC42-8A31-6FA812C9B80F}"/>
              </a:ext>
            </a:extLst>
          </p:cNvPr>
          <p:cNvCxnSpPr/>
          <p:nvPr/>
        </p:nvCxnSpPr>
        <p:spPr>
          <a:xfrm flipV="1">
            <a:off x="7075198" y="3228337"/>
            <a:ext cx="1044515" cy="671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05AC18F-AAD0-2C4E-A311-CB211FEADA90}"/>
              </a:ext>
            </a:extLst>
          </p:cNvPr>
          <p:cNvCxnSpPr>
            <a:cxnSpLocks/>
          </p:cNvCxnSpPr>
          <p:nvPr/>
        </p:nvCxnSpPr>
        <p:spPr>
          <a:xfrm>
            <a:off x="8419713" y="3254717"/>
            <a:ext cx="1266006" cy="584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C021239-68FB-0440-B966-05AF9A847DCF}"/>
                  </a:ext>
                </a:extLst>
              </p:cNvPr>
              <p:cNvSpPr/>
              <p:nvPr/>
            </p:nvSpPr>
            <p:spPr>
              <a:xfrm>
                <a:off x="685801" y="99854"/>
                <a:ext cx="935967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49580">
                  <a:spcAft>
                    <a:spcPts val="0"/>
                  </a:spcAft>
                </a:pPr>
                <a:r>
                  <a:rPr lang="fr-FR" sz="16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fr-FR" sz="16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fr-FR" sz="1600" b="1" u="sng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Migration vers les</a:t>
                </a:r>
                <a:r>
                  <a:rPr lang="fr-FR" sz="1600" b="1" u="sng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fonctions polynômes de degré 2 de la forme </a:t>
                </a:r>
                <a14:m>
                  <m:oMath xmlns:m="http://schemas.openxmlformats.org/officeDocument/2006/math"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⟼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sSup>
                      <m:sSupPr>
                        <m:ctrlPr>
                          <a:rPr lang="fr-FR" sz="1600" b="1" i="1" u="sng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600" b="1" i="1" u="sng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fr-FR" sz="1600" b="1" i="1" u="sng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𝒂𝒗𝒆𝒄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fr-FR" sz="1600" b="1" i="1" u="sng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fr-FR" sz="1600" b="1" u="sng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fr-FR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C021239-68FB-0440-B966-05AF9A847D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99854"/>
                <a:ext cx="9359678" cy="338554"/>
              </a:xfrm>
              <a:prstGeom prst="rect">
                <a:avLst/>
              </a:prstGeom>
              <a:blipFill>
                <a:blip r:embed="rId7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3F5915EE-F976-A74C-89EC-0B7A47CD48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36" y="528257"/>
            <a:ext cx="4099648" cy="193627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E669FB-F82D-A54F-B839-473E1A2962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520" y="528856"/>
            <a:ext cx="3369384" cy="193935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9A3E51C-1D2F-0640-8CA7-804088F651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741" y="2689743"/>
            <a:ext cx="991522" cy="99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3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5</a:t>
            </a:fld>
            <a:endParaRPr lang="fr-FR"/>
          </a:p>
        </p:txBody>
      </p:sp>
      <p:pic>
        <p:nvPicPr>
          <p:cNvPr id="8" name="Image 7" descr="D:\Cours Mathématiques\Seconde\Cours 2014_2015\Fonctions\Résolution des équations\C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BC2EB4C-523D-6C45-A18D-7D5D89024243}"/>
                  </a:ext>
                </a:extLst>
              </p:cNvPr>
              <p:cNvSpPr/>
              <p:nvPr/>
            </p:nvSpPr>
            <p:spPr>
              <a:xfrm>
                <a:off x="528361" y="332458"/>
                <a:ext cx="9659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b="1" dirty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fr-FR" b="1" dirty="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°) Les</a:t>
                </a:r>
                <a:r>
                  <a:rPr lang="fr-FR" b="1" dirty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fonctions polynômes de degré 2 de la forme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fr-F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⟼</m:t>
                    </m:r>
                    <m:r>
                      <a:rPr lang="fr-F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d>
                      <m:dPr>
                        <m:ctrlPr>
                          <a:rPr lang="fr-FR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fr-FR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fr-FR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fr-FR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fr-F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𝒂𝒗𝒆𝒄</m:t>
                    </m:r>
                    <m:r>
                      <a:rPr lang="fr-F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fr-F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fr-F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fr-FR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b="1" dirty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endParaRPr lang="fr-FR" sz="16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BC2EB4C-523D-6C45-A18D-7D5D890242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61" y="332458"/>
                <a:ext cx="9659952" cy="369332"/>
              </a:xfrm>
              <a:prstGeom prst="rect">
                <a:avLst/>
              </a:prstGeom>
              <a:blipFill>
                <a:blip r:embed="rId3"/>
                <a:stretch>
                  <a:fillRect l="-526" t="-6667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87E5C03-47F8-3640-879A-5B044FD71B11}"/>
              </a:ext>
            </a:extLst>
          </p:cNvPr>
          <p:cNvSpPr/>
          <p:nvPr/>
        </p:nvSpPr>
        <p:spPr>
          <a:xfrm>
            <a:off x="963266" y="768026"/>
            <a:ext cx="47118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fr-FR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fr-FR" sz="16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Définitions et r</a:t>
            </a:r>
            <a:r>
              <a:rPr lang="fr-FR" sz="16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eprésentation graphique</a:t>
            </a:r>
            <a:endParaRPr lang="fr-FR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83E0F15-AF09-BF47-A2D5-CC2AF2F8ED65}"/>
                  </a:ext>
                </a:extLst>
              </p:cNvPr>
              <p:cNvSpPr txBox="1"/>
              <p:nvPr/>
            </p:nvSpPr>
            <p:spPr>
              <a:xfrm>
                <a:off x="883641" y="1181520"/>
                <a:ext cx="9665598" cy="738664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Définition:</a:t>
                </a:r>
              </a:p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Les fonctions définies sur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par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d>
                      <m:d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sz="1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où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sont des nombres réels (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sont des fonctions polynômes de degré 2.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83E0F15-AF09-BF47-A2D5-CC2AF2F8E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41" y="1181520"/>
                <a:ext cx="9665598" cy="738664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EB6F40C-83DF-204A-ACC4-CA4C163478B7}"/>
                  </a:ext>
                </a:extLst>
              </p:cNvPr>
              <p:cNvSpPr txBox="1"/>
              <p:nvPr/>
            </p:nvSpPr>
            <p:spPr>
              <a:xfrm>
                <a:off x="883641" y="2030582"/>
                <a:ext cx="8563370" cy="738664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Définition:</a:t>
                </a:r>
              </a:p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une fonction polynôme du second degré définie sur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Toute solution à l’équation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 appelée racine de la fonction polynôme du second degré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</m:oMath>
                </a14:m>
                <a:r>
                  <a:rPr lang="fr-FR" sz="1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EB6F40C-83DF-204A-ACC4-CA4C16347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41" y="2030582"/>
                <a:ext cx="8563370" cy="738664"/>
              </a:xfrm>
              <a:prstGeom prst="rect">
                <a:avLst/>
              </a:prstGeom>
              <a:blipFill>
                <a:blip r:embed="rId5"/>
                <a:stretch>
                  <a:fillRect b="-491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495572C-AE42-1C4C-AD80-3E98A9951679}"/>
                  </a:ext>
                </a:extLst>
              </p:cNvPr>
              <p:cNvSpPr txBox="1"/>
              <p:nvPr/>
            </p:nvSpPr>
            <p:spPr>
              <a:xfrm>
                <a:off x="883641" y="2879644"/>
                <a:ext cx="9953751" cy="2893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Conséquence pour les fonctions définies sur </a:t>
                </a:r>
                <a14:m>
                  <m:oMath xmlns:m="http://schemas.openxmlformats.org/officeDocument/2006/math">
                    <m:r>
                      <a:rPr lang="fr-FR" sz="14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fr-FR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par </a:t>
                </a:r>
                <a14:m>
                  <m:oMath xmlns:m="http://schemas.openxmlformats.org/officeDocument/2006/math">
                    <m:r>
                      <a:rPr lang="fr-FR" sz="14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fr-FR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14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fr-FR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fr-FR" sz="1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400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fr-FR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fr-FR" sz="1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400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où </a:t>
                </a:r>
                <a14:m>
                  <m:oMath xmlns:m="http://schemas.openxmlformats.org/officeDocument/2006/math">
                    <m:r>
                      <a:rPr lang="fr-FR" sz="14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fr-FR" sz="14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fr-FR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fr-FR" sz="1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fr-FR" sz="14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fr-FR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fr-FR" sz="1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sont des nombres réels (</a:t>
                </a:r>
                <a14:m>
                  <m:oMath xmlns:m="http://schemas.openxmlformats.org/officeDocument/2006/math">
                    <m:r>
                      <a:rPr lang="fr-FR" sz="14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fr-FR" sz="14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fr-FR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donc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𝑒𝑡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r>
                  <a:rPr lang="fr-FR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sont appelées racine de la fonction f.</a:t>
                </a:r>
              </a:p>
              <a:p>
                <a:endParaRPr lang="fr-FR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Exemples d’application: </a:t>
                </a:r>
              </a:p>
              <a:p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1°) 3 est-il une racine des fonctions polynômes de degré 2 définie sur 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par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−18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et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=−7(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−1)(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−4)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Calculons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−18=18 −18=0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Par conséquent, </a:t>
                </a:r>
                <a:r>
                  <a:rPr lang="fr-FR" sz="1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est bien une racine de la fonction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Calculons 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−7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3−1</m:t>
                        </m:r>
                      </m:e>
                    </m:d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3−4</m:t>
                        </m:r>
                      </m:e>
                    </m:d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−7×2×(−1)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14≠0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Par conséquent, </a:t>
                </a:r>
                <a:r>
                  <a:rPr lang="fr-FR" sz="1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n’est pas une racine de la fonction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endParaRPr lang="fr-FR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2°) Quelles sont les racines de la fonction polynôme de degré 2 définie sur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par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−4(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−2)(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+7)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Résolvons l’équation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 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Cela revient à résoudre l’équation de produit nul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+7</m:t>
                        </m:r>
                      </m:e>
                    </m:d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 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𝑺</m:t>
                    </m:r>
                    <m:r>
                      <a:rPr lang="fr-FR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d>
                      <m:dPr>
                        <m:begChr m:val="{"/>
                        <m:endChr m:val="}"/>
                        <m:ctrlP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;−</m:t>
                        </m:r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  <m:r>
                          <a:rPr lang="fr-FR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lang="fr-FR" sz="1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fr-FR" sz="1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3°) Entrainement en suivant le </a:t>
                </a:r>
                <a:r>
                  <a:rPr lang="fr-FR" sz="1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qrcode</a:t>
                </a:r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suivant:</a:t>
                </a:r>
              </a:p>
              <a:p>
                <a:endParaRPr lang="fr-FR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495572C-AE42-1C4C-AD80-3E98A9951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41" y="2879644"/>
                <a:ext cx="9953751" cy="2893100"/>
              </a:xfrm>
              <a:prstGeom prst="rect">
                <a:avLst/>
              </a:prstGeom>
              <a:blipFill>
                <a:blip r:embed="rId6"/>
                <a:stretch>
                  <a:fillRect l="-1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B074360-8E82-024F-94B4-FF19377BC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22" y="5240247"/>
            <a:ext cx="766322" cy="7663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8AA8CE-66E8-7C4E-B6BC-DC26A77377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97" y="5240247"/>
            <a:ext cx="766311" cy="7663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3F74C9E-D5A1-E146-8B5A-689F83168E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04" y="1550852"/>
            <a:ext cx="1365775" cy="13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9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6</a:t>
            </a:fld>
            <a:endParaRPr lang="fr-FR"/>
          </a:p>
        </p:txBody>
      </p:sp>
      <p:pic>
        <p:nvPicPr>
          <p:cNvPr id="8" name="Image 7" descr="D:\Cours Mathématiques\Seconde\Cours 2014_2015\Fonctions\Résolution des équations\C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4EC7C7-43B1-A847-8C50-34182D5DDA16}"/>
              </a:ext>
            </a:extLst>
          </p:cNvPr>
          <p:cNvSpPr/>
          <p:nvPr/>
        </p:nvSpPr>
        <p:spPr>
          <a:xfrm>
            <a:off x="389246" y="385629"/>
            <a:ext cx="7964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fr-FR" sz="16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 peut-on extraire comme informations de la représentation graphique ?</a:t>
            </a:r>
            <a:endParaRPr lang="fr-FR" sz="2400" i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74C0AA7-D424-7746-B64C-A074D24CC425}"/>
              </a:ext>
            </a:extLst>
          </p:cNvPr>
          <p:cNvCxnSpPr>
            <a:cxnSpLocks/>
          </p:cNvCxnSpPr>
          <p:nvPr/>
        </p:nvCxnSpPr>
        <p:spPr>
          <a:xfrm>
            <a:off x="6049108" y="724183"/>
            <a:ext cx="0" cy="311629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564ABF9E-0F63-F541-861C-B755D54C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60" y="836724"/>
            <a:ext cx="4146416" cy="28808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83082BA-9A80-AB4B-B6F6-E48A98945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54" y="836723"/>
            <a:ext cx="4324163" cy="28808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DE08D26-C2F3-9247-BD08-6479B3D83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43" y="2039814"/>
            <a:ext cx="930050" cy="93005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DCA5651-8D0B-2242-B439-94F075E09A46}"/>
              </a:ext>
            </a:extLst>
          </p:cNvPr>
          <p:cNvSpPr txBox="1"/>
          <p:nvPr/>
        </p:nvSpPr>
        <p:spPr>
          <a:xfrm>
            <a:off x="1204154" y="3953022"/>
            <a:ext cx="3861955" cy="13849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peut déterminer: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sens de variation (a &lt; 0 ou a &gt; 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Construire le tableau de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coordonnées du sommet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valeurs des racines si elles existent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L’équation de l’axe de symétrie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1F11767-3FBB-F242-8EB6-B5C2633DC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58" y="4342961"/>
            <a:ext cx="749544" cy="74954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008204B-3552-C84A-A746-31A953E33143}"/>
              </a:ext>
            </a:extLst>
          </p:cNvPr>
          <p:cNvSpPr txBox="1"/>
          <p:nvPr/>
        </p:nvSpPr>
        <p:spPr>
          <a:xfrm>
            <a:off x="6185520" y="4529797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Entrainement 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C64518-9686-734A-AB83-DA8E759C0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8566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9CD700-B42A-BF47-91E2-C428C5B145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2" y="4342961"/>
            <a:ext cx="1136332" cy="113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98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8BC922D-2E3A-544D-84A6-69C56275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256EA55-644C-864C-B1F3-D3FAF3B71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5D80C2-9138-394D-ADC5-BFF216341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16" y="913161"/>
            <a:ext cx="708499" cy="7084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3C7EDF-7B42-0E4E-8616-002174B88FF0}"/>
              </a:ext>
            </a:extLst>
          </p:cNvPr>
          <p:cNvSpPr/>
          <p:nvPr/>
        </p:nvSpPr>
        <p:spPr>
          <a:xfrm>
            <a:off x="389246" y="385629"/>
            <a:ext cx="7249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fr-FR" sz="16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 peut-on extraire comme informations de l’expression littérale ?</a:t>
            </a:r>
            <a:endParaRPr lang="fr-FR" sz="2400" i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19BED1-DDB0-CE44-A00C-FF94DC5C10E9}"/>
              </a:ext>
            </a:extLst>
          </p:cNvPr>
          <p:cNvSpPr txBox="1"/>
          <p:nvPr/>
        </p:nvSpPr>
        <p:spPr>
          <a:xfrm>
            <a:off x="1448479" y="882995"/>
            <a:ext cx="3861955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peut déterminer: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sens de variation (a &lt; 0 ou a &gt; 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valeurs des racines si elles existent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F04730-9F6F-1F41-A68B-ACE466C7324A}"/>
              </a:ext>
            </a:extLst>
          </p:cNvPr>
          <p:cNvSpPr txBox="1"/>
          <p:nvPr/>
        </p:nvSpPr>
        <p:spPr>
          <a:xfrm>
            <a:off x="5845861" y="1098439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Entrainement :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B983CB8-3495-AF41-8BDE-C25D92580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2" y="797837"/>
            <a:ext cx="1216758" cy="12167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BFF50D-BB33-F644-B209-37C24C86CAD4}"/>
              </a:ext>
            </a:extLst>
          </p:cNvPr>
          <p:cNvSpPr/>
          <p:nvPr/>
        </p:nvSpPr>
        <p:spPr>
          <a:xfrm>
            <a:off x="745891" y="2045643"/>
            <a:ext cx="100723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fr-FR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fr-FR" sz="16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Factorisation des fonctions polynômes de degré 2 connaissant au moins l’une de ses racines </a:t>
            </a:r>
            <a:endParaRPr lang="fr-FR" sz="2400" u="sng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9F54F5-88E2-504A-BBA8-337ABBD5449A}"/>
              </a:ext>
            </a:extLst>
          </p:cNvPr>
          <p:cNvSpPr txBox="1"/>
          <p:nvPr/>
        </p:nvSpPr>
        <p:spPr>
          <a:xfrm>
            <a:off x="1931618" y="2549548"/>
            <a:ext cx="3560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 cas où deux racines sont connues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5B8DAD4-416F-954E-965F-09EE12A7E881}"/>
                  </a:ext>
                </a:extLst>
              </p:cNvPr>
              <p:cNvSpPr txBox="1"/>
              <p:nvPr/>
            </p:nvSpPr>
            <p:spPr>
              <a:xfrm>
                <a:off x="1052146" y="3022676"/>
                <a:ext cx="9409307" cy="2489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La mise sous la forme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 d’une fonction polynôme du second degré est facilitée si l’on détient: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la valeur du coefficient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fr-FR" sz="1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Les valeurs de ses racines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𝑒𝑡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Exemple:</a:t>
                </a:r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Soit la fonction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définie sur 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par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  <m:sSup>
                      <m:sSup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+200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1°) Recherche des racines de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endParaRPr lang="fr-FR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	      La résolution de l’équation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nous fournit les deux racines: </a:t>
                </a:r>
                <a:r>
                  <a:rPr lang="fr-FR" sz="1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 et 10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2°) Recherche de la valeur du coefficient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fr-FR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    L’expression de la fonction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nous le donne : </a:t>
                </a:r>
                <a:r>
                  <a:rPr lang="fr-FR" sz="1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  <a:p>
                <a:r>
                  <a:rPr lang="fr-FR" sz="1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3°) Factorisation</a:t>
                </a:r>
              </a:p>
              <a:p>
                <a:r>
                  <a:rPr lang="fr-FR" sz="14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    </a:t>
                </a:r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Une factorisation possible de la fonction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fr-FR" sz="1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 :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d>
                          <m:dPr>
                            <m:ctrlP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−10</m:t>
                            </m:r>
                          </m:e>
                        </m:d>
                      </m:e>
                    </m:d>
                    <m:d>
                      <m:d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−10</m:t>
                        </m:r>
                      </m:e>
                    </m:d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 (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+10)(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−10)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fr-FR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5B8DAD4-416F-954E-965F-09EE12A7E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46" y="3022676"/>
                <a:ext cx="9409307" cy="2489912"/>
              </a:xfrm>
              <a:prstGeom prst="rect">
                <a:avLst/>
              </a:prstGeom>
              <a:blipFill>
                <a:blip r:embed="rId4"/>
                <a:stretch>
                  <a:fillRect l="-135" b="-10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>
            <a:extLst>
              <a:ext uri="{FF2B5EF4-FFF2-40B4-BE49-F238E27FC236}">
                <a16:creationId xmlns:a16="http://schemas.microsoft.com/office/drawing/2014/main" id="{529D598F-0F54-3748-93E5-01C62AC92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45" y="2622742"/>
            <a:ext cx="1351573" cy="1351573"/>
          </a:xfrm>
          <a:prstGeom prst="rect">
            <a:avLst/>
          </a:prstGeom>
        </p:spPr>
      </p:pic>
      <p:pic>
        <p:nvPicPr>
          <p:cNvPr id="16" name="Image 15" descr="D:\Cours Mathématiques\Seconde\Cours 2014_2015\Fonctions\Résolution des équations\CC.png">
            <a:extLst>
              <a:ext uri="{FF2B5EF4-FFF2-40B4-BE49-F238E27FC236}">
                <a16:creationId xmlns:a16="http://schemas.microsoft.com/office/drawing/2014/main" id="{A6BDFB66-30C3-7046-97B6-0EE3A3D1E99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90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8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785204" y="798401"/>
                <a:ext cx="49859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la fonction définie sur </a:t>
                </a:r>
                <a:r>
                  <a:rPr lang="fr-FR" sz="14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ℝ</a:t>
                </a:r>
                <a:r>
                  <a:rPr lang="fr-F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par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−16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+28</m:t>
                    </m:r>
                  </m:oMath>
                </a14:m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400" dirty="0">
                    <a:latin typeface="Comic Sans MS" panose="030F07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04" y="798401"/>
                <a:ext cx="4985934" cy="523220"/>
              </a:xfrm>
              <a:prstGeom prst="rect">
                <a:avLst/>
              </a:prstGeom>
              <a:blipFill>
                <a:blip r:embed="rId2"/>
                <a:stretch>
                  <a:fillRect l="-254" t="-4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373932" y="1592625"/>
                <a:ext cx="5992474" cy="7078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−16 ×</m:t>
                    </m:r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+28=0</m:t>
                    </m:r>
                  </m:oMath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Donc </a:t>
                </a:r>
                <a:r>
                  <a:rPr lang="fr-FR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est une racine évidente de la fonction polynôme du second degré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932" y="1592625"/>
                <a:ext cx="5992474" cy="707886"/>
              </a:xfrm>
              <a:prstGeom prst="rect">
                <a:avLst/>
              </a:prstGeom>
              <a:blipFill>
                <a:blip r:embed="rId3"/>
                <a:stretch>
                  <a:fillRect l="-1907" r="-847" b="-140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044984" y="2426708"/>
                <a:ext cx="47261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2°) Factorisation de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</m:oMath>
                </a14:m>
                <a:r>
                  <a:rPr 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par l’expression par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fr-FR" sz="1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r>
                  <a:rPr lang="fr-FR" sz="14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84" y="2426708"/>
                <a:ext cx="4726154" cy="307777"/>
              </a:xfrm>
              <a:prstGeom prst="rect">
                <a:avLst/>
              </a:prstGeom>
              <a:blipFill>
                <a:blip r:embed="rId4"/>
                <a:stretch>
                  <a:fillRect l="-268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373932" y="2753259"/>
                <a:ext cx="43300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La fonction polynôme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r-FR" dirty="0"/>
                  <a:t> 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peut être mise sous la forme </a:t>
                </a:r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932" y="2753259"/>
                <a:ext cx="4330032" cy="276999"/>
              </a:xfrm>
              <a:prstGeom prst="rect">
                <a:avLst/>
              </a:prstGeom>
              <a:blipFill>
                <a:blip r:embed="rId5"/>
                <a:stretch>
                  <a:fillRect l="-2639" b="-347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1044984" y="3291750"/>
            <a:ext cx="379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3°) On développe l’expression précédente</a:t>
            </a:r>
            <a:r>
              <a:rPr lang="fr-FR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044984" y="1213922"/>
                <a:ext cx="60277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1°) Vérification que 2 est une racine de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fr-FR" sz="1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sz="1400" b="1" dirty="0">
                    <a:latin typeface="Comic Sans MS" panose="030F07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84" y="1213922"/>
                <a:ext cx="6027798" cy="307777"/>
              </a:xfrm>
              <a:prstGeom prst="rect">
                <a:avLst/>
              </a:prstGeom>
              <a:blipFill>
                <a:blip r:embed="rId6"/>
                <a:stretch>
                  <a:fillRect l="-210" t="-12500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5537773" y="2753259"/>
                <a:ext cx="1671611" cy="276999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773" y="2753259"/>
                <a:ext cx="1671611" cy="276999"/>
              </a:xfrm>
              <a:prstGeom prst="rect">
                <a:avLst/>
              </a:prstGeom>
              <a:blipFill>
                <a:blip r:embed="rId7"/>
                <a:stretch>
                  <a:fillRect r="-3731" b="-33333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 descr="D:\Cours Mathématiques\Seconde\Cours 2014_2015\Fonctions\Résolution des équations\CC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B1ADFBB-E941-E445-B49A-46CA9B3BB71F}"/>
                  </a:ext>
                </a:extLst>
              </p:cNvPr>
              <p:cNvSpPr txBox="1"/>
              <p:nvPr/>
            </p:nvSpPr>
            <p:spPr>
              <a:xfrm>
                <a:off x="1044984" y="4324350"/>
                <a:ext cx="60277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4°) On identifie terme à terme les deux expressions de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</m:oMath>
                </a14:m>
                <a:r>
                  <a:rPr lang="fr-FR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B1ADFBB-E941-E445-B49A-46CA9B3BB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84" y="4324350"/>
                <a:ext cx="6027798" cy="307777"/>
              </a:xfrm>
              <a:prstGeom prst="rect">
                <a:avLst/>
              </a:prstGeom>
              <a:blipFill>
                <a:blip r:embed="rId9"/>
                <a:stretch>
                  <a:fillRect l="-210" t="-4000" b="-1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 21">
            <a:extLst>
              <a:ext uri="{FF2B5EF4-FFF2-40B4-BE49-F238E27FC236}">
                <a16:creationId xmlns:a16="http://schemas.microsoft.com/office/drawing/2014/main" id="{F64E2B6A-880B-8A4F-8DC2-21A001814D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85" y="227989"/>
            <a:ext cx="2527300" cy="25273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8443F20-3C8B-F147-8488-640A336041F0}"/>
              </a:ext>
            </a:extLst>
          </p:cNvPr>
          <p:cNvSpPr/>
          <p:nvPr/>
        </p:nvSpPr>
        <p:spPr>
          <a:xfrm>
            <a:off x="5246763" y="1491639"/>
            <a:ext cx="880577" cy="4213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Racine fournie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8D944FF-243B-BA4B-BD4B-13F1965F99A2}"/>
              </a:ext>
            </a:extLst>
          </p:cNvPr>
          <p:cNvCxnSpPr>
            <a:cxnSpLocks/>
          </p:cNvCxnSpPr>
          <p:nvPr/>
        </p:nvCxnSpPr>
        <p:spPr>
          <a:xfrm flipH="1">
            <a:off x="1943100" y="1497081"/>
            <a:ext cx="3286125" cy="631757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31CF269-7EF1-C344-8843-3596F87EC8FD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5072065" y="1702313"/>
            <a:ext cx="174698" cy="840862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4F93CF7-6EBC-3A41-980B-0244EFDD5EC8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5687052" y="1912987"/>
            <a:ext cx="409113" cy="86617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BF31C71-77D4-4747-AB0F-3332E65C55BD}"/>
                  </a:ext>
                </a:extLst>
              </p:cNvPr>
              <p:cNvSpPr txBox="1"/>
              <p:nvPr/>
            </p:nvSpPr>
            <p:spPr>
              <a:xfrm>
                <a:off x="2102005" y="3634232"/>
                <a:ext cx="419089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−2</m:t>
                          </m:r>
                        </m:e>
                      </m:d>
                      <m:d>
                        <m:dPr>
                          <m:ctrlPr>
                            <a:rPr lang="fr-FR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fr-FR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−2</m:t>
                      </m:r>
                      <m:r>
                        <a:rPr lang="fr-FR" b="0" i="1" smtClean="0">
                          <a:ln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−2</m:t>
                      </m:r>
                      <m:r>
                        <a:rPr lang="fr-FR" b="0" i="1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FR" b="0" dirty="0"/>
              </a:p>
              <a:p>
                <a:r>
                  <a:rPr lang="fr-FR" dirty="0"/>
                  <a:t>                     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</a:rPr>
                      <m:t>                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n>
                              <a:solidFill>
                                <a:srgbClr val="00B050"/>
                              </a:solidFill>
                            </a:ln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n>
                              <a:solidFill>
                                <a:srgbClr val="0070C0"/>
                              </a:solidFill>
                            </a:ln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fr-FR" b="0" i="1" smtClean="0">
                            <a:ln>
                              <a:solidFill>
                                <a:srgbClr val="00B050"/>
                              </a:solidFill>
                            </a:ln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 −2</m:t>
                    </m:r>
                    <m:r>
                      <a:rPr lang="fr-FR" b="0" i="1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BF31C71-77D4-4747-AB0F-3332E65C5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005" y="3634232"/>
                <a:ext cx="4190891" cy="553998"/>
              </a:xfrm>
              <a:prstGeom prst="rect">
                <a:avLst/>
              </a:prstGeom>
              <a:blipFill>
                <a:blip r:embed="rId11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79129963-37D8-0A46-B958-309D57894983}"/>
                  </a:ext>
                </a:extLst>
              </p:cNvPr>
              <p:cNvSpPr txBox="1"/>
              <p:nvPr/>
            </p:nvSpPr>
            <p:spPr>
              <a:xfrm>
                <a:off x="2177865" y="4662947"/>
                <a:ext cx="4085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−16</m:t>
                      </m:r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+28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𝑐𝑥</m:t>
                          </m:r>
                        </m:e>
                        <m:sup>
                          <m:r>
                            <a:rPr lang="fr-FR" b="0" i="1" smtClean="0">
                              <a:ln>
                                <a:solidFill>
                                  <a:srgbClr val="00B050"/>
                                </a:solidFill>
                              </a:ln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79129963-37D8-0A46-B958-309D57894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865" y="4662947"/>
                <a:ext cx="4085414" cy="276999"/>
              </a:xfrm>
              <a:prstGeom prst="rect">
                <a:avLst/>
              </a:prstGeom>
              <a:blipFill>
                <a:blip r:embed="rId12"/>
                <a:stretch>
                  <a:fillRect l="-929" r="-1238" b="-391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50BF2B84-D31D-CB42-B8AB-603AD1203870}"/>
              </a:ext>
            </a:extLst>
          </p:cNvPr>
          <p:cNvCxnSpPr/>
          <p:nvPr/>
        </p:nvCxnSpPr>
        <p:spPr>
          <a:xfrm>
            <a:off x="6291760" y="3272046"/>
            <a:ext cx="0" cy="22309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F0DF2E0B-020D-1049-B902-5EEA6689F2EF}"/>
                  </a:ext>
                </a:extLst>
              </p:cNvPr>
              <p:cNvSpPr txBox="1"/>
              <p:nvPr/>
            </p:nvSpPr>
            <p:spPr>
              <a:xfrm>
                <a:off x="2271508" y="4876601"/>
                <a:ext cx="3628556" cy="572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On en déduit que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1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>
                            <m:r>
                              <a:rPr lang="fr-FR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  <m:r>
                              <a:rPr lang="fr-FR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=1</m:t>
                            </m:r>
                          </m:e>
                          <m:e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28=−2</m:t>
                            </m:r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e>
                        </m:eqArr>
                      </m:e>
                    </m:d>
                  </m:oMath>
                </a14:m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F0DF2E0B-020D-1049-B902-5EEA6689F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508" y="4876601"/>
                <a:ext cx="3628556" cy="572914"/>
              </a:xfrm>
              <a:prstGeom prst="rect">
                <a:avLst/>
              </a:prstGeom>
              <a:blipFill>
                <a:blip r:embed="rId13"/>
                <a:stretch>
                  <a:fillRect l="-348" t="-182222" b="-26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CAF08936-2A1E-A844-86CA-C60F698E4DF1}"/>
                  </a:ext>
                </a:extLst>
              </p:cNvPr>
              <p:cNvSpPr txBox="1"/>
              <p:nvPr/>
            </p:nvSpPr>
            <p:spPr>
              <a:xfrm>
                <a:off x="6748350" y="3390095"/>
                <a:ext cx="37984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5°) On détermine la valeur de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𝒅</m:t>
                    </m:r>
                    <m:r>
                      <a:rPr lang="fr-FR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𝒆𝒕</m:t>
                    </m:r>
                    <m:r>
                      <a:rPr lang="fr-FR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</m:t>
                    </m:r>
                  </m:oMath>
                </a14:m>
                <a:r>
                  <a:rPr lang="fr-FR" sz="14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CAF08936-2A1E-A844-86CA-C60F698E4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350" y="3390095"/>
                <a:ext cx="3798479" cy="307777"/>
              </a:xfrm>
              <a:prstGeom prst="rect">
                <a:avLst/>
              </a:prstGeom>
              <a:blipFill>
                <a:blip r:embed="rId14"/>
                <a:stretch>
                  <a:fillRect l="-333"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4BDDB5A6-9E67-B44A-B2AB-5783C97009DD}"/>
                  </a:ext>
                </a:extLst>
              </p:cNvPr>
              <p:cNvSpPr txBox="1"/>
              <p:nvPr/>
            </p:nvSpPr>
            <p:spPr>
              <a:xfrm>
                <a:off x="7672387" y="3711811"/>
                <a:ext cx="24215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=−14 </m:t>
                      </m:r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𝑒𝑡</m:t>
                      </m:r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4BDDB5A6-9E67-B44A-B2AB-5783C9700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387" y="3711811"/>
                <a:ext cx="2421560" cy="518604"/>
              </a:xfrm>
              <a:prstGeom prst="rect">
                <a:avLst/>
              </a:prstGeom>
              <a:blipFill>
                <a:blip r:embed="rId15"/>
                <a:stretch>
                  <a:fillRect l="-1563" t="-4762" r="-1563" b="-119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ZoneTexte 41">
            <a:extLst>
              <a:ext uri="{FF2B5EF4-FFF2-40B4-BE49-F238E27FC236}">
                <a16:creationId xmlns:a16="http://schemas.microsoft.com/office/drawing/2014/main" id="{16E9CF92-504C-394F-838A-EC6CB1F21593}"/>
              </a:ext>
            </a:extLst>
          </p:cNvPr>
          <p:cNvSpPr txBox="1"/>
          <p:nvPr/>
        </p:nvSpPr>
        <p:spPr>
          <a:xfrm>
            <a:off x="6740714" y="4257199"/>
            <a:ext cx="379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6°) Conclure</a:t>
            </a:r>
            <a:r>
              <a:rPr lang="fr-FR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161438A-CC62-7F4E-A59B-D20EE972B7F9}"/>
              </a:ext>
            </a:extLst>
          </p:cNvPr>
          <p:cNvSpPr txBox="1"/>
          <p:nvPr/>
        </p:nvSpPr>
        <p:spPr>
          <a:xfrm>
            <a:off x="7044127" y="4602790"/>
            <a:ext cx="299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La factorisation de la fonction f est: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5F231D01-7318-6547-915E-497CA9CA619F}"/>
                  </a:ext>
                </a:extLst>
              </p:cNvPr>
              <p:cNvSpPr txBox="1"/>
              <p:nvPr/>
            </p:nvSpPr>
            <p:spPr>
              <a:xfrm>
                <a:off x="6740714" y="4985803"/>
                <a:ext cx="4654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d>
                        <m:dPr>
                          <m:ctrlP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e>
                      </m:d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fr-FR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5F231D01-7318-6547-915E-497CA9CA6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714" y="4985803"/>
                <a:ext cx="4654416" cy="276999"/>
              </a:xfrm>
              <a:prstGeom prst="rect">
                <a:avLst/>
              </a:prstGeom>
              <a:blipFill>
                <a:blip r:embed="rId16"/>
                <a:stretch>
                  <a:fillRect l="-1362" t="-4545" r="-1362" b="-4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32">
            <a:extLst>
              <a:ext uri="{FF2B5EF4-FFF2-40B4-BE49-F238E27FC236}">
                <a16:creationId xmlns:a16="http://schemas.microsoft.com/office/drawing/2014/main" id="{DDAE2919-415B-2B4D-82C3-70C22C03DE81}"/>
              </a:ext>
            </a:extLst>
          </p:cNvPr>
          <p:cNvSpPr txBox="1"/>
          <p:nvPr/>
        </p:nvSpPr>
        <p:spPr>
          <a:xfrm>
            <a:off x="1479481" y="383020"/>
            <a:ext cx="3749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 cas où une seule racine est connue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E42D70-A6DE-D04E-A3A1-224B94DC22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941" y="1724426"/>
            <a:ext cx="796636" cy="796636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F472CF92-028C-0346-876E-0FEC0006EB3F}"/>
              </a:ext>
            </a:extLst>
          </p:cNvPr>
          <p:cNvSpPr txBox="1"/>
          <p:nvPr/>
        </p:nvSpPr>
        <p:spPr>
          <a:xfrm>
            <a:off x="8178904" y="1397742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Entrainement :</a:t>
            </a:r>
          </a:p>
        </p:txBody>
      </p:sp>
    </p:spTree>
    <p:extLst>
      <p:ext uri="{BB962C8B-B14F-4D97-AF65-F5344CB8AC3E}">
        <p14:creationId xmlns:p14="http://schemas.microsoft.com/office/powerpoint/2010/main" val="298106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918788C-D176-334C-B4B4-3CBD91317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mevel christophe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71A1CB1-19CD-8C44-8F1E-79D633B4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F33B7-9A85-457B-8A49-2F9D48DC0B12}" type="slidenum">
              <a:rPr lang="fr-FR" smtClean="0"/>
              <a:t>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10F511-9A9D-BA4E-BDEF-DF7500C4D1B2}"/>
              </a:ext>
            </a:extLst>
          </p:cNvPr>
          <p:cNvSpPr txBox="1"/>
          <p:nvPr/>
        </p:nvSpPr>
        <p:spPr>
          <a:xfrm>
            <a:off x="1173835" y="518196"/>
            <a:ext cx="9135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fr-FR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Étude du signe d’une fonction polynôme du second degré donnée sous forme factorisée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E8C0499-B41C-9943-9765-D95CC83A9AF9}"/>
                  </a:ext>
                </a:extLst>
              </p:cNvPr>
              <p:cNvSpPr/>
              <p:nvPr/>
            </p:nvSpPr>
            <p:spPr>
              <a:xfrm>
                <a:off x="1320900" y="1018698"/>
                <a:ext cx="884170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fr-FR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Pour déterminer le signe de ce type de fonction, il faut tenir compte des signes des trois facteurs que sont :</a:t>
                </a: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𝒂</m:t>
                      </m:r>
                      <m:r>
                        <a:rPr lang="fr-FR" sz="1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;</m:t>
                      </m:r>
                      <m:d>
                        <m:d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sz="1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lang="fr-F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;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fr-FR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/>
                <a:r>
                  <a:rPr lang="fr-FR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Il est donc intéressant de les regrouper dans un tableau de signes.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E8C0499-B41C-9943-9765-D95CC83A9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900" y="1018698"/>
                <a:ext cx="8841703" cy="738664"/>
              </a:xfrm>
              <a:prstGeom prst="rect">
                <a:avLst/>
              </a:prstGeom>
              <a:blipFill>
                <a:blip r:embed="rId2"/>
                <a:stretch>
                  <a:fillRect l="-143" b="-67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742EA04-1502-5044-AB37-44089D40B7E4}"/>
                  </a:ext>
                </a:extLst>
              </p:cNvPr>
              <p:cNvSpPr txBox="1"/>
              <p:nvPr/>
            </p:nvSpPr>
            <p:spPr>
              <a:xfrm>
                <a:off x="1320900" y="1919310"/>
                <a:ext cx="68491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Exemple:</a:t>
                </a:r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Étude du signe de la fonction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définie sur 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fr-FR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par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−5)(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−7)</m:t>
                    </m:r>
                  </m:oMath>
                </a14:m>
                <a:r>
                  <a:rPr lang="fr-FR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742EA04-1502-5044-AB37-44089D40B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900" y="1919310"/>
                <a:ext cx="6849119" cy="307777"/>
              </a:xfrm>
              <a:prstGeom prst="rect">
                <a:avLst/>
              </a:prstGeom>
              <a:blipFill>
                <a:blip r:embed="rId3"/>
                <a:stretch>
                  <a:fillRect l="-185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F2602251-7B23-F944-B94D-E60A2A75C0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9700981"/>
                  </p:ext>
                </p:extLst>
              </p:nvPr>
            </p:nvGraphicFramePr>
            <p:xfrm>
              <a:off x="1579418" y="2389035"/>
              <a:ext cx="6487825" cy="1676895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2133600">
                      <a:extLst>
                        <a:ext uri="{9D8B030D-6E8A-4147-A177-3AD203B41FA5}">
                          <a16:colId xmlns:a16="http://schemas.microsoft.com/office/drawing/2014/main" val="3979470901"/>
                        </a:ext>
                      </a:extLst>
                    </a:gridCol>
                    <a:gridCol w="4354225">
                      <a:extLst>
                        <a:ext uri="{9D8B030D-6E8A-4147-A177-3AD203B41FA5}">
                          <a16:colId xmlns:a16="http://schemas.microsoft.com/office/drawing/2014/main" val="1043963397"/>
                        </a:ext>
                      </a:extLst>
                    </a:gridCol>
                  </a:tblGrid>
                  <a:tr h="33537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                   </m:t>
                                </m:r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                      </m:t>
                                </m:r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                   +∞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5337363"/>
                      </a:ext>
                    </a:extLst>
                  </a:tr>
                  <a:tr h="33537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                  -               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0  </m:t>
                              </m:r>
                            </m:oMath>
                          </a14:m>
                          <a:r>
                            <a:rPr lang="fr-FR" sz="1600" dirty="0"/>
                            <a:t>                                +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92871935"/>
                      </a:ext>
                    </a:extLst>
                  </a:tr>
                  <a:tr h="33537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−7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baseline="0" dirty="0"/>
                            <a:t>                                     -          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0" i="1" baseline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fr-FR" sz="1600" dirty="0"/>
                            <a:t>                     +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6174117"/>
                      </a:ext>
                    </a:extLst>
                  </a:tr>
                  <a:tr h="33537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−5)(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−7)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dirty="0"/>
                            <a:t>                 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+             0              −         0              +</m:t>
                              </m:r>
                            </m:oMath>
                          </a14:m>
                          <a:endParaRPr lang="fr-FR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449957"/>
                      </a:ext>
                    </a:extLst>
                  </a:tr>
                  <a:tr h="33537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600" baseline="0" dirty="0"/>
                            <a:t>                  -                 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0" i="1" baseline="0" smtClean="0">
                                  <a:latin typeface="Cambria Math" panose="02040503050406030204" pitchFamily="18" charset="0"/>
                                </a:rPr>
                                <m:t>0             +         0</m:t>
                              </m:r>
                            </m:oMath>
                          </a14:m>
                          <a:r>
                            <a:rPr lang="fr-FR" sz="1600" dirty="0"/>
                            <a:t>                      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63457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F2602251-7B23-F944-B94D-E60A2A75C0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9700981"/>
                  </p:ext>
                </p:extLst>
              </p:nvPr>
            </p:nvGraphicFramePr>
            <p:xfrm>
              <a:off x="1579418" y="2389035"/>
              <a:ext cx="6487825" cy="1676895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2133600">
                      <a:extLst>
                        <a:ext uri="{9D8B030D-6E8A-4147-A177-3AD203B41FA5}">
                          <a16:colId xmlns:a16="http://schemas.microsoft.com/office/drawing/2014/main" val="3979470901"/>
                        </a:ext>
                      </a:extLst>
                    </a:gridCol>
                    <a:gridCol w="4354225">
                      <a:extLst>
                        <a:ext uri="{9D8B030D-6E8A-4147-A177-3AD203B41FA5}">
                          <a16:colId xmlns:a16="http://schemas.microsoft.com/office/drawing/2014/main" val="1043963397"/>
                        </a:ext>
                      </a:extLst>
                    </a:gridCol>
                  </a:tblGrid>
                  <a:tr h="335379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595" t="-3704" r="-204762" b="-4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49128" t="-3704" b="-4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5337363"/>
                      </a:ext>
                    </a:extLst>
                  </a:tr>
                  <a:tr h="335379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595" t="-107692" r="-204762" b="-3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49128" t="-107692" b="-3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2871935"/>
                      </a:ext>
                    </a:extLst>
                  </a:tr>
                  <a:tr h="335379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595" t="-200000" r="-204762" b="-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49128" t="-200000" b="-2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6174117"/>
                      </a:ext>
                    </a:extLst>
                  </a:tr>
                  <a:tr h="335379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595" t="-311538" r="-204762" b="-1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49128" t="-311538" b="-11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449957"/>
                      </a:ext>
                    </a:extLst>
                  </a:tr>
                  <a:tr h="335379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595" t="-396296" r="-204762" b="-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49128" t="-396296" b="-148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63457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lèche courbée vers la gauche 8">
            <a:extLst>
              <a:ext uri="{FF2B5EF4-FFF2-40B4-BE49-F238E27FC236}">
                <a16:creationId xmlns:a16="http://schemas.microsoft.com/office/drawing/2014/main" id="{7E4B3F1B-675F-0D4B-A1F4-EC0F06CFFC85}"/>
              </a:ext>
            </a:extLst>
          </p:cNvPr>
          <p:cNvSpPr/>
          <p:nvPr/>
        </p:nvSpPr>
        <p:spPr>
          <a:xfrm>
            <a:off x="8118215" y="3467918"/>
            <a:ext cx="214225" cy="54272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BF5EEE-F022-244B-AE8C-47E1BC68A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31" y="2227087"/>
            <a:ext cx="1631294" cy="988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E1209BE-CE69-E04A-9327-4739FB67285A}"/>
                  </a:ext>
                </a:extLst>
              </p:cNvPr>
              <p:cNvSpPr txBox="1"/>
              <p:nvPr/>
            </p:nvSpPr>
            <p:spPr>
              <a:xfrm>
                <a:off x="8477299" y="3467291"/>
                <a:ext cx="2601994" cy="52322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Il faut être vigilant sur le signe </a:t>
                </a:r>
              </a:p>
              <a:p>
                <a:pPr algn="ctr"/>
                <a:r>
                  <a:rPr lang="fr-FR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 coefficient    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fr-FR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E1209BE-CE69-E04A-9327-4739FB672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99" y="3467291"/>
                <a:ext cx="2601994" cy="523220"/>
              </a:xfrm>
              <a:prstGeom prst="rect">
                <a:avLst/>
              </a:prstGeom>
              <a:blipFill>
                <a:blip r:embed="rId6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5244CC9-17E3-5C47-8853-3D43A88F0805}"/>
              </a:ext>
            </a:extLst>
          </p:cNvPr>
          <p:cNvCxnSpPr>
            <a:cxnSpLocks/>
          </p:cNvCxnSpPr>
          <p:nvPr/>
        </p:nvCxnSpPr>
        <p:spPr>
          <a:xfrm flipH="1" flipV="1">
            <a:off x="6794421" y="2130694"/>
            <a:ext cx="3515248" cy="1608584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E3C0A6A-5EB9-A941-9502-E3E0C49A5BAF}"/>
                  </a:ext>
                </a:extLst>
              </p:cNvPr>
              <p:cNvSpPr txBox="1"/>
              <p:nvPr/>
            </p:nvSpPr>
            <p:spPr>
              <a:xfrm>
                <a:off x="1579418" y="4324272"/>
                <a:ext cx="407688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 conséquent: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𝒑𝒐𝒖𝒓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𝒕𝒐𝒖𝒕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𝝐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]−∞;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] ∪  [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𝟕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; +∞[</m:t>
                    </m:r>
                  </m:oMath>
                </a14:m>
                <a:endParaRPr lang="fr-FR" sz="1400" b="1" dirty="0">
                  <a:solidFill>
                    <a:srgbClr val="7030A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fr-FR" sz="1400" b="1" dirty="0">
                  <a:solidFill>
                    <a:srgbClr val="7030A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1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𝒑𝒐𝒖𝒓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𝒕𝒐𝒖𝒕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𝝐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]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;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𝟕</m:t>
                    </m:r>
                    <m:r>
                      <a:rPr lang="fr-FR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[ </m:t>
                    </m:r>
                  </m:oMath>
                </a14:m>
                <a:endParaRPr lang="fr-FR" sz="1400" b="1" dirty="0">
                  <a:solidFill>
                    <a:srgbClr val="7030A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E3C0A6A-5EB9-A941-9502-E3E0C49A5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418" y="4324272"/>
                <a:ext cx="4076885" cy="954107"/>
              </a:xfrm>
              <a:prstGeom prst="rect">
                <a:avLst/>
              </a:prstGeom>
              <a:blipFill>
                <a:blip r:embed="rId7"/>
                <a:stretch>
                  <a:fillRect l="-311" b="-38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D6F74158-95DD-494E-8D07-07EBC2291F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451" y="3590280"/>
            <a:ext cx="2514600" cy="25273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9715846-8586-5B41-8D3F-D2020ABFAD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506" y="4846444"/>
            <a:ext cx="671945" cy="67194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FF4692A-5961-4B40-BE80-7BB8A411ED79}"/>
              </a:ext>
            </a:extLst>
          </p:cNvPr>
          <p:cNvSpPr txBox="1"/>
          <p:nvPr/>
        </p:nvSpPr>
        <p:spPr>
          <a:xfrm>
            <a:off x="7242126" y="4998984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Entrainement :</a:t>
            </a:r>
          </a:p>
        </p:txBody>
      </p:sp>
      <p:pic>
        <p:nvPicPr>
          <p:cNvPr id="17" name="Image 16" descr="D:\Cours Mathématiques\Seconde\Cours 2014_2015\Fonctions\Résolution des équations\CC.png">
            <a:extLst>
              <a:ext uri="{FF2B5EF4-FFF2-40B4-BE49-F238E27FC236}">
                <a16:creationId xmlns:a16="http://schemas.microsoft.com/office/drawing/2014/main" id="{1D821717-9A62-454F-B02E-E42944D7D143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41" y="5808449"/>
            <a:ext cx="1120140" cy="396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7994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 événement">
  <a:themeElements>
    <a:clrScheme name="Violet 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Grand événem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and événem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</TotalTime>
  <Words>1275</Words>
  <Application>Microsoft Macintosh PowerPoint</Application>
  <PresentationFormat>Grand écran</PresentationFormat>
  <Paragraphs>182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Cambria Math</vt:lpstr>
      <vt:lpstr>Comic Sans MS</vt:lpstr>
      <vt:lpstr>Impact</vt:lpstr>
      <vt:lpstr>Times New Roman</vt:lpstr>
      <vt:lpstr>Grand événement</vt:lpstr>
      <vt:lpstr> Thème: analyse     séquence 4 :                Fonctions polynômes de degré 2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Thème: analyse      séquence 1:           Le second degré</dc:title>
  <dc:creator>MEVEL CHRISTOPHE</dc:creator>
  <cp:lastModifiedBy>Christophe Mevel</cp:lastModifiedBy>
  <cp:revision>120</cp:revision>
  <cp:lastPrinted>2018-09-12T10:08:27Z</cp:lastPrinted>
  <dcterms:created xsi:type="dcterms:W3CDTF">2014-09-05T11:48:57Z</dcterms:created>
  <dcterms:modified xsi:type="dcterms:W3CDTF">2019-11-05T15:35:22Z</dcterms:modified>
</cp:coreProperties>
</file>