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65" r:id="rId6"/>
    <p:sldId id="267" r:id="rId7"/>
    <p:sldId id="268" r:id="rId8"/>
    <p:sldId id="26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05/11/2019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05/11/2019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63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05/11/2019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75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05/11/2019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50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05/11/2019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13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05/11/2019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2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05/11/2019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05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05/11/2019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91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05/11/2019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34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05/11/2019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34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05/11/2019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73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05/11/2019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9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05/11/2019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1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05/11/2019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7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05/11/2019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04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05/11/2019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1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05/11/2019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27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05/11/2019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92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05/11/2019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150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18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170.png"/><Relationship Id="rId9" Type="http://schemas.openxmlformats.org/officeDocument/2006/relationships/image" Target="../media/image210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3.jpg"/><Relationship Id="rId10" Type="http://schemas.openxmlformats.org/officeDocument/2006/relationships/image" Target="../media/image4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>
            <a:normAutofit fontScale="90000"/>
          </a:bodyPr>
          <a:lstStyle/>
          <a:p>
            <a:pPr algn="l"/>
            <a:br>
              <a:rPr lang="fr-FR" sz="6000" dirty="0"/>
            </a:br>
            <a:r>
              <a:rPr lang="fr-FR" sz="7300" dirty="0"/>
              <a:t>Thème: analyse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			</a:t>
            </a:r>
            <a:r>
              <a:rPr lang="fr-FR" sz="3200" dirty="0"/>
              <a:t>séquence 4 :</a:t>
            </a:r>
            <a:br>
              <a:rPr lang="fr-FR" sz="3200" dirty="0"/>
            </a:br>
            <a:r>
              <a:rPr lang="fr-FR" sz="3200" dirty="0"/>
              <a:t>               Fonctions polynômes de degré 2 </a:t>
            </a:r>
            <a:endParaRPr lang="fr-FR" sz="6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E0F97D-B72D-404A-90E3-4B1694C65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977">
            <a:off x="7494447" y="228924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0B9D68-02C2-B84E-A2FB-5576E77BA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415279" y="2411142"/>
            <a:ext cx="1559196" cy="15591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DC5576D-4321-7C40-A38A-BCE6C2CB79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766">
            <a:off x="1913339" y="3011906"/>
            <a:ext cx="5244911" cy="18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528361" y="332458"/>
            <a:ext cx="9748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1°) </a:t>
            </a: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Courbes représentatives de fonctions polynômes de degré 2 du type ax² ou ax² + b  </a:t>
            </a:r>
            <a:endParaRPr lang="fr-FR" sz="1600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63266" y="768026"/>
                <a:ext cx="97045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49580">
                  <a:spcAft>
                    <a:spcPts val="0"/>
                  </a:spcAft>
                </a:pPr>
                <a:r>
                  <a:rPr lang="fr-FR" sz="1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fr-FR" sz="1600" b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 la fonction carré aux fonctions polynômes de degré 2 de la forme </a:t>
                </a:r>
                <a14:m>
                  <m:oMath xmlns:m="http://schemas.openxmlformats.org/officeDocument/2006/math"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𝒂𝒗𝒆𝒄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600" b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66" y="768026"/>
                <a:ext cx="9704516" cy="338554"/>
              </a:xfrm>
              <a:prstGeom prst="rect">
                <a:avLst/>
              </a:prstGeom>
              <a:blipFill>
                <a:blip r:embed="rId2"/>
                <a:stretch>
                  <a:fillRect t="-3704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98F97F2-04AC-5C41-9E27-4FA142D0B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61" y="1538371"/>
            <a:ext cx="977448" cy="97744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534250E-5D5C-DA44-9A4C-97DDBF0C8805}"/>
              </a:ext>
            </a:extLst>
          </p:cNvPr>
          <p:cNvSpPr txBox="1"/>
          <p:nvPr/>
        </p:nvSpPr>
        <p:spPr>
          <a:xfrm>
            <a:off x="812027" y="1264465"/>
            <a:ext cx="253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Rappel : La fonction carré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DD19FB-F33B-274F-996C-B4991F79F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9" y="1390305"/>
            <a:ext cx="1025538" cy="1025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858E05DE-0D48-6249-99B9-CE699B33E300}"/>
                  </a:ext>
                </a:extLst>
              </p:cNvPr>
              <p:cNvSpPr txBox="1"/>
              <p:nvPr/>
            </p:nvSpPr>
            <p:spPr>
              <a:xfrm>
                <a:off x="269102" y="2563563"/>
                <a:ext cx="9594999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Résolution graphique et algébrique des équations du type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un nombre réel positif.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858E05DE-0D48-6249-99B9-CE699B33E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02" y="2563563"/>
                <a:ext cx="9594999" cy="344133"/>
              </a:xfrm>
              <a:prstGeom prst="rect">
                <a:avLst/>
              </a:prstGeom>
              <a:blipFill>
                <a:blip r:embed="rId6"/>
                <a:stretch>
                  <a:fillRect l="-264" t="-3571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C51927C6-9A6B-1C4B-ABA9-2497F02A7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" y="3359847"/>
            <a:ext cx="914399" cy="9143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606E02A-7413-8C47-84B8-76681148EE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21" y="3392684"/>
            <a:ext cx="2144242" cy="2040905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7CC7375-BDA2-2240-9579-E7A200706E89}"/>
                  </a:ext>
                </a:extLst>
              </p:cNvPr>
              <p:cNvSpPr txBox="1"/>
              <p:nvPr/>
            </p:nvSpPr>
            <p:spPr>
              <a:xfrm>
                <a:off x="369126" y="2918536"/>
                <a:ext cx="30216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Résolvons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fr-FR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7CC7375-BDA2-2240-9579-E7A200706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6" y="2918536"/>
                <a:ext cx="3021661" cy="215444"/>
              </a:xfrm>
              <a:prstGeom prst="rect">
                <a:avLst/>
              </a:prstGeom>
              <a:blipFill>
                <a:blip r:embed="rId9"/>
                <a:stretch>
                  <a:fillRect l="-3347" t="-22222" r="-837" b="-4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1824BF4-3050-B24A-8FD5-5734B1EA4569}"/>
                  </a:ext>
                </a:extLst>
              </p:cNvPr>
              <p:cNvSpPr txBox="1"/>
              <p:nvPr/>
            </p:nvSpPr>
            <p:spPr>
              <a:xfrm>
                <a:off x="3358201" y="3724849"/>
                <a:ext cx="2252541" cy="138499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Graphiquement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on peut </a:t>
                </a:r>
              </a:p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déterminer que</a:t>
                </a:r>
              </a:p>
              <a:p>
                <a:pPr algn="ctr"/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admet </a:t>
                </a:r>
              </a:p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deux solutions qui sont</a:t>
                </a:r>
              </a:p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approximativement: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………………………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1824BF4-3050-B24A-8FD5-5734B1EA4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201" y="3724849"/>
                <a:ext cx="2252541" cy="1384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en angle 20">
            <a:extLst>
              <a:ext uri="{FF2B5EF4-FFF2-40B4-BE49-F238E27FC236}">
                <a16:creationId xmlns:a16="http://schemas.microsoft.com/office/drawing/2014/main" id="{784F6491-C867-EF4D-969C-8190BF9D100C}"/>
              </a:ext>
            </a:extLst>
          </p:cNvPr>
          <p:cNvCxnSpPr>
            <a:cxnSpLocks/>
          </p:cNvCxnSpPr>
          <p:nvPr/>
        </p:nvCxnSpPr>
        <p:spPr>
          <a:xfrm flipV="1">
            <a:off x="3290763" y="5109844"/>
            <a:ext cx="1160154" cy="26225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CAA65FA-59F3-044C-9CED-7F771A10B9CB}"/>
              </a:ext>
            </a:extLst>
          </p:cNvPr>
          <p:cNvCxnSpPr>
            <a:cxnSpLocks/>
          </p:cNvCxnSpPr>
          <p:nvPr/>
        </p:nvCxnSpPr>
        <p:spPr>
          <a:xfrm>
            <a:off x="5728246" y="3133980"/>
            <a:ext cx="0" cy="24269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CA3440E-DBB2-CC4C-9D55-52759CB972B6}"/>
                  </a:ext>
                </a:extLst>
              </p:cNvPr>
              <p:cNvSpPr/>
              <p:nvPr/>
            </p:nvSpPr>
            <p:spPr>
              <a:xfrm>
                <a:off x="5828270" y="3119764"/>
                <a:ext cx="5922690" cy="74828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……..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alors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……………………………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…….., alors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1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………………………………………..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CA3440E-DBB2-CC4C-9D55-52759CB97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270" y="3119764"/>
                <a:ext cx="5922690" cy="748282"/>
              </a:xfrm>
              <a:prstGeom prst="rect">
                <a:avLst/>
              </a:prstGeom>
              <a:blipFill>
                <a:blip r:embed="rId11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7356028-51A3-A743-8A08-3D3F9112BBF1}"/>
                  </a:ext>
                </a:extLst>
              </p:cNvPr>
              <p:cNvSpPr txBox="1"/>
              <p:nvPr/>
            </p:nvSpPr>
            <p:spPr>
              <a:xfrm>
                <a:off x="5861079" y="3999748"/>
                <a:ext cx="5140959" cy="743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Algébriquement,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admet deux solutions qui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………………………….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Explications:</a:t>
                </a: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7356028-51A3-A743-8A08-3D3F9112B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079" y="3999748"/>
                <a:ext cx="5140959" cy="743473"/>
              </a:xfrm>
              <a:prstGeom prst="rect">
                <a:avLst/>
              </a:prstGeom>
              <a:blipFill>
                <a:blip r:embed="rId12"/>
                <a:stretch>
                  <a:fillRect l="-494" t="-1695" b="-8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BBAF301-2872-6F4E-AE12-4657FFC3F997}"/>
              </a:ext>
            </a:extLst>
          </p:cNvPr>
          <p:cNvCxnSpPr/>
          <p:nvPr/>
        </p:nvCxnSpPr>
        <p:spPr>
          <a:xfrm>
            <a:off x="8586788" y="4572000"/>
            <a:ext cx="0" cy="95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8066E69B-17A3-E744-AC28-1ABDA788E89B}"/>
              </a:ext>
            </a:extLst>
          </p:cNvPr>
          <p:cNvSpPr txBox="1"/>
          <p:nvPr/>
        </p:nvSpPr>
        <p:spPr>
          <a:xfrm>
            <a:off x="8789615" y="4543425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D’où deux solutions provenant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des deux équations: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A5B5B3-6028-C44B-ACD2-C58EA7A273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08" y="5552757"/>
            <a:ext cx="633411" cy="63341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7CBACDD-48DA-244A-A652-6EB81582314A}"/>
              </a:ext>
            </a:extLst>
          </p:cNvPr>
          <p:cNvSpPr txBox="1"/>
          <p:nvPr/>
        </p:nvSpPr>
        <p:spPr>
          <a:xfrm>
            <a:off x="7912948" y="568479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Entrainement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7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EBA41A3-BB25-4549-BFE0-433933E49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39" y="3281149"/>
            <a:ext cx="2527300" cy="252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A0958F9-B22A-1044-9C77-D2D0E407E750}"/>
                  </a:ext>
                </a:extLst>
              </p:cNvPr>
              <p:cNvSpPr txBox="1"/>
              <p:nvPr/>
            </p:nvSpPr>
            <p:spPr>
              <a:xfrm>
                <a:off x="363936" y="4022387"/>
                <a:ext cx="9665598" cy="73866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courbe représentative d’une fonction polynôme f du degré 2 définie sur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ℝ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(avec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est une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……………………………..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A0958F9-B22A-1044-9C77-D2D0E407E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36" y="4022387"/>
                <a:ext cx="9665598" cy="738664"/>
              </a:xfrm>
              <a:prstGeom prst="rect">
                <a:avLst/>
              </a:prstGeom>
              <a:blipFill>
                <a:blip r:embed="rId4"/>
                <a:stretch>
                  <a:fillRect l="-131" b="-491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640FE1EC-DF3A-0A45-BC1F-1398C9A43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534" y="181525"/>
            <a:ext cx="1744554" cy="1744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3496774-592D-EC4B-8178-0C2DE67E2CD4}"/>
                  </a:ext>
                </a:extLst>
              </p:cNvPr>
              <p:cNvSpPr txBox="1"/>
              <p:nvPr/>
            </p:nvSpPr>
            <p:spPr>
              <a:xfrm>
                <a:off x="363936" y="4819225"/>
                <a:ext cx="9339909" cy="73866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 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Les paraboles d’équation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²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(avec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) possède ……………………………  qui est l’……………………..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…………………………………………………………………………………………………..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3496774-592D-EC4B-8178-0C2DE67E2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36" y="4819225"/>
                <a:ext cx="9339909" cy="738664"/>
              </a:xfrm>
              <a:prstGeom prst="rect">
                <a:avLst/>
              </a:prstGeom>
              <a:blipFill>
                <a:blip r:embed="rId6"/>
                <a:stretch>
                  <a:fillRect l="-136" b="-3226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11DF3E4E-968C-7245-98D3-1386064C58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96" y="200667"/>
            <a:ext cx="3649663" cy="219222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BA7A75B-2784-5644-8F90-07497ADE0A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33" y="299902"/>
            <a:ext cx="3212606" cy="2079061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7">
                <a:extLst>
                  <a:ext uri="{FF2B5EF4-FFF2-40B4-BE49-F238E27FC236}">
                    <a16:creationId xmlns:a16="http://schemas.microsoft.com/office/drawing/2014/main" id="{4239C5D8-2AF7-824F-B420-222F60D69B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850703"/>
                  </p:ext>
                </p:extLst>
              </p:nvPr>
            </p:nvGraphicFramePr>
            <p:xfrm>
              <a:off x="845928" y="2492617"/>
              <a:ext cx="3800200" cy="14682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560413">
                      <a:extLst>
                        <a:ext uri="{9D8B030D-6E8A-4147-A177-3AD203B41FA5}">
                          <a16:colId xmlns:a16="http://schemas.microsoft.com/office/drawing/2014/main" val="1566432100"/>
                        </a:ext>
                      </a:extLst>
                    </a:gridCol>
                    <a:gridCol w="3239787">
                      <a:extLst>
                        <a:ext uri="{9D8B030D-6E8A-4147-A177-3AD203B41FA5}">
                          <a16:colId xmlns:a16="http://schemas.microsoft.com/office/drawing/2014/main" val="2853488284"/>
                        </a:ext>
                      </a:extLst>
                    </a:gridCol>
                  </a:tblGrid>
                  <a:tr h="523348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∝                                                              +∝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9240105"/>
                      </a:ext>
                    </a:extLst>
                  </a:tr>
                  <a:tr h="907801">
                    <a:tc>
                      <a:txBody>
                        <a:bodyPr/>
                        <a:lstStyle/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   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23393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7">
                <a:extLst>
                  <a:ext uri="{FF2B5EF4-FFF2-40B4-BE49-F238E27FC236}">
                    <a16:creationId xmlns:a16="http://schemas.microsoft.com/office/drawing/2014/main" id="{4239C5D8-2AF7-824F-B420-222F60D69B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850703"/>
                  </p:ext>
                </p:extLst>
              </p:nvPr>
            </p:nvGraphicFramePr>
            <p:xfrm>
              <a:off x="845928" y="2492617"/>
              <a:ext cx="3800200" cy="14682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560413">
                      <a:extLst>
                        <a:ext uri="{9D8B030D-6E8A-4147-A177-3AD203B41FA5}">
                          <a16:colId xmlns:a16="http://schemas.microsoft.com/office/drawing/2014/main" val="1566432100"/>
                        </a:ext>
                      </a:extLst>
                    </a:gridCol>
                    <a:gridCol w="3239787">
                      <a:extLst>
                        <a:ext uri="{9D8B030D-6E8A-4147-A177-3AD203B41FA5}">
                          <a16:colId xmlns:a16="http://schemas.microsoft.com/office/drawing/2014/main" val="2853488284"/>
                        </a:ext>
                      </a:extLst>
                    </a:gridCol>
                  </a:tblGrid>
                  <a:tr h="523348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17578" t="-2439" r="-391" b="-18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40105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   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233933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3AD7F0E-27AF-FF41-8103-FBE8ABB0AAC5}"/>
              </a:ext>
            </a:extLst>
          </p:cNvPr>
          <p:cNvCxnSpPr/>
          <p:nvPr/>
        </p:nvCxnSpPr>
        <p:spPr>
          <a:xfrm>
            <a:off x="5472113" y="181525"/>
            <a:ext cx="0" cy="37793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au 32">
                <a:extLst>
                  <a:ext uri="{FF2B5EF4-FFF2-40B4-BE49-F238E27FC236}">
                    <a16:creationId xmlns:a16="http://schemas.microsoft.com/office/drawing/2014/main" id="{4F3C3E28-83F9-F745-B661-B61C606AFC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093201"/>
                  </p:ext>
                </p:extLst>
              </p:nvPr>
            </p:nvGraphicFramePr>
            <p:xfrm>
              <a:off x="6084605" y="2462750"/>
              <a:ext cx="3800200" cy="14682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560413">
                      <a:extLst>
                        <a:ext uri="{9D8B030D-6E8A-4147-A177-3AD203B41FA5}">
                          <a16:colId xmlns:a16="http://schemas.microsoft.com/office/drawing/2014/main" val="1566432100"/>
                        </a:ext>
                      </a:extLst>
                    </a:gridCol>
                    <a:gridCol w="3239787">
                      <a:extLst>
                        <a:ext uri="{9D8B030D-6E8A-4147-A177-3AD203B41FA5}">
                          <a16:colId xmlns:a16="http://schemas.microsoft.com/office/drawing/2014/main" val="2853488284"/>
                        </a:ext>
                      </a:extLst>
                    </a:gridCol>
                  </a:tblGrid>
                  <a:tr h="523348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∝                                                              +∝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9240105"/>
                      </a:ext>
                    </a:extLst>
                  </a:tr>
                  <a:tr h="907801">
                    <a:tc>
                      <a:txBody>
                        <a:bodyPr/>
                        <a:lstStyle/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      </a:t>
                          </a: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   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23393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au 32">
                <a:extLst>
                  <a:ext uri="{FF2B5EF4-FFF2-40B4-BE49-F238E27FC236}">
                    <a16:creationId xmlns:a16="http://schemas.microsoft.com/office/drawing/2014/main" id="{4F3C3E28-83F9-F745-B661-B61C606AFC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093201"/>
                  </p:ext>
                </p:extLst>
              </p:nvPr>
            </p:nvGraphicFramePr>
            <p:xfrm>
              <a:off x="6084605" y="2462750"/>
              <a:ext cx="3800200" cy="14682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560413">
                      <a:extLst>
                        <a:ext uri="{9D8B030D-6E8A-4147-A177-3AD203B41FA5}">
                          <a16:colId xmlns:a16="http://schemas.microsoft.com/office/drawing/2014/main" val="1566432100"/>
                        </a:ext>
                      </a:extLst>
                    </a:gridCol>
                    <a:gridCol w="3239787">
                      <a:extLst>
                        <a:ext uri="{9D8B030D-6E8A-4147-A177-3AD203B41FA5}">
                          <a16:colId xmlns:a16="http://schemas.microsoft.com/office/drawing/2014/main" val="2853488284"/>
                        </a:ext>
                      </a:extLst>
                    </a:gridCol>
                  </a:tblGrid>
                  <a:tr h="523348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0"/>
                          <a:stretch>
                            <a:fillRect l="-17578" t="-2381" r="-391" b="-1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40105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      </a:t>
                          </a: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   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23393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F7E5478-1FF3-4247-970A-6FB58E731572}"/>
                  </a:ext>
                </a:extLst>
              </p:cNvPr>
              <p:cNvSpPr txBox="1"/>
              <p:nvPr/>
            </p:nvSpPr>
            <p:spPr>
              <a:xfrm>
                <a:off x="4701585" y="419617"/>
                <a:ext cx="1569660" cy="175432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fonctions</a:t>
                </a:r>
              </a:p>
              <a:p>
                <a:pPr algn="ctr"/>
                <a:r>
                  <a:rPr lang="fr-FR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polynôme de </a:t>
                </a:r>
              </a:p>
              <a:p>
                <a:pPr algn="ctr"/>
                <a:r>
                  <a:rPr lang="fr-FR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degré 2 de</a:t>
                </a:r>
              </a:p>
              <a:p>
                <a:pPr algn="ctr"/>
                <a:r>
                  <a:rPr lang="fr-FR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 forme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⟼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²</m:t>
                      </m:r>
                    </m:oMath>
                  </m:oMathPara>
                </a14:m>
                <a:endParaRPr lang="fr-FR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F7E5478-1FF3-4247-970A-6FB58E731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585" y="419617"/>
                <a:ext cx="1569660" cy="1754326"/>
              </a:xfrm>
              <a:prstGeom prst="rect">
                <a:avLst/>
              </a:prstGeom>
              <a:blipFill>
                <a:blip r:embed="rId11"/>
                <a:stretch>
                  <a:fillRect l="-1575" t="-709" r="-15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Image 37">
            <a:extLst>
              <a:ext uri="{FF2B5EF4-FFF2-40B4-BE49-F238E27FC236}">
                <a16:creationId xmlns:a16="http://schemas.microsoft.com/office/drawing/2014/main" id="{D89FBADA-2D07-7B44-BBB5-0C56647D0D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61" y="2239260"/>
            <a:ext cx="1013157" cy="10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7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A0958F9-B22A-1044-9C77-D2D0E407E750}"/>
                  </a:ext>
                </a:extLst>
              </p:cNvPr>
              <p:cNvSpPr txBox="1"/>
              <p:nvPr/>
            </p:nvSpPr>
            <p:spPr>
              <a:xfrm>
                <a:off x="1121174" y="4050694"/>
                <a:ext cx="9339909" cy="73866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courbe représentative d’une fonction polynôme f du degré 2 définie sur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ℝ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𝐛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(avec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 …………………………………..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A0958F9-B22A-1044-9C77-D2D0E407E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74" y="4050694"/>
                <a:ext cx="9339909" cy="738664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3496774-592D-EC4B-8178-0C2DE67E2CD4}"/>
                  </a:ext>
                </a:extLst>
              </p:cNvPr>
              <p:cNvSpPr txBox="1"/>
              <p:nvPr/>
            </p:nvSpPr>
            <p:spPr>
              <a:xfrm>
                <a:off x="1121173" y="4839219"/>
                <a:ext cx="9339909" cy="73866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 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Les paraboles d’équation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(avec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) possède ………………………… qui est ………………………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……………………………………………………………………………………………………….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3496774-592D-EC4B-8178-0C2DE67E2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73" y="4839219"/>
                <a:ext cx="9339909" cy="738664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7">
                <a:extLst>
                  <a:ext uri="{FF2B5EF4-FFF2-40B4-BE49-F238E27FC236}">
                    <a16:creationId xmlns:a16="http://schemas.microsoft.com/office/drawing/2014/main" id="{4239C5D8-2AF7-824F-B420-222F60D69B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9347445"/>
                  </p:ext>
                </p:extLst>
              </p:nvPr>
            </p:nvGraphicFramePr>
            <p:xfrm>
              <a:off x="1565440" y="2509331"/>
              <a:ext cx="3800200" cy="14682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560413">
                      <a:extLst>
                        <a:ext uri="{9D8B030D-6E8A-4147-A177-3AD203B41FA5}">
                          <a16:colId xmlns:a16="http://schemas.microsoft.com/office/drawing/2014/main" val="1566432100"/>
                        </a:ext>
                      </a:extLst>
                    </a:gridCol>
                    <a:gridCol w="3239787">
                      <a:extLst>
                        <a:ext uri="{9D8B030D-6E8A-4147-A177-3AD203B41FA5}">
                          <a16:colId xmlns:a16="http://schemas.microsoft.com/office/drawing/2014/main" val="2853488284"/>
                        </a:ext>
                      </a:extLst>
                    </a:gridCol>
                  </a:tblGrid>
                  <a:tr h="489127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∝                                                             +∝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9240105"/>
                      </a:ext>
                    </a:extLst>
                  </a:tr>
                  <a:tr h="979101">
                    <a:tc>
                      <a:txBody>
                        <a:bodyPr/>
                        <a:lstStyle/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     </a:t>
                          </a:r>
                          <a:endParaRPr lang="fr-FR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23393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7">
                <a:extLst>
                  <a:ext uri="{FF2B5EF4-FFF2-40B4-BE49-F238E27FC236}">
                    <a16:creationId xmlns:a16="http://schemas.microsoft.com/office/drawing/2014/main" id="{4239C5D8-2AF7-824F-B420-222F60D69B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9347445"/>
                  </p:ext>
                </p:extLst>
              </p:nvPr>
            </p:nvGraphicFramePr>
            <p:xfrm>
              <a:off x="1565440" y="2509331"/>
              <a:ext cx="3800200" cy="14682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560413">
                      <a:extLst>
                        <a:ext uri="{9D8B030D-6E8A-4147-A177-3AD203B41FA5}">
                          <a16:colId xmlns:a16="http://schemas.microsoft.com/office/drawing/2014/main" val="1566432100"/>
                        </a:ext>
                      </a:extLst>
                    </a:gridCol>
                    <a:gridCol w="3239787">
                      <a:extLst>
                        <a:ext uri="{9D8B030D-6E8A-4147-A177-3AD203B41FA5}">
                          <a16:colId xmlns:a16="http://schemas.microsoft.com/office/drawing/2014/main" val="2853488284"/>
                        </a:ext>
                      </a:extLst>
                    </a:gridCol>
                  </a:tblGrid>
                  <a:tr h="489127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17578" t="-2564" r="-39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40105"/>
                      </a:ext>
                    </a:extLst>
                  </a:tr>
                  <a:tr h="979101">
                    <a:tc>
                      <a:txBody>
                        <a:bodyPr/>
                        <a:lstStyle/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     </a:t>
                          </a:r>
                          <a:endParaRPr lang="fr-FR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233933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3AD7F0E-27AF-FF41-8103-FBE8ABB0AAC5}"/>
              </a:ext>
            </a:extLst>
          </p:cNvPr>
          <p:cNvCxnSpPr>
            <a:cxnSpLocks/>
          </p:cNvCxnSpPr>
          <p:nvPr/>
        </p:nvCxnSpPr>
        <p:spPr>
          <a:xfrm>
            <a:off x="5776840" y="588213"/>
            <a:ext cx="0" cy="33893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au 32">
                <a:extLst>
                  <a:ext uri="{FF2B5EF4-FFF2-40B4-BE49-F238E27FC236}">
                    <a16:creationId xmlns:a16="http://schemas.microsoft.com/office/drawing/2014/main" id="{4F3C3E28-83F9-F745-B661-B61C606AFC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1127331"/>
                  </p:ext>
                </p:extLst>
              </p:nvPr>
            </p:nvGraphicFramePr>
            <p:xfrm>
              <a:off x="6185520" y="2534142"/>
              <a:ext cx="3800200" cy="1393439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560413">
                      <a:extLst>
                        <a:ext uri="{9D8B030D-6E8A-4147-A177-3AD203B41FA5}">
                          <a16:colId xmlns:a16="http://schemas.microsoft.com/office/drawing/2014/main" val="1566432100"/>
                        </a:ext>
                      </a:extLst>
                    </a:gridCol>
                    <a:gridCol w="3239787">
                      <a:extLst>
                        <a:ext uri="{9D8B030D-6E8A-4147-A177-3AD203B41FA5}">
                          <a16:colId xmlns:a16="http://schemas.microsoft.com/office/drawing/2014/main" val="2853488284"/>
                        </a:ext>
                      </a:extLst>
                    </a:gridCol>
                  </a:tblGrid>
                  <a:tr h="448559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∝                                                               +∝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9240105"/>
                      </a:ext>
                    </a:extLst>
                  </a:tr>
                  <a:tr h="917040">
                    <a:tc>
                      <a:txBody>
                        <a:bodyPr/>
                        <a:lstStyle/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      </a:t>
                          </a:r>
                          <a:endParaRPr lang="fr-FR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   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23393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au 32">
                <a:extLst>
                  <a:ext uri="{FF2B5EF4-FFF2-40B4-BE49-F238E27FC236}">
                    <a16:creationId xmlns:a16="http://schemas.microsoft.com/office/drawing/2014/main" id="{4F3C3E28-83F9-F745-B661-B61C606AFC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1127331"/>
                  </p:ext>
                </p:extLst>
              </p:nvPr>
            </p:nvGraphicFramePr>
            <p:xfrm>
              <a:off x="6185520" y="2534142"/>
              <a:ext cx="3800200" cy="1393439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560413">
                      <a:extLst>
                        <a:ext uri="{9D8B030D-6E8A-4147-A177-3AD203B41FA5}">
                          <a16:colId xmlns:a16="http://schemas.microsoft.com/office/drawing/2014/main" val="1566432100"/>
                        </a:ext>
                      </a:extLst>
                    </a:gridCol>
                    <a:gridCol w="3239787">
                      <a:extLst>
                        <a:ext uri="{9D8B030D-6E8A-4147-A177-3AD203B41FA5}">
                          <a16:colId xmlns:a16="http://schemas.microsoft.com/office/drawing/2014/main" val="2853488284"/>
                        </a:ext>
                      </a:extLst>
                    </a:gridCol>
                  </a:tblGrid>
                  <a:tr h="448559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7578" t="-2778" r="-391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40105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      </a:t>
                          </a:r>
                          <a:endParaRPr lang="fr-FR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   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23393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C021239-68FB-0440-B966-05AF9A847DCF}"/>
                  </a:ext>
                </a:extLst>
              </p:cNvPr>
              <p:cNvSpPr/>
              <p:nvPr/>
            </p:nvSpPr>
            <p:spPr>
              <a:xfrm>
                <a:off x="685801" y="99854"/>
                <a:ext cx="93596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49580">
                  <a:spcAft>
                    <a:spcPts val="0"/>
                  </a:spcAft>
                </a:pPr>
                <a:r>
                  <a:rPr lang="fr-FR" sz="1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fr-FR" sz="1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fr-FR" sz="1600" b="1" u="sng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Migration vers les</a:t>
                </a:r>
                <a:r>
                  <a:rPr lang="fr-FR" sz="1600" b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fonctions polynômes de degré 2 de la forme </a:t>
                </a:r>
                <a14:m>
                  <m:oMath xmlns:m="http://schemas.openxmlformats.org/officeDocument/2006/math"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𝒂𝒗𝒆𝒄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600" b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C021239-68FB-0440-B966-05AF9A847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99854"/>
                <a:ext cx="9359678" cy="338554"/>
              </a:xfrm>
              <a:prstGeom prst="rect">
                <a:avLst/>
              </a:prstGeom>
              <a:blipFill>
                <a:blip r:embed="rId7"/>
                <a:stretch>
                  <a:fillRect t="-3571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3F5915EE-F976-A74C-89EC-0B7A47CD48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36" y="528257"/>
            <a:ext cx="4099648" cy="193627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7E669FB-F82D-A54F-B839-473E1A2962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20" y="528856"/>
            <a:ext cx="3369384" cy="193935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9A3E51C-1D2F-0640-8CA7-804088F651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41" y="2689743"/>
            <a:ext cx="991522" cy="99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BC2EB4C-523D-6C45-A18D-7D5D89024243}"/>
                  </a:ext>
                </a:extLst>
              </p:cNvPr>
              <p:cNvSpPr/>
              <p:nvPr/>
            </p:nvSpPr>
            <p:spPr>
              <a:xfrm>
                <a:off x="528361" y="332458"/>
                <a:ext cx="9659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°) Les</a:t>
                </a:r>
                <a:r>
                  <a:rPr lang="fr-FR" b="1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fonctions polynômes de degré 2 de la forme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d>
                      <m:d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𝒂𝒗𝒆𝒄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b="1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fr-FR" sz="160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BC2EB4C-523D-6C45-A18D-7D5D89024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1" y="332458"/>
                <a:ext cx="9659952" cy="369332"/>
              </a:xfrm>
              <a:prstGeom prst="rect">
                <a:avLst/>
              </a:prstGeom>
              <a:blipFill>
                <a:blip r:embed="rId3"/>
                <a:stretch>
                  <a:fillRect l="-526" t="-6667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87E5C03-47F8-3640-879A-5B044FD71B11}"/>
              </a:ext>
            </a:extLst>
          </p:cNvPr>
          <p:cNvSpPr/>
          <p:nvPr/>
        </p:nvSpPr>
        <p:spPr>
          <a:xfrm>
            <a:off x="963266" y="768026"/>
            <a:ext cx="4711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fr-FR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Définitions et r</a:t>
            </a:r>
            <a:r>
              <a:rPr lang="fr-FR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eprésentation graphique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83E0F15-AF09-BF47-A2D5-CC2AF2F8ED65}"/>
                  </a:ext>
                </a:extLst>
              </p:cNvPr>
              <p:cNvSpPr txBox="1"/>
              <p:nvPr/>
            </p:nvSpPr>
            <p:spPr>
              <a:xfrm>
                <a:off x="883641" y="1181520"/>
                <a:ext cx="9665598" cy="73866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fonctions définies sur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………………………………………..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où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des nombres réels (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sont des ……………………………………………………………………………..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83E0F15-AF09-BF47-A2D5-CC2AF2F8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41" y="1181520"/>
                <a:ext cx="9665598" cy="738664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EB6F40C-83DF-204A-ACC4-CA4C163478B7}"/>
                  </a:ext>
                </a:extLst>
              </p:cNvPr>
              <p:cNvSpPr txBox="1"/>
              <p:nvPr/>
            </p:nvSpPr>
            <p:spPr>
              <a:xfrm>
                <a:off x="883641" y="2030582"/>
                <a:ext cx="9414244" cy="73866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une fonction polynôme du second degré définie sur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Toute solution à l’équation ………………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 appelée …………….. de la fonction polynôme du second degré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EB6F40C-83DF-204A-ACC4-CA4C16347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41" y="2030582"/>
                <a:ext cx="9414244" cy="738664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495572C-AE42-1C4C-AD80-3E98A9951679}"/>
                  </a:ext>
                </a:extLst>
              </p:cNvPr>
              <p:cNvSpPr txBox="1"/>
              <p:nvPr/>
            </p:nvSpPr>
            <p:spPr>
              <a:xfrm>
                <a:off x="883641" y="2879644"/>
                <a:ext cx="10676000" cy="2893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Conséquence pour les fonctions définies sur </a:t>
                </a:r>
                <a14:m>
                  <m:oMath xmlns:m="http://schemas.openxmlformats.org/officeDocument/2006/math"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où </a:t>
                </a:r>
                <a14:m>
                  <m:oMath xmlns:m="http://schemas.openxmlformats.org/officeDocument/2006/math"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des nombres réels (</a:t>
                </a:r>
                <a14:m>
                  <m:oMath xmlns:m="http://schemas.openxmlformats.org/officeDocument/2006/math"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sont appelées racine de la fonction f.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Exemples d’application: 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1°) 3 est-il une racine des fonctions polynômes de degré 2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−18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=−7(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−1)(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−4)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Calculons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……………………………………………………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Par conséquent, </a:t>
                </a:r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…………………………………………….</a:t>
                </a:r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Calculons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……………………………………………………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Par conséquent, </a:t>
                </a:r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…………………………………………….</a:t>
                </a:r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fr-FR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2°) Quelles sont les racines de la fonction polynôme de degré 2 définie sur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−2)(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+7)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Résolvons l’équation ………………..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Cela revient à résoudre l’équation de produit nul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………………………………….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………..</m:t>
                    </m:r>
                  </m:oMath>
                </a14:m>
                <a:endParaRPr lang="fr-FR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3°) Entrainement en suivant le </a:t>
                </a:r>
                <a:r>
                  <a:rPr lang="fr-FR" sz="1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qrcode</a:t>
                </a:r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suivant:</a:t>
                </a:r>
              </a:p>
              <a:p>
                <a:endParaRPr lang="fr-FR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495572C-AE42-1C4C-AD80-3E98A9951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41" y="2879644"/>
                <a:ext cx="10676000" cy="2893100"/>
              </a:xfrm>
              <a:prstGeom prst="rect">
                <a:avLst/>
              </a:prstGeom>
              <a:blipFill>
                <a:blip r:embed="rId6"/>
                <a:stretch>
                  <a:fillRect l="-1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5B074360-8E82-024F-94B4-FF19377BCB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22" y="5240247"/>
            <a:ext cx="766322" cy="7663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98AA8CE-66E8-7C4E-B6BC-DC26A77377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97" y="5240247"/>
            <a:ext cx="766311" cy="7663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3F74C9E-D5A1-E146-8B5A-689F83168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07" y="1550852"/>
            <a:ext cx="1365775" cy="13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9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4EC7C7-43B1-A847-8C50-34182D5DDA16}"/>
              </a:ext>
            </a:extLst>
          </p:cNvPr>
          <p:cNvSpPr/>
          <p:nvPr/>
        </p:nvSpPr>
        <p:spPr>
          <a:xfrm>
            <a:off x="389246" y="385629"/>
            <a:ext cx="7964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peut-on extraire comme informations de la représentation graphique ?</a:t>
            </a:r>
            <a:endParaRPr lang="fr-FR" sz="2400" i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74C0AA7-D424-7746-B64C-A074D24CC425}"/>
              </a:ext>
            </a:extLst>
          </p:cNvPr>
          <p:cNvCxnSpPr>
            <a:cxnSpLocks/>
          </p:cNvCxnSpPr>
          <p:nvPr/>
        </p:nvCxnSpPr>
        <p:spPr>
          <a:xfrm>
            <a:off x="6049108" y="724183"/>
            <a:ext cx="0" cy="31162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564ABF9E-0F63-F541-861C-B755D54C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60" y="836724"/>
            <a:ext cx="4146416" cy="28808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83082BA-9A80-AB4B-B6F6-E48A98945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54" y="836723"/>
            <a:ext cx="4324163" cy="28808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DE08D26-C2F3-9247-BD08-6479B3D83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43" y="2039814"/>
            <a:ext cx="930050" cy="93005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DCA5651-8D0B-2242-B439-94F075E09A46}"/>
              </a:ext>
            </a:extLst>
          </p:cNvPr>
          <p:cNvSpPr txBox="1"/>
          <p:nvPr/>
        </p:nvSpPr>
        <p:spPr>
          <a:xfrm>
            <a:off x="1204154" y="3953022"/>
            <a:ext cx="4881465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peut déterminer: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……………………………………………………………….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1F11767-3FBB-F242-8EB6-B5C2633DC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58" y="4342961"/>
            <a:ext cx="749544" cy="74954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9008204B-3552-C84A-A746-31A953E33143}"/>
              </a:ext>
            </a:extLst>
          </p:cNvPr>
          <p:cNvSpPr txBox="1"/>
          <p:nvPr/>
        </p:nvSpPr>
        <p:spPr>
          <a:xfrm>
            <a:off x="6185520" y="4529797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Entrainement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09CD700-B42A-BF47-91E2-C428C5B145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" y="4342961"/>
            <a:ext cx="1136332" cy="11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9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8BC922D-2E3A-544D-84A6-69C56275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56EA55-644C-864C-B1F3-D3FAF3B7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5D80C2-9138-394D-ADC5-BFF216341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16" y="913161"/>
            <a:ext cx="708499" cy="7084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3C7EDF-7B42-0E4E-8616-002174B88FF0}"/>
              </a:ext>
            </a:extLst>
          </p:cNvPr>
          <p:cNvSpPr/>
          <p:nvPr/>
        </p:nvSpPr>
        <p:spPr>
          <a:xfrm>
            <a:off x="389246" y="385629"/>
            <a:ext cx="7249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peut-on extraire comme informations de l’expression littérale ?</a:t>
            </a:r>
            <a:endParaRPr lang="fr-FR" sz="2400" i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19BED1-DDB0-CE44-A00C-FF94DC5C10E9}"/>
              </a:ext>
            </a:extLst>
          </p:cNvPr>
          <p:cNvSpPr txBox="1"/>
          <p:nvPr/>
        </p:nvSpPr>
        <p:spPr>
          <a:xfrm>
            <a:off x="1448479" y="882995"/>
            <a:ext cx="4342856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peut déterminer: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………………………………………………………..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F04730-9F6F-1F41-A68B-ACE466C7324A}"/>
              </a:ext>
            </a:extLst>
          </p:cNvPr>
          <p:cNvSpPr txBox="1"/>
          <p:nvPr/>
        </p:nvSpPr>
        <p:spPr>
          <a:xfrm>
            <a:off x="5845861" y="1098439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Entrainement 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B983CB8-3495-AF41-8BDE-C25D92580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2" y="797837"/>
            <a:ext cx="1216758" cy="12167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BFF50D-BB33-F644-B209-37C24C86CAD4}"/>
              </a:ext>
            </a:extLst>
          </p:cNvPr>
          <p:cNvSpPr/>
          <p:nvPr/>
        </p:nvSpPr>
        <p:spPr>
          <a:xfrm>
            <a:off x="745891" y="2045643"/>
            <a:ext cx="10072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fr-FR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Factorisation des fonctions polynômes de degré 2 connaissant au moins l’une de ses racines </a:t>
            </a:r>
            <a:endParaRPr lang="fr-FR" sz="24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9F54F5-88E2-504A-BBA8-337ABBD5449A}"/>
              </a:ext>
            </a:extLst>
          </p:cNvPr>
          <p:cNvSpPr txBox="1"/>
          <p:nvPr/>
        </p:nvSpPr>
        <p:spPr>
          <a:xfrm>
            <a:off x="1931618" y="2549548"/>
            <a:ext cx="3560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 cas où deux racines sont connues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5B8DAD4-416F-954E-965F-09EE12A7E881}"/>
                  </a:ext>
                </a:extLst>
              </p:cNvPr>
              <p:cNvSpPr txBox="1"/>
              <p:nvPr/>
            </p:nvSpPr>
            <p:spPr>
              <a:xfrm>
                <a:off x="1052146" y="3022676"/>
                <a:ext cx="10361363" cy="2462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mise sous la forme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d’une fonction polynôme du second degré est facilitée si l’on détient: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………………………………………………………..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………………………………………………………..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</a:t>
                </a:r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Soit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+200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1°) Recherche des racines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 non donnée dans l’énoncé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	      La résolution de l’équation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…………………..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nous fournit les deux racines: </a:t>
                </a:r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……………………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2°) Recherche de la valeur du coefficient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fr-FR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L’expression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nous le donne : </a:t>
                </a:r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……..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3°) Factorisation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</a:t>
                </a:r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Une factorisation possible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 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…………………………………………………………………………</m:t>
                    </m:r>
                  </m:oMath>
                </a14:m>
                <a:endParaRPr lang="fr-FR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5B8DAD4-416F-954E-965F-09EE12A7E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46" y="3022676"/>
                <a:ext cx="10361363" cy="2462213"/>
              </a:xfrm>
              <a:prstGeom prst="rect">
                <a:avLst/>
              </a:prstGeom>
              <a:blipFill>
                <a:blip r:embed="rId4"/>
                <a:stretch>
                  <a:fillRect l="-122"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>
            <a:extLst>
              <a:ext uri="{FF2B5EF4-FFF2-40B4-BE49-F238E27FC236}">
                <a16:creationId xmlns:a16="http://schemas.microsoft.com/office/drawing/2014/main" id="{529D598F-0F54-3748-93E5-01C62AC92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45" y="2622742"/>
            <a:ext cx="1351573" cy="1351573"/>
          </a:xfrm>
          <a:prstGeom prst="rect">
            <a:avLst/>
          </a:prstGeom>
        </p:spPr>
      </p:pic>
      <p:pic>
        <p:nvPicPr>
          <p:cNvPr id="16" name="Image 15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54345634-1C3B-CA47-9EA9-F95F7AE692D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90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85204" y="798401"/>
                <a:ext cx="49859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la fonction définie sur </a:t>
                </a:r>
                <a:r>
                  <a:rPr lang="fr-FR" sz="1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</a:t>
                </a:r>
                <a:r>
                  <a:rPr lang="fr-FR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−16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+28</m:t>
                    </m:r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04" y="798401"/>
                <a:ext cx="4985934" cy="523220"/>
              </a:xfrm>
              <a:prstGeom prst="rect">
                <a:avLst/>
              </a:prstGeom>
              <a:blipFill>
                <a:blip r:embed="rId2"/>
                <a:stretch>
                  <a:fillRect l="-254" t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373932" y="1592625"/>
                <a:ext cx="5992474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………………………………….</m:t>
                    </m:r>
                  </m:oMath>
                </a14:m>
                <a:endParaRPr lang="fr-FR" b="0" dirty="0">
                  <a:ea typeface="Cambria Math" panose="02040503050406030204" pitchFamily="18" charset="0"/>
                </a:endParaRP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Donc 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 une racine évidente de la fonction polynôme du second degré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932" y="1592625"/>
                <a:ext cx="5992474" cy="707886"/>
              </a:xfrm>
              <a:prstGeom prst="rect">
                <a:avLst/>
              </a:prstGeom>
              <a:blipFill>
                <a:blip r:embed="rId3"/>
                <a:stretch>
                  <a:fillRect l="-1907" r="-847" b="-140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044984" y="2426708"/>
                <a:ext cx="47261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2°) Factorisation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par l’expression 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fr-FR" sz="14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84" y="2426708"/>
                <a:ext cx="4726154" cy="307777"/>
              </a:xfrm>
              <a:prstGeom prst="rect">
                <a:avLst/>
              </a:prstGeom>
              <a:blipFill>
                <a:blip r:embed="rId4"/>
                <a:stretch>
                  <a:fillRect l="-268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373932" y="2753259"/>
                <a:ext cx="43300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fonction polynôme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peut être mise sous la forme </a:t>
                </a:r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932" y="2753259"/>
                <a:ext cx="4330032" cy="276999"/>
              </a:xfrm>
              <a:prstGeom prst="rect">
                <a:avLst/>
              </a:prstGeom>
              <a:blipFill>
                <a:blip r:embed="rId5"/>
                <a:stretch>
                  <a:fillRect l="-2639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1044984" y="3291750"/>
            <a:ext cx="37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3°) On développe l’expression précédente</a:t>
            </a:r>
            <a:r>
              <a:rPr lang="fr-FR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044984" y="1213922"/>
                <a:ext cx="6027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1°) Vérification que 2 est une racine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1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1400" b="1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84" y="1213922"/>
                <a:ext cx="6027798" cy="307777"/>
              </a:xfrm>
              <a:prstGeom prst="rect">
                <a:avLst/>
              </a:prstGeom>
              <a:blipFill>
                <a:blip r:embed="rId6"/>
                <a:stretch>
                  <a:fillRect l="-210" t="-12500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5537773" y="2753259"/>
                <a:ext cx="2301720" cy="27699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− ….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 ………….. 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773" y="2753259"/>
                <a:ext cx="2301720" cy="276999"/>
              </a:xfrm>
              <a:prstGeom prst="rect">
                <a:avLst/>
              </a:prstGeom>
              <a:blipFill>
                <a:blip r:embed="rId7"/>
                <a:stretch>
                  <a:fillRect r="-2732" b="-3333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 descr="D:\Cours Mathématiques\Seconde\Cours 2014_2015\Fonctions\Résolution des équations\CC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DB1ADFBB-E941-E445-B49A-46CA9B3BB71F}"/>
                  </a:ext>
                </a:extLst>
              </p:cNvPr>
              <p:cNvSpPr txBox="1"/>
              <p:nvPr/>
            </p:nvSpPr>
            <p:spPr>
              <a:xfrm>
                <a:off x="1044984" y="4324350"/>
                <a:ext cx="6027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4°) On identifie terme à terme les deux expressions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DB1ADFBB-E941-E445-B49A-46CA9B3BB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84" y="4324350"/>
                <a:ext cx="6027798" cy="307777"/>
              </a:xfrm>
              <a:prstGeom prst="rect">
                <a:avLst/>
              </a:prstGeom>
              <a:blipFill>
                <a:blip r:embed="rId9"/>
                <a:stretch>
                  <a:fillRect l="-210" t="-4000" b="-1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 21">
            <a:extLst>
              <a:ext uri="{FF2B5EF4-FFF2-40B4-BE49-F238E27FC236}">
                <a16:creationId xmlns:a16="http://schemas.microsoft.com/office/drawing/2014/main" id="{F64E2B6A-880B-8A4F-8DC2-21A001814D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85" y="227989"/>
            <a:ext cx="2527300" cy="25273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8443F20-3C8B-F147-8488-640A336041F0}"/>
              </a:ext>
            </a:extLst>
          </p:cNvPr>
          <p:cNvSpPr/>
          <p:nvPr/>
        </p:nvSpPr>
        <p:spPr>
          <a:xfrm>
            <a:off x="5246763" y="1491639"/>
            <a:ext cx="880577" cy="4213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Racine fournie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8D944FF-243B-BA4B-BD4B-13F1965F99A2}"/>
              </a:ext>
            </a:extLst>
          </p:cNvPr>
          <p:cNvCxnSpPr>
            <a:cxnSpLocks/>
          </p:cNvCxnSpPr>
          <p:nvPr/>
        </p:nvCxnSpPr>
        <p:spPr>
          <a:xfrm flipH="1">
            <a:off x="1943100" y="1497081"/>
            <a:ext cx="3286125" cy="63175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31CF269-7EF1-C344-8843-3596F87EC8FD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5072065" y="1702313"/>
            <a:ext cx="174698" cy="84086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64F93CF7-6EBC-3A41-980B-0244EFDD5EC8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687052" y="1912987"/>
            <a:ext cx="409113" cy="86617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8BF31C71-77D4-4747-AB0F-3332E65C55BD}"/>
                  </a:ext>
                </a:extLst>
              </p:cNvPr>
              <p:cNvSpPr txBox="1"/>
              <p:nvPr/>
            </p:nvSpPr>
            <p:spPr>
              <a:xfrm>
                <a:off x="1360225" y="3577313"/>
                <a:ext cx="48252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−2</m:t>
                          </m:r>
                        </m:e>
                      </m:d>
                      <m:d>
                        <m:dPr>
                          <m:ctrlPr>
                            <a:rPr lang="fr-FR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fr-FR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1" i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………………………………….</m:t>
                      </m:r>
                    </m:oMath>
                  </m:oMathPara>
                </a14:m>
                <a:endParaRPr lang="fr-FR" b="0" dirty="0"/>
              </a:p>
              <a:p>
                <a:r>
                  <a:rPr lang="fr-FR" dirty="0"/>
                  <a:t>                     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 ………………………………….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8BF31C71-77D4-4747-AB0F-3332E65C5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225" y="3577313"/>
                <a:ext cx="4825295" cy="553998"/>
              </a:xfrm>
              <a:prstGeom prst="rect">
                <a:avLst/>
              </a:prstGeom>
              <a:blipFill>
                <a:blip r:embed="rId11"/>
                <a:stretch>
                  <a:fillRect t="-2273" b="-204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79129963-37D8-0A46-B958-309D57894983}"/>
                  </a:ext>
                </a:extLst>
              </p:cNvPr>
              <p:cNvSpPr txBox="1"/>
              <p:nvPr/>
            </p:nvSpPr>
            <p:spPr>
              <a:xfrm>
                <a:off x="1539843" y="4678366"/>
                <a:ext cx="47195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+28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………………………………...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79129963-37D8-0A46-B958-309D57894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43" y="4678366"/>
                <a:ext cx="4719562" cy="276999"/>
              </a:xfrm>
              <a:prstGeom prst="rect">
                <a:avLst/>
              </a:prstGeom>
              <a:blipFill>
                <a:blip r:embed="rId12"/>
                <a:stretch>
                  <a:fillRect l="-536" b="-391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50BF2B84-D31D-CB42-B8AB-603AD1203870}"/>
              </a:ext>
            </a:extLst>
          </p:cNvPr>
          <p:cNvCxnSpPr/>
          <p:nvPr/>
        </p:nvCxnSpPr>
        <p:spPr>
          <a:xfrm>
            <a:off x="6291760" y="3272046"/>
            <a:ext cx="0" cy="223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F0DF2E0B-020D-1049-B902-5EEA6689F2EF}"/>
                  </a:ext>
                </a:extLst>
              </p:cNvPr>
              <p:cNvSpPr txBox="1"/>
              <p:nvPr/>
            </p:nvSpPr>
            <p:spPr>
              <a:xfrm>
                <a:off x="2275659" y="5036710"/>
                <a:ext cx="3628556" cy="41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On en déduit que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………….</m:t>
                            </m:r>
                          </m:e>
                          <m:e>
                            <m: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…………..</m:t>
                            </m:r>
                          </m:e>
                        </m:eqArr>
                      </m:e>
                    </m:d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F0DF2E0B-020D-1049-B902-5EEA6689F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59" y="5036710"/>
                <a:ext cx="3628556" cy="412805"/>
              </a:xfrm>
              <a:prstGeom prst="rect">
                <a:avLst/>
              </a:prstGeom>
              <a:blipFill>
                <a:blip r:embed="rId13"/>
                <a:stretch>
                  <a:fillRect l="-348" t="-151515" b="-236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CAF08936-2A1E-A844-86CA-C60F698E4DF1}"/>
                  </a:ext>
                </a:extLst>
              </p:cNvPr>
              <p:cNvSpPr txBox="1"/>
              <p:nvPr/>
            </p:nvSpPr>
            <p:spPr>
              <a:xfrm>
                <a:off x="6748350" y="3390095"/>
                <a:ext cx="37984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5°) On détermine la valeur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14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CAF08936-2A1E-A844-86CA-C60F698E4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350" y="3390095"/>
                <a:ext cx="3798479" cy="307777"/>
              </a:xfrm>
              <a:prstGeom prst="rect">
                <a:avLst/>
              </a:prstGeom>
              <a:blipFill>
                <a:blip r:embed="rId14"/>
                <a:stretch>
                  <a:fillRect l="-333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4BDDB5A6-9E67-B44A-B2AB-5783C97009DD}"/>
                  </a:ext>
                </a:extLst>
              </p:cNvPr>
              <p:cNvSpPr txBox="1"/>
              <p:nvPr/>
            </p:nvSpPr>
            <p:spPr>
              <a:xfrm>
                <a:off x="7661653" y="3838535"/>
                <a:ext cx="30018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…………………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𝑒𝑡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….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4BDDB5A6-9E67-B44A-B2AB-5783C9700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653" y="3838535"/>
                <a:ext cx="3001847" cy="276999"/>
              </a:xfrm>
              <a:prstGeom prst="rect">
                <a:avLst/>
              </a:prstGeom>
              <a:blipFill>
                <a:blip r:embed="rId15"/>
                <a:stretch>
                  <a:fillRect l="-1261" b="-391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>
            <a:extLst>
              <a:ext uri="{FF2B5EF4-FFF2-40B4-BE49-F238E27FC236}">
                <a16:creationId xmlns:a16="http://schemas.microsoft.com/office/drawing/2014/main" id="{16E9CF92-504C-394F-838A-EC6CB1F21593}"/>
              </a:ext>
            </a:extLst>
          </p:cNvPr>
          <p:cNvSpPr txBox="1"/>
          <p:nvPr/>
        </p:nvSpPr>
        <p:spPr>
          <a:xfrm>
            <a:off x="6740714" y="4257199"/>
            <a:ext cx="37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6°) Conclure</a:t>
            </a:r>
            <a:r>
              <a:rPr lang="fr-FR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161438A-CC62-7F4E-A59B-D20EE972B7F9}"/>
              </a:ext>
            </a:extLst>
          </p:cNvPr>
          <p:cNvSpPr txBox="1"/>
          <p:nvPr/>
        </p:nvSpPr>
        <p:spPr>
          <a:xfrm>
            <a:off x="7044127" y="4602790"/>
            <a:ext cx="2999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factorisation de la fonction f est: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5F231D01-7318-6547-915E-497CA9CA619F}"/>
                  </a:ext>
                </a:extLst>
              </p:cNvPr>
              <p:cNvSpPr txBox="1"/>
              <p:nvPr/>
            </p:nvSpPr>
            <p:spPr>
              <a:xfrm>
                <a:off x="6740714" y="4985803"/>
                <a:ext cx="47906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…………………………………………………</m:t>
                      </m:r>
                    </m:oMath>
                  </m:oMathPara>
                </a14:m>
                <a:endParaRPr lang="fr-F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5F231D01-7318-6547-915E-497CA9CA6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714" y="4985803"/>
                <a:ext cx="4790607" cy="276999"/>
              </a:xfrm>
              <a:prstGeom prst="rect">
                <a:avLst/>
              </a:prstGeom>
              <a:blipFill>
                <a:blip r:embed="rId16"/>
                <a:stretch>
                  <a:fillRect l="-1852" t="-4545" b="-4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DDAE2919-415B-2B4D-82C3-70C22C03DE81}"/>
              </a:ext>
            </a:extLst>
          </p:cNvPr>
          <p:cNvSpPr txBox="1"/>
          <p:nvPr/>
        </p:nvSpPr>
        <p:spPr>
          <a:xfrm>
            <a:off x="1479481" y="383020"/>
            <a:ext cx="3749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 cas où une seule racine est connue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E42D70-A6DE-D04E-A3A1-224B94DC22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41" y="1724426"/>
            <a:ext cx="796636" cy="79663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F472CF92-028C-0346-876E-0FEC0006EB3F}"/>
              </a:ext>
            </a:extLst>
          </p:cNvPr>
          <p:cNvSpPr txBox="1"/>
          <p:nvPr/>
        </p:nvSpPr>
        <p:spPr>
          <a:xfrm>
            <a:off x="8178904" y="1397742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Entrainement :</a:t>
            </a:r>
          </a:p>
        </p:txBody>
      </p:sp>
    </p:spTree>
    <p:extLst>
      <p:ext uri="{BB962C8B-B14F-4D97-AF65-F5344CB8AC3E}">
        <p14:creationId xmlns:p14="http://schemas.microsoft.com/office/powerpoint/2010/main" val="29810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918788C-D176-334C-B4B4-3CBD9131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1A1CB1-19CD-8C44-8F1E-79D633B4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10F511-9A9D-BA4E-BDEF-DF7500C4D1B2}"/>
              </a:ext>
            </a:extLst>
          </p:cNvPr>
          <p:cNvSpPr txBox="1"/>
          <p:nvPr/>
        </p:nvSpPr>
        <p:spPr>
          <a:xfrm>
            <a:off x="1173835" y="518196"/>
            <a:ext cx="9135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Étude du signe d’une fonction polynôme du second degré donnée sous forme factorisée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C0499-B41C-9943-9765-D95CC83A9AF9}"/>
                  </a:ext>
                </a:extLst>
              </p:cNvPr>
              <p:cNvSpPr/>
              <p:nvPr/>
            </p:nvSpPr>
            <p:spPr>
              <a:xfrm>
                <a:off x="1320900" y="1018698"/>
                <a:ext cx="884170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Pour déterminer le signe de ce type de fonction, il faut tenir compte des signes des trois facteurs que sont 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fr-FR" sz="1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;</m:t>
                      </m:r>
                      <m:r>
                        <a:rPr lang="fr-FR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fr-FR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fr-FR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fr-FR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 est donc intéressant de les regrouper dans un tableau de signes.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C0499-B41C-9943-9765-D95CC83A9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00" y="1018698"/>
                <a:ext cx="8841703" cy="738664"/>
              </a:xfrm>
              <a:prstGeom prst="rect">
                <a:avLst/>
              </a:prstGeom>
              <a:blipFill>
                <a:blip r:embed="rId2"/>
                <a:stretch>
                  <a:fillRect l="-143" b="-6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742EA04-1502-5044-AB37-44089D40B7E4}"/>
                  </a:ext>
                </a:extLst>
              </p:cNvPr>
              <p:cNvSpPr txBox="1"/>
              <p:nvPr/>
            </p:nvSpPr>
            <p:spPr>
              <a:xfrm>
                <a:off x="1320900" y="1919310"/>
                <a:ext cx="68491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Étude du signe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−5)(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−7)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742EA04-1502-5044-AB37-44089D40B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00" y="1919310"/>
                <a:ext cx="6849119" cy="307777"/>
              </a:xfrm>
              <a:prstGeom prst="rect">
                <a:avLst/>
              </a:prstGeom>
              <a:blipFill>
                <a:blip r:embed="rId3"/>
                <a:stretch>
                  <a:fillRect l="-185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F2602251-7B23-F944-B94D-E60A2A75C0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5707891"/>
                  </p:ext>
                </p:extLst>
              </p:nvPr>
            </p:nvGraphicFramePr>
            <p:xfrm>
              <a:off x="1579418" y="2389035"/>
              <a:ext cx="6487825" cy="1676895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3979470901"/>
                        </a:ext>
                      </a:extLst>
                    </a:gridCol>
                    <a:gridCol w="4354225">
                      <a:extLst>
                        <a:ext uri="{9D8B030D-6E8A-4147-A177-3AD203B41FA5}">
                          <a16:colId xmlns:a16="http://schemas.microsoft.com/office/drawing/2014/main" val="1043963397"/>
                        </a:ext>
                      </a:extLst>
                    </a:gridCol>
                  </a:tblGrid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                   ….                          …                       +∞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337363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fr-FR" sz="1600" dirty="0"/>
                            <a:t>                             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871935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6174117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−5)(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−7)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449957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345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F2602251-7B23-F944-B94D-E60A2A75C0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5707891"/>
                  </p:ext>
                </p:extLst>
              </p:nvPr>
            </p:nvGraphicFramePr>
            <p:xfrm>
              <a:off x="1579418" y="2389035"/>
              <a:ext cx="6487825" cy="1676895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3979470901"/>
                        </a:ext>
                      </a:extLst>
                    </a:gridCol>
                    <a:gridCol w="4354225">
                      <a:extLst>
                        <a:ext uri="{9D8B030D-6E8A-4147-A177-3AD203B41FA5}">
                          <a16:colId xmlns:a16="http://schemas.microsoft.com/office/drawing/2014/main" val="1043963397"/>
                        </a:ext>
                      </a:extLst>
                    </a:gridCol>
                  </a:tblGrid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95" t="-3704" r="-204762" b="-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9128" t="-3704" b="-4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337363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95" t="-107692" r="-204762" b="-3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9128" t="-107692" b="-3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2871935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95" t="-200000" r="-204762" b="-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6174117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95" t="-311538" r="-204762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449957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95" t="-396296" r="-204762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3457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Flèche courbée vers la gauche 8">
            <a:extLst>
              <a:ext uri="{FF2B5EF4-FFF2-40B4-BE49-F238E27FC236}">
                <a16:creationId xmlns:a16="http://schemas.microsoft.com/office/drawing/2014/main" id="{7E4B3F1B-675F-0D4B-A1F4-EC0F06CFFC85}"/>
              </a:ext>
            </a:extLst>
          </p:cNvPr>
          <p:cNvSpPr/>
          <p:nvPr/>
        </p:nvSpPr>
        <p:spPr>
          <a:xfrm>
            <a:off x="8118215" y="3467918"/>
            <a:ext cx="214225" cy="54272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BF5EEE-F022-244B-AE8C-47E1BC68A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31" y="2227087"/>
            <a:ext cx="1631294" cy="988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1209BE-CE69-E04A-9327-4739FB67285A}"/>
                  </a:ext>
                </a:extLst>
              </p:cNvPr>
              <p:cNvSpPr txBox="1"/>
              <p:nvPr/>
            </p:nvSpPr>
            <p:spPr>
              <a:xfrm>
                <a:off x="8477299" y="3467291"/>
                <a:ext cx="2601994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 faut être vigilant sur le signe </a:t>
                </a:r>
              </a:p>
              <a:p>
                <a:pPr algn="ctr"/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 coefficient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fr-F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1209BE-CE69-E04A-9327-4739FB672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99" y="3467291"/>
                <a:ext cx="2601994" cy="523220"/>
              </a:xfrm>
              <a:prstGeom prst="rect">
                <a:avLst/>
              </a:prstGeom>
              <a:blipFill>
                <a:blip r:embed="rId6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5244CC9-17E3-5C47-8853-3D43A88F0805}"/>
              </a:ext>
            </a:extLst>
          </p:cNvPr>
          <p:cNvCxnSpPr>
            <a:cxnSpLocks/>
          </p:cNvCxnSpPr>
          <p:nvPr/>
        </p:nvCxnSpPr>
        <p:spPr>
          <a:xfrm flipH="1" flipV="1">
            <a:off x="6794421" y="2130694"/>
            <a:ext cx="3515248" cy="160858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E3C0A6A-5EB9-A941-9502-E3E0C49A5BAF}"/>
                  </a:ext>
                </a:extLst>
              </p:cNvPr>
              <p:cNvSpPr txBox="1"/>
              <p:nvPr/>
            </p:nvSpPr>
            <p:spPr>
              <a:xfrm>
                <a:off x="1579418" y="4324272"/>
                <a:ext cx="533210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 conséquent: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𝒑𝒐𝒖𝒓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𝒕𝒐𝒖𝒕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𝝐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………………………………………………</m:t>
                    </m:r>
                  </m:oMath>
                </a14:m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𝒑𝒐𝒖𝒓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𝒕𝒐𝒖𝒕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𝝐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…………………………..</m:t>
                    </m:r>
                  </m:oMath>
                </a14:m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E3C0A6A-5EB9-A941-9502-E3E0C49A5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418" y="4324272"/>
                <a:ext cx="5332101" cy="954107"/>
              </a:xfrm>
              <a:prstGeom prst="rect">
                <a:avLst/>
              </a:prstGeom>
              <a:blipFill>
                <a:blip r:embed="rId7"/>
                <a:stretch>
                  <a:fillRect l="-238" b="-38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D6F74158-95DD-494E-8D07-07EBC2291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51" y="3590280"/>
            <a:ext cx="2514600" cy="25273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9715846-8586-5B41-8D3F-D2020ABFAD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06" y="4846444"/>
            <a:ext cx="671945" cy="67194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FF4692A-5961-4B40-BE80-7BB8A411ED79}"/>
              </a:ext>
            </a:extLst>
          </p:cNvPr>
          <p:cNvSpPr txBox="1"/>
          <p:nvPr/>
        </p:nvSpPr>
        <p:spPr>
          <a:xfrm>
            <a:off x="7242126" y="4998984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Entrainement :</a:t>
            </a:r>
          </a:p>
        </p:txBody>
      </p:sp>
      <p:pic>
        <p:nvPicPr>
          <p:cNvPr id="17" name="Image 16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E00287EF-10C5-2B4C-9953-88B5A49095F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799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993</Words>
  <Application>Microsoft Macintosh PowerPoint</Application>
  <PresentationFormat>Grand écran</PresentationFormat>
  <Paragraphs>177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Comic Sans MS</vt:lpstr>
      <vt:lpstr>Impact</vt:lpstr>
      <vt:lpstr>Times New Roman</vt:lpstr>
      <vt:lpstr>Grand événement</vt:lpstr>
      <vt:lpstr> Thème: analyse     séquence 4 :                Fonctions polynômes de degré 2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122</cp:revision>
  <cp:lastPrinted>2018-09-12T10:08:27Z</cp:lastPrinted>
  <dcterms:created xsi:type="dcterms:W3CDTF">2014-09-05T11:48:57Z</dcterms:created>
  <dcterms:modified xsi:type="dcterms:W3CDTF">2019-11-05T15:37:32Z</dcterms:modified>
</cp:coreProperties>
</file>