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301-C011-4575-9D8C-E064DB9A9D1B}" type="datetimeFigureOut">
              <a:rPr lang="fr-FR" smtClean="0"/>
              <a:t>26/08/2019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2B2B-D08B-4F9B-BE94-59D145D92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2B2B-D08B-4F9B-BE94-59D145D92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E1BE19A-D69D-46FE-90E4-1A55FAFE6251}" type="datetime1">
              <a:rPr lang="fr-FR" smtClean="0"/>
              <a:t>26/08/2019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63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D7AD-263B-41FB-B7F0-30626F92F9EB}" type="datetime1">
              <a:rPr lang="fr-FR" smtClean="0"/>
              <a:t>26/08/2019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75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A4D-6059-4434-A8CF-CD943ABC3AA6}" type="datetime1">
              <a:rPr lang="fr-FR" smtClean="0"/>
              <a:t>26/08/2019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50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7FF-D87A-4DA1-B565-70DFF395E045}" type="datetime1">
              <a:rPr lang="fr-FR" smtClean="0"/>
              <a:t>26/08/2019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13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42D5-EEA3-4E55-99E0-3D1A4E8A86D2}" type="datetime1">
              <a:rPr lang="fr-FR" smtClean="0"/>
              <a:t>26/08/2019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2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9A6-DEE4-4569-8484-979022B413F7}" type="datetime1">
              <a:rPr lang="fr-FR" smtClean="0"/>
              <a:t>26/08/2019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05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5C9-9D2D-46F8-9803-6CB797B95B69}" type="datetime1">
              <a:rPr lang="fr-FR" smtClean="0"/>
              <a:t>26/08/2019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91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C92C-A421-406F-8192-226EC8464AAD}" type="datetime1">
              <a:rPr lang="fr-FR" smtClean="0"/>
              <a:t>26/08/2019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34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16F3-7BE5-440F-A265-2E50790B0658}" type="datetime1">
              <a:rPr lang="fr-FR" smtClean="0"/>
              <a:t>26/08/2019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34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498-20A5-44FD-817F-B7F1ED60286D}" type="datetime1">
              <a:rPr lang="fr-FR" smtClean="0"/>
              <a:t>26/08/2019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73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A8DD-C629-4FF5-8C92-581E4F7BDDF9}" type="datetime1">
              <a:rPr lang="fr-FR" smtClean="0"/>
              <a:t>26/08/2019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9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FAE5-D5FC-448B-BD60-367B36DD9B2B}" type="datetime1">
              <a:rPr lang="fr-FR" smtClean="0"/>
              <a:t>26/08/2019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1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BCE-B9F4-4C0E-B240-0B9F9D032245}" type="datetime1">
              <a:rPr lang="fr-FR" smtClean="0"/>
              <a:t>26/08/2019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7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2584-4963-4DCF-AEE1-51FEE84C75C4}" type="datetime1">
              <a:rPr lang="fr-FR" smtClean="0"/>
              <a:t>26/08/2019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04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E6C-4A6E-48C0-9976-AEDC1199042A}" type="datetime1">
              <a:rPr lang="fr-FR" smtClean="0"/>
              <a:t>26/08/2019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1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1DA-344B-453A-A1D0-19F6DE38BAF7}" type="datetime1">
              <a:rPr lang="fr-FR" smtClean="0"/>
              <a:t>26/08/2019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27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BF00-06DF-4C57-89F3-E6A1E33CE901}" type="datetime1">
              <a:rPr lang="fr-FR" smtClean="0"/>
              <a:t>26/08/2019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92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809186D-8CAB-4168-8097-D43CAA516CF8}" type="datetime1">
              <a:rPr lang="fr-FR" smtClean="0"/>
              <a:t>26/08/2019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8.jp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91201" y="253378"/>
            <a:ext cx="9755187" cy="2766528"/>
          </a:xfrm>
        </p:spPr>
        <p:txBody>
          <a:bodyPr>
            <a:normAutofit/>
          </a:bodyPr>
          <a:lstStyle/>
          <a:p>
            <a:pPr algn="l"/>
            <a:r>
              <a:rPr lang="fr-FR" sz="6000" dirty="0"/>
              <a:t>Thème: algèbre</a:t>
            </a: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				</a:t>
            </a:r>
            <a:r>
              <a:rPr lang="fr-FR" sz="3200" dirty="0"/>
              <a:t>séquence 1:</a:t>
            </a:r>
            <a:br>
              <a:rPr lang="fr-FR" sz="3200" dirty="0"/>
            </a:br>
            <a:r>
              <a:rPr lang="fr-FR" sz="3200" dirty="0"/>
              <a:t>      Équations, Fonctions polynômes du second degré 1</a:t>
            </a:r>
            <a:endParaRPr lang="fr-FR" sz="6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FE0F97D-B72D-404A-90E3-4B1694C65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977">
            <a:off x="7494447" y="357511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0B9D68-02C2-B84E-A2FB-5576E77BA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136781" y="3176997"/>
            <a:ext cx="1559196" cy="15591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528D92-490F-4F42-912A-2E4150AF3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225">
            <a:off x="3184898" y="2974876"/>
            <a:ext cx="5240928" cy="19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2</a:t>
            </a:fld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528361" y="332458"/>
            <a:ext cx="5631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1°) Fonction polynôme du second degré (trinôme)</a:t>
            </a:r>
            <a:endParaRPr lang="fr-FR" sz="1600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63266" y="768026"/>
            <a:ext cx="1975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fr-FR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Définitions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838093" y="1361963"/>
                <a:ext cx="10520470" cy="52322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Dire qu’une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définie sur </a:t>
                </a:r>
                <a:r>
                  <a:rPr lang="fr-FR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ℝ</a:t>
                </a:r>
                <a:r>
                  <a:rPr lang="fr-FR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une fonction trinôme ou polynôme du second degré signifie 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qu’il existe des nombres réels </a:t>
                </a:r>
                <a:r>
                  <a:rPr lang="fr-FR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et </a:t>
                </a:r>
                <a:r>
                  <a:rPr lang="fr-FR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tels que pour tout nombre x:                          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(Forme développée)</a:t>
                </a: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93" y="1361963"/>
                <a:ext cx="10520470" cy="523220"/>
              </a:xfrm>
              <a:prstGeom prst="rect">
                <a:avLst/>
              </a:prstGeom>
              <a:blipFill>
                <a:blip r:embed="rId2"/>
                <a:stretch>
                  <a:fillRect r="-481" b="-9091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838093" y="2128277"/>
            <a:ext cx="32672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s’agit de la </a:t>
            </a:r>
            <a:r>
              <a:rPr lang="fr-FR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forme développée </a:t>
            </a:r>
            <a:r>
              <a:rPr lang="fr-F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f(x).</a:t>
            </a:r>
            <a:endParaRPr lang="fr-FR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38093" y="2535306"/>
            <a:ext cx="9344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Remarque :</a:t>
            </a:r>
            <a:r>
              <a:rPr lang="fr-F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 polynôme de degré 2 s’écrit sous forme développée de manière unique.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38093" y="2990661"/>
            <a:ext cx="100703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Exemples : f(x) = 3x² +2x -7 (a = 3, b = 2 et c = </a:t>
            </a:r>
            <a:r>
              <a:rPr lang="fr-FR" sz="14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-7);</a:t>
            </a:r>
            <a:r>
              <a:rPr lang="fr-FR" sz="14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g(x) = -5x² + 3 (a = -5, b = 0 et c = 3); h(x) = 4x -9x² (a = -9, b = 4 et c = 0)</a:t>
            </a:r>
            <a:endParaRPr lang="fr-FR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224E6BE-86D5-C845-B12C-126FF6E7085F}"/>
                  </a:ext>
                </a:extLst>
              </p:cNvPr>
              <p:cNvSpPr txBox="1"/>
              <p:nvPr/>
            </p:nvSpPr>
            <p:spPr>
              <a:xfrm>
                <a:off x="841492" y="3509344"/>
                <a:ext cx="8019760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une fonction polynôme du second degré définie sur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Toute solution à l’équation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 appelée racine de la fonction polynôme du second degré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224E6BE-86D5-C845-B12C-126FF6E70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92" y="3509344"/>
                <a:ext cx="8019760" cy="523220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7D5B8C7-BE0C-ED48-B95C-3B55E3E5E117}"/>
                  </a:ext>
                </a:extLst>
              </p:cNvPr>
              <p:cNvSpPr txBox="1"/>
              <p:nvPr/>
            </p:nvSpPr>
            <p:spPr>
              <a:xfrm>
                <a:off x="838093" y="4312741"/>
                <a:ext cx="75902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 Soit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polynôme du second degré 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En calculant l’image de 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 la fonction f, c’est-à-dire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on trouve 0.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Cela se traduit en langage mathématique par: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Autrement dit, </a:t>
                </a:r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une racine du polynôme du second degré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7D5B8C7-BE0C-ED48-B95C-3B55E3E5E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93" y="4312741"/>
                <a:ext cx="7590283" cy="954107"/>
              </a:xfrm>
              <a:prstGeom prst="rect">
                <a:avLst/>
              </a:prstGeom>
              <a:blipFill>
                <a:blip r:embed="rId5"/>
                <a:stretch>
                  <a:fillRect l="-167" t="-1316"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C98F97F2-04AC-5C41-9E27-4FA142D0B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52" y="1907760"/>
            <a:ext cx="977448" cy="9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7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3</a:t>
            </a:fld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48569" y="2354794"/>
            <a:ext cx="6374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fr-FR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Factorisation d’une fonction polynôme du second degré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 flipH="1">
                <a:off x="1137952" y="2893495"/>
                <a:ext cx="9203789" cy="7386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Propriété: Soit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avec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le réel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 une racine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alors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peut se factoriser 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sous la forme: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fr-FR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fr-FR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fr-FR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un nombre réel</a:t>
                </a: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7952" y="2893495"/>
                <a:ext cx="9203789" cy="738664"/>
              </a:xfrm>
              <a:prstGeom prst="rect">
                <a:avLst/>
              </a:prstGeom>
              <a:blipFill>
                <a:blip r:embed="rId2"/>
                <a:stretch>
                  <a:fillRect l="-138"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101229" y="3786802"/>
                <a:ext cx="766562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 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 fonction polynôme du second degré 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On en déduit que : a = -1, b = -8 et c = -7.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Calculons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 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−7=0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On peut donc dire que </a:t>
                </a:r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une racine évidente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Par conséquent,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</a:t>
                </a:r>
                <a:r>
                  <a:rPr lang="fr-FR" sz="14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factorisable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donc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29" y="3786802"/>
                <a:ext cx="7665625" cy="1384995"/>
              </a:xfrm>
              <a:prstGeom prst="rect">
                <a:avLst/>
              </a:prstGeom>
              <a:blipFill>
                <a:blip r:embed="rId3"/>
                <a:stretch>
                  <a:fillRect l="-3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101229" y="838641"/>
                <a:ext cx="9267322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1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 </a:t>
                </a:r>
                <a:r>
                  <a:rPr lang="fr-FR" sz="1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dans l’exemple précédent est dit racine évidente de la fonction polynôme du second degré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Remarque:</a:t>
                </a:r>
                <a:r>
                  <a:rPr lang="fr-FR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En règle générale, les racines évidentes sont soit déterminées en testant les nombres entiers compris entre -5 et 5 soit déterminées à l’aide d’un calcul préalable demandé dans l’exercice.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endParaRPr lang="fr-FR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29" y="838641"/>
                <a:ext cx="9267322" cy="1600438"/>
              </a:xfrm>
              <a:prstGeom prst="rect">
                <a:avLst/>
              </a:prstGeom>
              <a:blipFill>
                <a:blip r:embed="rId4"/>
                <a:stretch>
                  <a:fillRect l="-2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F86C9A-2AD2-D34E-B875-726C96BE2DD9}"/>
              </a:ext>
            </a:extLst>
          </p:cNvPr>
          <p:cNvSpPr/>
          <p:nvPr/>
        </p:nvSpPr>
        <p:spPr>
          <a:xfrm>
            <a:off x="1164762" y="511657"/>
            <a:ext cx="938447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appelle </a:t>
            </a:r>
            <a:r>
              <a:rPr lang="fr-FR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racine évidente, 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 racine d’une fonction polynôme du seconde degré qui se détermine aisément.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BA41A3-BB25-4549-BFE0-433933E496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589" y="3281149"/>
            <a:ext cx="25273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7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15267" y="322292"/>
            <a:ext cx="1104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Procédure à suivre pour factoriser une fonction polynôme de degré 2 à l’aide d’une racine évidente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85204" y="798401"/>
                <a:ext cx="49859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la fonction définie sur </a:t>
                </a:r>
                <a:r>
                  <a:rPr lang="fr-FR" sz="1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ℝ</a:t>
                </a:r>
                <a:r>
                  <a:rPr lang="fr-FR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−16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+28</m:t>
                    </m:r>
                  </m:oMath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04" y="798401"/>
                <a:ext cx="4985934" cy="523220"/>
              </a:xfrm>
              <a:prstGeom prst="rect">
                <a:avLst/>
              </a:prstGeom>
              <a:blipFill>
                <a:blip r:embed="rId2"/>
                <a:stretch>
                  <a:fillRect l="-254" t="-47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373932" y="1592625"/>
                <a:ext cx="5992474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=28;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=13;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fr-FR" b="0" dirty="0">
                  <a:ea typeface="Cambria Math" panose="02040503050406030204" pitchFamily="18" charset="0"/>
                </a:endParaRP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Donc </a:t>
                </a: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est une racine évidente de la fonction polynôme du second degré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932" y="1592625"/>
                <a:ext cx="5992474" cy="707886"/>
              </a:xfrm>
              <a:prstGeom prst="rect">
                <a:avLst/>
              </a:prstGeom>
              <a:blipFill>
                <a:blip r:embed="rId3"/>
                <a:stretch>
                  <a:fillRect l="-1907" r="-847" b="-140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044984" y="2426708"/>
                <a:ext cx="47261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2°) Factorisation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par l’expression 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fr-FR" sz="14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984" y="2426708"/>
                <a:ext cx="4726154" cy="307777"/>
              </a:xfrm>
              <a:prstGeom prst="rect">
                <a:avLst/>
              </a:prstGeom>
              <a:blipFill>
                <a:blip r:embed="rId4"/>
                <a:stretch>
                  <a:fillRect l="-268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373932" y="2753259"/>
                <a:ext cx="43300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La fonction polynôme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dirty="0"/>
                  <a:t> 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peut être mise sous la forme </a:t>
                </a:r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932" y="2753259"/>
                <a:ext cx="4330032" cy="276999"/>
              </a:xfrm>
              <a:prstGeom prst="rect">
                <a:avLst/>
              </a:prstGeom>
              <a:blipFill>
                <a:blip r:embed="rId5"/>
                <a:stretch>
                  <a:fillRect l="-2639" b="-34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1044984" y="3291750"/>
            <a:ext cx="379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3°) On développe l’expression précédente</a:t>
            </a:r>
            <a:r>
              <a:rPr lang="fr-FR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1044984" y="1213922"/>
                <a:ext cx="6027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1°) Recherche d’une racine évidente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1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1400" b="1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984" y="1213922"/>
                <a:ext cx="6027798" cy="307777"/>
              </a:xfrm>
              <a:prstGeom prst="rect">
                <a:avLst/>
              </a:prstGeom>
              <a:blipFill>
                <a:blip r:embed="rId6"/>
                <a:stretch>
                  <a:fillRect l="-210" t="-12500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5537773" y="2753259"/>
                <a:ext cx="1684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773" y="2753259"/>
                <a:ext cx="1684435" cy="276999"/>
              </a:xfrm>
              <a:prstGeom prst="rect">
                <a:avLst/>
              </a:prstGeom>
              <a:blipFill>
                <a:blip r:embed="rId7"/>
                <a:stretch>
                  <a:fillRect r="-4478" b="-391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 descr="D:\Cours Mathématiques\Seconde\Cours 2014_2015\Fonctions\Résolution des équations\CC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DB1ADFBB-E941-E445-B49A-46CA9B3BB71F}"/>
                  </a:ext>
                </a:extLst>
              </p:cNvPr>
              <p:cNvSpPr txBox="1"/>
              <p:nvPr/>
            </p:nvSpPr>
            <p:spPr>
              <a:xfrm>
                <a:off x="1044984" y="4324350"/>
                <a:ext cx="6027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4°) On identifie terme à terme les deux expressions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DB1ADFBB-E941-E445-B49A-46CA9B3BB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984" y="4324350"/>
                <a:ext cx="6027798" cy="307777"/>
              </a:xfrm>
              <a:prstGeom prst="rect">
                <a:avLst/>
              </a:prstGeom>
              <a:blipFill>
                <a:blip r:embed="rId9"/>
                <a:stretch>
                  <a:fillRect l="-210" t="-4000" b="-1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 21">
            <a:extLst>
              <a:ext uri="{FF2B5EF4-FFF2-40B4-BE49-F238E27FC236}">
                <a16:creationId xmlns:a16="http://schemas.microsoft.com/office/drawing/2014/main" id="{F64E2B6A-880B-8A4F-8DC2-21A001814D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88" y="682918"/>
            <a:ext cx="2527300" cy="2527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B68751-6C93-444E-8CC4-9C83BFF219C7}"/>
              </a:ext>
            </a:extLst>
          </p:cNvPr>
          <p:cNvSpPr/>
          <p:nvPr/>
        </p:nvSpPr>
        <p:spPr>
          <a:xfrm>
            <a:off x="8589693" y="1765847"/>
            <a:ext cx="914400" cy="534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Valeur a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4CC0EF8-C5D3-AE4D-BFC8-CEBD4FD47D1C}"/>
              </a:ext>
            </a:extLst>
          </p:cNvPr>
          <p:cNvCxnSpPr/>
          <p:nvPr/>
        </p:nvCxnSpPr>
        <p:spPr>
          <a:xfrm flipH="1">
            <a:off x="6481974" y="2300511"/>
            <a:ext cx="2107719" cy="51865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B1431B5-7F3F-1C4B-B696-C61917B6680E}"/>
              </a:ext>
            </a:extLst>
          </p:cNvPr>
          <p:cNvCxnSpPr>
            <a:cxnSpLocks/>
          </p:cNvCxnSpPr>
          <p:nvPr/>
        </p:nvCxnSpPr>
        <p:spPr>
          <a:xfrm flipH="1" flipV="1">
            <a:off x="4192437" y="1028701"/>
            <a:ext cx="4397256" cy="74816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8443F20-3C8B-F147-8488-640A336041F0}"/>
              </a:ext>
            </a:extLst>
          </p:cNvPr>
          <p:cNvSpPr/>
          <p:nvPr/>
        </p:nvSpPr>
        <p:spPr>
          <a:xfrm>
            <a:off x="5246764" y="1491639"/>
            <a:ext cx="914400" cy="534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Racine évidente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8D944FF-243B-BA4B-BD4B-13F1965F99A2}"/>
              </a:ext>
            </a:extLst>
          </p:cNvPr>
          <p:cNvCxnSpPr>
            <a:cxnSpLocks/>
          </p:cNvCxnSpPr>
          <p:nvPr/>
        </p:nvCxnSpPr>
        <p:spPr>
          <a:xfrm flipH="1">
            <a:off x="1943100" y="1497081"/>
            <a:ext cx="3286125" cy="63175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31CF269-7EF1-C344-8843-3596F87EC8FD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5072063" y="1758971"/>
            <a:ext cx="174701" cy="784204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64F93CF7-6EBC-3A41-980B-0244EFDD5EC8}"/>
              </a:ext>
            </a:extLst>
          </p:cNvPr>
          <p:cNvCxnSpPr>
            <a:stCxn id="28" idx="2"/>
          </p:cNvCxnSpPr>
          <p:nvPr/>
        </p:nvCxnSpPr>
        <p:spPr>
          <a:xfrm>
            <a:off x="5703964" y="2026303"/>
            <a:ext cx="392201" cy="752859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8BF31C71-77D4-4747-AB0F-3332E65C55BD}"/>
                  </a:ext>
                </a:extLst>
              </p:cNvPr>
              <p:cNvSpPr txBox="1"/>
              <p:nvPr/>
            </p:nvSpPr>
            <p:spPr>
              <a:xfrm>
                <a:off x="2102005" y="3634232"/>
                <a:ext cx="39878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−2</m:t>
                          </m:r>
                        </m:e>
                      </m:d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−2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−2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fr-FR" b="0" dirty="0"/>
              </a:p>
              <a:p>
                <a:r>
                  <a:rPr lang="fr-FR" dirty="0"/>
                  <a:t>                     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 −2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8BF31C71-77D4-4747-AB0F-3332E65C5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005" y="3634232"/>
                <a:ext cx="3987823" cy="553998"/>
              </a:xfrm>
              <a:prstGeom prst="rect">
                <a:avLst/>
              </a:prstGeom>
              <a:blipFill>
                <a:blip r:embed="rId11"/>
                <a:stretch>
                  <a:fillRect r="-317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79129963-37D8-0A46-B958-309D57894983}"/>
                  </a:ext>
                </a:extLst>
              </p:cNvPr>
              <p:cNvSpPr txBox="1"/>
              <p:nvPr/>
            </p:nvSpPr>
            <p:spPr>
              <a:xfrm>
                <a:off x="2177865" y="4662947"/>
                <a:ext cx="37607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+28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79129963-37D8-0A46-B958-309D57894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865" y="4662947"/>
                <a:ext cx="3760709" cy="276999"/>
              </a:xfrm>
              <a:prstGeom prst="rect">
                <a:avLst/>
              </a:prstGeom>
              <a:blipFill>
                <a:blip r:embed="rId12"/>
                <a:stretch>
                  <a:fillRect l="-336" r="-671" b="-391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50BF2B84-D31D-CB42-B8AB-603AD1203870}"/>
              </a:ext>
            </a:extLst>
          </p:cNvPr>
          <p:cNvCxnSpPr/>
          <p:nvPr/>
        </p:nvCxnSpPr>
        <p:spPr>
          <a:xfrm>
            <a:off x="6185520" y="3251341"/>
            <a:ext cx="0" cy="223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F0DF2E0B-020D-1049-B902-5EEA6689F2EF}"/>
                  </a:ext>
                </a:extLst>
              </p:cNvPr>
              <p:cNvSpPr txBox="1"/>
              <p:nvPr/>
            </p:nvSpPr>
            <p:spPr>
              <a:xfrm>
                <a:off x="2271508" y="4876601"/>
                <a:ext cx="3628556" cy="572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On en déduit que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−16=</m:t>
                            </m:r>
                            <m: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fr-F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e>
                          <m:e>
                            <m:r>
                              <a:rPr lang="fr-F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28=−2</m:t>
                            </m:r>
                            <m:r>
                              <a:rPr lang="fr-F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eqArr>
                      </m:e>
                    </m:d>
                  </m:oMath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F0DF2E0B-020D-1049-B902-5EEA6689F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08" y="4876601"/>
                <a:ext cx="3628556" cy="572914"/>
              </a:xfrm>
              <a:prstGeom prst="rect">
                <a:avLst/>
              </a:prstGeom>
              <a:blipFill>
                <a:blip r:embed="rId13"/>
                <a:stretch>
                  <a:fillRect l="-348" t="-182222" b="-26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CAF08936-2A1E-A844-86CA-C60F698E4DF1}"/>
                  </a:ext>
                </a:extLst>
              </p:cNvPr>
              <p:cNvSpPr txBox="1"/>
              <p:nvPr/>
            </p:nvSpPr>
            <p:spPr>
              <a:xfrm>
                <a:off x="6748350" y="3390095"/>
                <a:ext cx="37984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5°) On détermine la valeur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fr-FR" sz="14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CAF08936-2A1E-A844-86CA-C60F698E4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350" y="3390095"/>
                <a:ext cx="3798479" cy="307777"/>
              </a:xfrm>
              <a:prstGeom prst="rect">
                <a:avLst/>
              </a:prstGeom>
              <a:blipFill>
                <a:blip r:embed="rId14"/>
                <a:stretch>
                  <a:fillRect l="-333"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4BDDB5A6-9E67-B44A-B2AB-5783C97009DD}"/>
                  </a:ext>
                </a:extLst>
              </p:cNvPr>
              <p:cNvSpPr txBox="1"/>
              <p:nvPr/>
            </p:nvSpPr>
            <p:spPr>
              <a:xfrm>
                <a:off x="7672387" y="3711811"/>
                <a:ext cx="156542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=−14</m:t>
                      </m:r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4BDDB5A6-9E67-B44A-B2AB-5783C9700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387" y="3711811"/>
                <a:ext cx="1565429" cy="518604"/>
              </a:xfrm>
              <a:prstGeom prst="rect">
                <a:avLst/>
              </a:prstGeom>
              <a:blipFill>
                <a:blip r:embed="rId15"/>
                <a:stretch>
                  <a:fillRect l="-3226" t="-4762" r="-3226" b="-119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oneTexte 41">
            <a:extLst>
              <a:ext uri="{FF2B5EF4-FFF2-40B4-BE49-F238E27FC236}">
                <a16:creationId xmlns:a16="http://schemas.microsoft.com/office/drawing/2014/main" id="{16E9CF92-504C-394F-838A-EC6CB1F21593}"/>
              </a:ext>
            </a:extLst>
          </p:cNvPr>
          <p:cNvSpPr txBox="1"/>
          <p:nvPr/>
        </p:nvSpPr>
        <p:spPr>
          <a:xfrm>
            <a:off x="6740714" y="4257199"/>
            <a:ext cx="379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6°) Conclure</a:t>
            </a:r>
            <a:r>
              <a:rPr lang="fr-FR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161438A-CC62-7F4E-A59B-D20EE972B7F9}"/>
              </a:ext>
            </a:extLst>
          </p:cNvPr>
          <p:cNvSpPr txBox="1"/>
          <p:nvPr/>
        </p:nvSpPr>
        <p:spPr>
          <a:xfrm>
            <a:off x="7044127" y="4602790"/>
            <a:ext cx="2999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factorisation de la fonction f est: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5F231D01-7318-6547-915E-497CA9CA619F}"/>
                  </a:ext>
                </a:extLst>
              </p:cNvPr>
              <p:cNvSpPr txBox="1"/>
              <p:nvPr/>
            </p:nvSpPr>
            <p:spPr>
              <a:xfrm>
                <a:off x="7665130" y="4944852"/>
                <a:ext cx="2549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fr-F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fr-F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5F231D01-7318-6547-915E-497CA9CA6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130" y="4944852"/>
                <a:ext cx="2549609" cy="276999"/>
              </a:xfrm>
              <a:prstGeom prst="rect">
                <a:avLst/>
              </a:prstGeom>
              <a:blipFill>
                <a:blip r:embed="rId16"/>
                <a:stretch>
                  <a:fillRect l="-2985" r="-2985" b="-391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9169387-2784-B842-9329-1A2AA9A4A3C8}"/>
              </a:ext>
            </a:extLst>
          </p:cNvPr>
          <p:cNvCxnSpPr>
            <a:stCxn id="5" idx="2"/>
          </p:cNvCxnSpPr>
          <p:nvPr/>
        </p:nvCxnSpPr>
        <p:spPr>
          <a:xfrm>
            <a:off x="9046893" y="2300511"/>
            <a:ext cx="306995" cy="263943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0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5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26460" y="448712"/>
            <a:ext cx="88841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Conséquences: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Si la fonction polynôme du second degré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admet deux racines x</a:t>
            </a:r>
            <a:r>
              <a:rPr lang="fr-F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x</a:t>
            </a:r>
            <a:r>
              <a:rPr lang="fr-F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alors cette fonction est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factorisable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par l’expression  (x – x</a:t>
            </a:r>
            <a:r>
              <a:rPr lang="fr-F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)(x – x</a:t>
            </a:r>
            <a:r>
              <a:rPr lang="fr-FR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fonction polynôme du second degré admet au plus deux racines.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pic>
        <p:nvPicPr>
          <p:cNvPr id="18" name="Image 1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81C88D-AA40-9C4C-9B00-6F1731CAB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68" y="81201"/>
            <a:ext cx="1365775" cy="1365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6293486-A515-0444-8ABA-BF269AD37B1F}"/>
                  </a:ext>
                </a:extLst>
              </p:cNvPr>
              <p:cNvSpPr txBox="1"/>
              <p:nvPr/>
            </p:nvSpPr>
            <p:spPr>
              <a:xfrm flipH="1">
                <a:off x="994109" y="1531504"/>
                <a:ext cx="9203789" cy="7386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Propriété: Soit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avec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les réels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 </a:t>
                </a:r>
                <a:r>
                  <a:rPr lang="fr-FR" sz="1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fr-FR" sz="1400" b="1" baseline="-250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sont des racines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alors l’expression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peut s’écrire sous forme factorisée :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fr-FR" sz="1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(Forme factorisée)</a:t>
                </a: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6293486-A515-0444-8ABA-BF269AD37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94109" y="1531504"/>
                <a:ext cx="9203789" cy="738664"/>
              </a:xfrm>
              <a:prstGeom prst="rect">
                <a:avLst/>
              </a:prstGeom>
              <a:blipFill>
                <a:blip r:embed="rId4"/>
                <a:stretch>
                  <a:fillRect t="-1667" b="-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9D98DDC9-1ACD-0247-916E-CE0FD0E22DC2}"/>
                  </a:ext>
                </a:extLst>
              </p:cNvPr>
              <p:cNvSpPr txBox="1"/>
              <p:nvPr/>
            </p:nvSpPr>
            <p:spPr>
              <a:xfrm flipH="1">
                <a:off x="994109" y="2490377"/>
                <a:ext cx="5772149" cy="116140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Propriété: Soit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𝒃𝒙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avec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admet les réels x</a:t>
                </a:r>
                <a:r>
                  <a:rPr lang="fr-FR" sz="14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et x</a:t>
                </a:r>
                <a:r>
                  <a:rPr lang="fr-FR" sz="14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pour racines, alors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somme S des racines est: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den>
                    </m:f>
                  </m:oMath>
                </a14:m>
                <a:endParaRPr lang="fr-F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 produit P des racines est: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den>
                    </m:f>
                  </m:oMath>
                </a14:m>
                <a:endParaRPr lang="fr-F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9D98DDC9-1ACD-0247-916E-CE0FD0E22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94109" y="2490377"/>
                <a:ext cx="5772149" cy="1161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>
            <a:extLst>
              <a:ext uri="{FF2B5EF4-FFF2-40B4-BE49-F238E27FC236}">
                <a16:creationId xmlns:a16="http://schemas.microsoft.com/office/drawing/2014/main" id="{279A2A93-7D3C-7747-9CE1-193F9D948FDE}"/>
              </a:ext>
            </a:extLst>
          </p:cNvPr>
          <p:cNvSpPr txBox="1"/>
          <p:nvPr/>
        </p:nvSpPr>
        <p:spPr>
          <a:xfrm>
            <a:off x="7072313" y="2917192"/>
            <a:ext cx="2552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Démonstration: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Voir tableau.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F90DB75-6354-D641-9497-D4E088F1E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9" y="4168295"/>
            <a:ext cx="1072529" cy="1072529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68A0667-1827-254F-AE8C-B2CB2E3CEC19}"/>
              </a:ext>
            </a:extLst>
          </p:cNvPr>
          <p:cNvSpPr txBox="1"/>
          <p:nvPr/>
        </p:nvSpPr>
        <p:spPr>
          <a:xfrm>
            <a:off x="1176651" y="4014406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Intérêt?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B4B514CE-87CC-6648-A243-1F39159DBD2F}"/>
                  </a:ext>
                </a:extLst>
              </p:cNvPr>
              <p:cNvSpPr txBox="1"/>
              <p:nvPr/>
            </p:nvSpPr>
            <p:spPr>
              <a:xfrm>
                <a:off x="2066638" y="4325479"/>
                <a:ext cx="874630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 partir de la forme développée d’une fonction polynôme du second degré, d’une racine évidente et de la 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connaissance supplémentaire de la somme ou du produit des racines, vous serez en mesure de déterminer 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valeur de la deuxième racine quand elle existe. </a:t>
                </a:r>
              </a:p>
              <a:p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Conséquence: </a:t>
                </a:r>
                <a:r>
                  <a:rPr lang="fr-F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factorisation 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deviendra réalisable.</a:t>
                </a:r>
              </a:p>
            </p:txBody>
          </p:sp>
        </mc:Choice>
        <mc:Fallback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B4B514CE-87CC-6648-A243-1F39159DB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638" y="4325479"/>
                <a:ext cx="8746305" cy="954107"/>
              </a:xfrm>
              <a:prstGeom prst="rect">
                <a:avLst/>
              </a:prstGeom>
              <a:blipFill>
                <a:blip r:embed="rId7"/>
                <a:stretch>
                  <a:fillRect l="-145" t="-1316"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20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3C77465-FF26-B64D-A148-F5C948B2367E}"/>
              </a:ext>
            </a:extLst>
          </p:cNvPr>
          <p:cNvSpPr txBox="1"/>
          <p:nvPr/>
        </p:nvSpPr>
        <p:spPr>
          <a:xfrm>
            <a:off x="560104" y="335339"/>
            <a:ext cx="10366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Procédure à suivre pour factoriser une fonction polynôme de degré 2 à l’aide de la détection </a:t>
            </a:r>
          </a:p>
          <a:p>
            <a:r>
              <a:rPr lang="fr-FR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racines connaissant leur somme ou leur produit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0BA29D7-EBC5-6B44-8FA5-01162F3C1A2D}"/>
                  </a:ext>
                </a:extLst>
              </p:cNvPr>
              <p:cNvSpPr txBox="1"/>
              <p:nvPr/>
            </p:nvSpPr>
            <p:spPr>
              <a:xfrm>
                <a:off x="757640" y="1270850"/>
                <a:ext cx="4985934" cy="2530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la fonction définie sur </a:t>
                </a:r>
                <a:r>
                  <a:rPr lang="fr-FR" sz="1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ℝ</a:t>
                </a:r>
                <a:r>
                  <a:rPr lang="fr-FR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−9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+30 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endParaRPr lang="fr-FR" sz="1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1°) Rechercher une racine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fr-FR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Donc x</a:t>
                </a:r>
                <a:r>
                  <a:rPr lang="fr-FR" sz="1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-2 est une racine évidente de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fr-FR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2°) Utilisation de la somme ou du produit des racines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−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2+ 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0BA29D7-EBC5-6B44-8FA5-01162F3C1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0" y="1270850"/>
                <a:ext cx="4985934" cy="2530629"/>
              </a:xfrm>
              <a:prstGeom prst="rect">
                <a:avLst/>
              </a:prstGeom>
              <a:blipFill>
                <a:blip r:embed="rId3"/>
                <a:stretch>
                  <a:fillRect l="-510" t="-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F98ACCC-BCA4-4247-8A88-8EE37337C107}"/>
                  </a:ext>
                </a:extLst>
              </p:cNvPr>
              <p:cNvSpPr txBox="1"/>
              <p:nvPr/>
            </p:nvSpPr>
            <p:spPr>
              <a:xfrm>
                <a:off x="2669743" y="3518891"/>
                <a:ext cx="12598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  <m:r>
                            <a:rPr lang="fr-FR" sz="1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F98ACCC-BCA4-4247-8A88-8EE37337C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743" y="3518891"/>
                <a:ext cx="1259897" cy="307777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9451083-0F5F-0A49-8E1E-ABAF964AE48A}"/>
              </a:ext>
            </a:extLst>
          </p:cNvPr>
          <p:cNvCxnSpPr>
            <a:cxnSpLocks/>
          </p:cNvCxnSpPr>
          <p:nvPr/>
        </p:nvCxnSpPr>
        <p:spPr>
          <a:xfrm>
            <a:off x="5743574" y="1270850"/>
            <a:ext cx="1" cy="4263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1E524CFF-52F7-2D4F-B0E4-4F725937AD03}"/>
              </a:ext>
            </a:extLst>
          </p:cNvPr>
          <p:cNvSpPr txBox="1"/>
          <p:nvPr/>
        </p:nvSpPr>
        <p:spPr>
          <a:xfrm>
            <a:off x="757640" y="3898972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3°) Conclure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8E54A978-3659-BB4F-85A0-1B1CA7CFD0E0}"/>
                  </a:ext>
                </a:extLst>
              </p:cNvPr>
              <p:cNvSpPr txBox="1"/>
              <p:nvPr/>
            </p:nvSpPr>
            <p:spPr>
              <a:xfrm>
                <a:off x="1072400" y="4196538"/>
                <a:ext cx="3927678" cy="550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La forme factorisée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d>
                        <m:dPr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d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)(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fr-FR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8E54A978-3659-BB4F-85A0-1B1CA7CFD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400" y="4196538"/>
                <a:ext cx="3927678" cy="550920"/>
              </a:xfrm>
              <a:prstGeom prst="rect">
                <a:avLst/>
              </a:prstGeom>
              <a:blipFill>
                <a:blip r:embed="rId5"/>
                <a:stretch>
                  <a:fillRect l="-3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198E1CDE-3F6C-4545-A2D2-51A5E32C6DC3}"/>
              </a:ext>
            </a:extLst>
          </p:cNvPr>
          <p:cNvSpPr txBox="1"/>
          <p:nvPr/>
        </p:nvSpPr>
        <p:spPr>
          <a:xfrm>
            <a:off x="5953262" y="1270850"/>
            <a:ext cx="1539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4°) Vérifications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A3B7326-BB36-A244-9188-25F646CDDB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43" y="1836850"/>
            <a:ext cx="5768705" cy="2603660"/>
          </a:xfrm>
          <a:prstGeom prst="rect">
            <a:avLst/>
          </a:prstGeom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9265C15-5185-2441-9C5B-45902F1E26C7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10029825" y="4056644"/>
            <a:ext cx="311916" cy="690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735B198F-80AC-BB4F-BAA1-E81E20B2DA05}"/>
              </a:ext>
            </a:extLst>
          </p:cNvPr>
          <p:cNvSpPr txBox="1"/>
          <p:nvPr/>
        </p:nvSpPr>
        <p:spPr>
          <a:xfrm>
            <a:off x="9349321" y="4747458"/>
            <a:ext cx="198483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deux courbes sont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confondues.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109D605A-7B36-4E40-B36A-B849A780B7E2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7655677" y="2714628"/>
            <a:ext cx="288173" cy="185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CA5CA011-F460-7046-A69D-693D3E9E49F8}"/>
              </a:ext>
            </a:extLst>
          </p:cNvPr>
          <p:cNvSpPr txBox="1"/>
          <p:nvPr/>
        </p:nvSpPr>
        <p:spPr>
          <a:xfrm>
            <a:off x="6272157" y="4573030"/>
            <a:ext cx="276704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développement effectué avec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 logiciel de calcul formel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nous donne la même forme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développée.</a:t>
            </a:r>
          </a:p>
        </p:txBody>
      </p:sp>
    </p:spTree>
    <p:extLst>
      <p:ext uri="{BB962C8B-B14F-4D97-AF65-F5344CB8AC3E}">
        <p14:creationId xmlns:p14="http://schemas.microsoft.com/office/powerpoint/2010/main" val="401992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7B96AB4-325E-AF41-A951-5DFA87F0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3DF42CF-BCC4-DC42-B733-DB99CC64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7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217D00-0545-A440-A9E9-09CFF1DCD452}"/>
              </a:ext>
            </a:extLst>
          </p:cNvPr>
          <p:cNvSpPr/>
          <p:nvPr/>
        </p:nvSpPr>
        <p:spPr>
          <a:xfrm>
            <a:off x="528361" y="332458"/>
            <a:ext cx="1923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fr-FR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°) Applications</a:t>
            </a:r>
            <a:endParaRPr lang="fr-FR" sz="1600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2DEF6-BFB0-AB46-AFF3-2673ECC2D93F}"/>
              </a:ext>
            </a:extLst>
          </p:cNvPr>
          <p:cNvSpPr/>
          <p:nvPr/>
        </p:nvSpPr>
        <p:spPr>
          <a:xfrm>
            <a:off x="963266" y="768026"/>
            <a:ext cx="8704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fr-FR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Déterminer les fonctions polynômes s’annulant en deux nombres réels distincts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 5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FB53E955-A375-174B-B8B7-059220D5DA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BF06CA0-233F-E649-B8B8-33A4AD4EFA6F}"/>
                  </a:ext>
                </a:extLst>
              </p:cNvPr>
              <p:cNvSpPr txBox="1"/>
              <p:nvPr/>
            </p:nvSpPr>
            <p:spPr>
              <a:xfrm>
                <a:off x="857250" y="1300163"/>
                <a:ext cx="10815781" cy="384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Différents cas: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La connaissance de deux racines d’une fonction polynôme du second degré vous permet d’écrire partiellement la forme factorisée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 cette fonction. Votre réponse sera alors tributaire d’une variable, le coefficient </a:t>
                </a:r>
                <a:r>
                  <a:rPr lang="fr-FR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 non nul. </a:t>
                </a:r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 Les fonctions polynômes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tel 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sont toutes les fonctions de la forme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fr-FR" sz="1400" b="1" i="1" dirty="0">
                  <a:solidFill>
                    <a:srgbClr val="7030A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𝑜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ù 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𝑒𝑠𝑡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𝑢𝑛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𝑛𝑜𝑚𝑏𝑟𝑒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é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𝑒𝑙</m:t>
                      </m:r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 </m:t>
                      </m:r>
                    </m:oMath>
                  </m:oMathPara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La connaissance de deux racines d’une fonction polynôme du second degré ainsi qu’un élément supplémentaire 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vous permet d’écrire l’unique solution possible.</a:t>
                </a:r>
              </a:p>
              <a:p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Exemple: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fonction polynôme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tel que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</m:d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sera de la forme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e>
                    </m:d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exploitant l’information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on détermine la valeur exacte du coefficient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        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×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𝟐𝟕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                                      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fr-FR" sz="1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fr-FR" sz="1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 conséquent,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respectant ses conditions est :</a:t>
                </a:r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𝟐𝟕</m:t>
                        </m:r>
                      </m:den>
                    </m:f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9BF06CA0-233F-E649-B8B8-33A4AD4EF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1300163"/>
                <a:ext cx="10815781" cy="3840218"/>
              </a:xfrm>
              <a:prstGeom prst="rect">
                <a:avLst/>
              </a:prstGeom>
              <a:blipFill>
                <a:blip r:embed="rId3"/>
                <a:stretch>
                  <a:fillRect l="-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87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918788C-D176-334C-B4B4-3CBD9131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1A1CB1-19CD-8C44-8F1E-79D633B4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10F511-9A9D-BA4E-BDEF-DF7500C4D1B2}"/>
              </a:ext>
            </a:extLst>
          </p:cNvPr>
          <p:cNvSpPr txBox="1"/>
          <p:nvPr/>
        </p:nvSpPr>
        <p:spPr>
          <a:xfrm>
            <a:off x="1173835" y="518196"/>
            <a:ext cx="9135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Étude du signe d’une fonction polynôme du second degré donnée sous forme factorisée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C0499-B41C-9943-9765-D95CC83A9AF9}"/>
                  </a:ext>
                </a:extLst>
              </p:cNvPr>
              <p:cNvSpPr/>
              <p:nvPr/>
            </p:nvSpPr>
            <p:spPr>
              <a:xfrm>
                <a:off x="1320900" y="1018698"/>
                <a:ext cx="884170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Pour déterminer le signe de ce type de fonction, il faut tenir compte des signes des trois facteurs que sont 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fr-FR" sz="1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;</m:t>
                      </m:r>
                      <m:r>
                        <a:rPr lang="fr-FR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fr-FR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fr-FR" sz="1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fr-FR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fr-FR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 est donc intéressant de les regrouper dans un tableau de signes.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C0499-B41C-9943-9765-D95CC83A9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00" y="1018698"/>
                <a:ext cx="8841703" cy="738664"/>
              </a:xfrm>
              <a:prstGeom prst="rect">
                <a:avLst/>
              </a:prstGeom>
              <a:blipFill>
                <a:blip r:embed="rId2"/>
                <a:stretch>
                  <a:fillRect l="-143" b="-67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742EA04-1502-5044-AB37-44089D40B7E4}"/>
                  </a:ext>
                </a:extLst>
              </p:cNvPr>
              <p:cNvSpPr txBox="1"/>
              <p:nvPr/>
            </p:nvSpPr>
            <p:spPr>
              <a:xfrm>
                <a:off x="1320900" y="1919310"/>
                <a:ext cx="68491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Étude du signe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=−2(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−5)(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−7)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742EA04-1502-5044-AB37-44089D40B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00" y="1919310"/>
                <a:ext cx="6849119" cy="307777"/>
              </a:xfrm>
              <a:prstGeom prst="rect">
                <a:avLst/>
              </a:prstGeom>
              <a:blipFill>
                <a:blip r:embed="rId3"/>
                <a:stretch>
                  <a:fillRect l="-185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F2602251-7B23-F944-B94D-E60A2A75C0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7509984"/>
                  </p:ext>
                </p:extLst>
              </p:nvPr>
            </p:nvGraphicFramePr>
            <p:xfrm>
              <a:off x="2165684" y="2389035"/>
              <a:ext cx="5901559" cy="14630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944616">
                      <a:extLst>
                        <a:ext uri="{9D8B030D-6E8A-4147-A177-3AD203B41FA5}">
                          <a16:colId xmlns:a16="http://schemas.microsoft.com/office/drawing/2014/main" val="3979470901"/>
                        </a:ext>
                      </a:extLst>
                    </a:gridCol>
                    <a:gridCol w="4956943">
                      <a:extLst>
                        <a:ext uri="{9D8B030D-6E8A-4147-A177-3AD203B41FA5}">
                          <a16:colId xmlns:a16="http://schemas.microsoft.com/office/drawing/2014/main" val="1043963397"/>
                        </a:ext>
                      </a:extLst>
                    </a:gridCol>
                  </a:tblGrid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                   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      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   +∞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5337363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                  -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</m:oMath>
                          </a14:m>
                          <a:r>
                            <a:rPr lang="fr-FR" dirty="0"/>
                            <a:t>                                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2871935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baseline="0" dirty="0"/>
                            <a:t>                                     -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b="0" i="1" baseline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fr-FR" dirty="0"/>
                            <a:t>                     +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6174117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baseline="0" dirty="0"/>
                            <a:t>                  -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b="0" i="1" baseline="0" smtClean="0">
                                  <a:latin typeface="Cambria Math" panose="02040503050406030204" pitchFamily="18" charset="0"/>
                                </a:rPr>
                                <m:t>0             +        0</m:t>
                              </m:r>
                            </m:oMath>
                          </a14:m>
                          <a:r>
                            <a:rPr lang="fr-FR" dirty="0"/>
                            <a:t>                      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345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F2602251-7B23-F944-B94D-E60A2A75C0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7509984"/>
                  </p:ext>
                </p:extLst>
              </p:nvPr>
            </p:nvGraphicFramePr>
            <p:xfrm>
              <a:off x="2165684" y="2389035"/>
              <a:ext cx="5901559" cy="146304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944616">
                      <a:extLst>
                        <a:ext uri="{9D8B030D-6E8A-4147-A177-3AD203B41FA5}">
                          <a16:colId xmlns:a16="http://schemas.microsoft.com/office/drawing/2014/main" val="3979470901"/>
                        </a:ext>
                      </a:extLst>
                    </a:gridCol>
                    <a:gridCol w="4956943">
                      <a:extLst>
                        <a:ext uri="{9D8B030D-6E8A-4147-A177-3AD203B41FA5}">
                          <a16:colId xmlns:a16="http://schemas.microsoft.com/office/drawing/2014/main" val="104396339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3448" r="-521333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9437" t="-3448" b="-3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3373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103448" r="-521333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9437" t="-103448" b="-2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28719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203448" r="-521333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9437" t="-203448" b="-1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61741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333" t="-303448" r="-521333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9437" t="-303448" b="-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63457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Flèche courbée vers la gauche 8">
            <a:extLst>
              <a:ext uri="{FF2B5EF4-FFF2-40B4-BE49-F238E27FC236}">
                <a16:creationId xmlns:a16="http://schemas.microsoft.com/office/drawing/2014/main" id="{7E4B3F1B-675F-0D4B-A1F4-EC0F06CFFC85}"/>
              </a:ext>
            </a:extLst>
          </p:cNvPr>
          <p:cNvSpPr/>
          <p:nvPr/>
        </p:nvSpPr>
        <p:spPr>
          <a:xfrm>
            <a:off x="8170019" y="3120555"/>
            <a:ext cx="214225" cy="54272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BF5EEE-F022-244B-AE8C-47E1BC68A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731" y="2227087"/>
            <a:ext cx="1631294" cy="988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1209BE-CE69-E04A-9327-4739FB67285A}"/>
                  </a:ext>
                </a:extLst>
              </p:cNvPr>
              <p:cNvSpPr txBox="1"/>
              <p:nvPr/>
            </p:nvSpPr>
            <p:spPr>
              <a:xfrm>
                <a:off x="8629650" y="3216059"/>
                <a:ext cx="2601994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 faut être vigilant sur le signe </a:t>
                </a:r>
              </a:p>
              <a:p>
                <a:pPr algn="ctr"/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 coefficient   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fr-F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1209BE-CE69-E04A-9327-4739FB672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650" y="3216059"/>
                <a:ext cx="2601994" cy="523220"/>
              </a:xfrm>
              <a:prstGeom prst="rect">
                <a:avLst/>
              </a:prstGeom>
              <a:blipFill>
                <a:blip r:embed="rId6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5244CC9-17E3-5C47-8853-3D43A88F0805}"/>
              </a:ext>
            </a:extLst>
          </p:cNvPr>
          <p:cNvCxnSpPr>
            <a:cxnSpLocks/>
          </p:cNvCxnSpPr>
          <p:nvPr/>
        </p:nvCxnSpPr>
        <p:spPr>
          <a:xfrm flipH="1" flipV="1">
            <a:off x="6843713" y="2227087"/>
            <a:ext cx="3643312" cy="1363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E3C0A6A-5EB9-A941-9502-E3E0C49A5BAF}"/>
                  </a:ext>
                </a:extLst>
              </p:cNvPr>
              <p:cNvSpPr txBox="1"/>
              <p:nvPr/>
            </p:nvSpPr>
            <p:spPr>
              <a:xfrm>
                <a:off x="1320900" y="4027546"/>
                <a:ext cx="313650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 conséquent:</a:t>
                </a:r>
              </a:p>
              <a:p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fr-FR" sz="1400" b="1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𝒑𝒐𝒖𝒓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𝒕𝒐𝒖𝒕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𝝐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]−∞;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] ∪  [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fr-FR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; +∞[</m:t>
                      </m:r>
                    </m:oMath>
                  </m:oMathPara>
                </a14:m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𝒑𝒐𝒖𝒓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𝒕𝒐𝒖𝒕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𝝐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]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[ </m:t>
                    </m:r>
                  </m:oMath>
                </a14:m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E3C0A6A-5EB9-A941-9502-E3E0C49A5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00" y="4027546"/>
                <a:ext cx="3136500" cy="1384995"/>
              </a:xfrm>
              <a:prstGeom prst="rect">
                <a:avLst/>
              </a:prstGeom>
              <a:blipFill>
                <a:blip r:embed="rId7"/>
                <a:stretch>
                  <a:fillRect l="-403" b="-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D6F74158-95DD-494E-8D07-07EBC2291F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451" y="3590280"/>
            <a:ext cx="25146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99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1328</Words>
  <Application>Microsoft Macintosh PowerPoint</Application>
  <PresentationFormat>Grand écran</PresentationFormat>
  <Paragraphs>148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Cambria Math</vt:lpstr>
      <vt:lpstr>Comic Sans MS</vt:lpstr>
      <vt:lpstr>Impact</vt:lpstr>
      <vt:lpstr>Times New Roman</vt:lpstr>
      <vt:lpstr>Grand événement</vt:lpstr>
      <vt:lpstr>Thème: algèbre      séquence 1:       Équations, Fonctions polynômes du second degré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analyse      séquence 1:           Le second degré</dc:title>
  <dc:creator>MEVEL CHRISTOPHE</dc:creator>
  <cp:lastModifiedBy>Christophe Mevel</cp:lastModifiedBy>
  <cp:revision>67</cp:revision>
  <cp:lastPrinted>2018-09-12T10:08:27Z</cp:lastPrinted>
  <dcterms:created xsi:type="dcterms:W3CDTF">2014-09-05T11:48:57Z</dcterms:created>
  <dcterms:modified xsi:type="dcterms:W3CDTF">2019-08-26T21:36:36Z</dcterms:modified>
</cp:coreProperties>
</file>