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2" r:id="rId5"/>
    <p:sldId id="266" r:id="rId6"/>
    <p:sldId id="260" r:id="rId7"/>
    <p:sldId id="267" r:id="rId8"/>
    <p:sldId id="268" r:id="rId9"/>
    <p:sldId id="261" r:id="rId10"/>
    <p:sldId id="269" r:id="rId11"/>
    <p:sldId id="271" r:id="rId12"/>
    <p:sldId id="27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36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60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81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27/01/2020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24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27/01/2020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99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69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0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86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99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54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27/01/2020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38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27/01/2020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0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27/01/2020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80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47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82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3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geogebra.org/m/hymja2vk" TargetMode="External"/><Relationship Id="rId3" Type="http://schemas.openxmlformats.org/officeDocument/2006/relationships/image" Target="../media/image90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www.geogebra.org/m/s3dtzzeb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 fontScale="90000"/>
          </a:bodyPr>
          <a:lstStyle/>
          <a:p>
            <a:pPr algn="l"/>
            <a:r>
              <a:rPr lang="fr-FR" sz="6700" dirty="0"/>
              <a:t>Thème: algèbre</a:t>
            </a:r>
            <a:br>
              <a:rPr lang="fr-FR" sz="3600" dirty="0"/>
            </a:b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				séquence 7 :</a:t>
            </a:r>
            <a:br>
              <a:rPr lang="fr-FR" sz="3600" dirty="0"/>
            </a:br>
            <a:r>
              <a:rPr lang="fr-FR" sz="3600" dirty="0"/>
              <a:t>    Équations, Fonctions polynômes du second degré 2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E0F97D-B72D-404A-90E3-4B1694C65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977">
            <a:off x="7494447" y="357511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077293-4EDE-1D44-BFA7-C5795898D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158256" y="3314806"/>
            <a:ext cx="1559196" cy="15591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A164D7C-1316-6B4B-8028-6C39D4087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144">
            <a:off x="2523071" y="3000502"/>
            <a:ext cx="6658699" cy="20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144A775-D8FF-7B43-8731-E50EFEF58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7E1486-5E53-E248-B665-6F26CC2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E4450E9D-313F-1E4B-9B7D-3181E0CF5C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4DD657-7F94-FB43-9D60-081F6E8D330C}"/>
              </a:ext>
            </a:extLst>
          </p:cNvPr>
          <p:cNvSpPr/>
          <p:nvPr/>
        </p:nvSpPr>
        <p:spPr>
          <a:xfrm>
            <a:off x="1010763" y="394164"/>
            <a:ext cx="6956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fr-FR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Signe</a:t>
            </a:r>
            <a:r>
              <a:rPr lang="fr-FR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d’une fonction polynôme du second degré (cas général)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0C5D743-723A-BD4C-9052-D549F62F4572}"/>
                  </a:ext>
                </a:extLst>
              </p:cNvPr>
              <p:cNvSpPr txBox="1"/>
              <p:nvPr/>
            </p:nvSpPr>
            <p:spPr>
              <a:xfrm>
                <a:off x="1010763" y="1100137"/>
                <a:ext cx="10365338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Rappel: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Étudier le signe d’une fonction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c’est déterminer les valeurs de x pour lesquelles l’image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positive ou négative.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0C5D743-723A-BD4C-9052-D549F62F4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63" y="1100137"/>
                <a:ext cx="10365338" cy="523220"/>
              </a:xfrm>
              <a:prstGeom prst="rect">
                <a:avLst/>
              </a:prstGeom>
              <a:blipFill>
                <a:blip r:embed="rId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à coins arrondis 6">
                <a:extLst>
                  <a:ext uri="{FF2B5EF4-FFF2-40B4-BE49-F238E27FC236}">
                    <a16:creationId xmlns:a16="http://schemas.microsoft.com/office/drawing/2014/main" id="{171F3BCD-AB59-EB45-9EB2-D11203124B14}"/>
                  </a:ext>
                </a:extLst>
              </p:cNvPr>
              <p:cNvSpPr/>
              <p:nvPr/>
            </p:nvSpPr>
            <p:spPr>
              <a:xfrm>
                <a:off x="1010763" y="1836886"/>
                <a:ext cx="2632550" cy="72689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sous forme canonique</a:t>
                </a:r>
              </a:p>
            </p:txBody>
          </p:sp>
        </mc:Choice>
        <mc:Fallback xmlns="">
          <p:sp>
            <p:nvSpPr>
              <p:cNvPr id="7" name="Rectangle à coins arrondis 6">
                <a:extLst>
                  <a:ext uri="{FF2B5EF4-FFF2-40B4-BE49-F238E27FC236}">
                    <a16:creationId xmlns:a16="http://schemas.microsoft.com/office/drawing/2014/main" id="{171F3BCD-AB59-EB45-9EB2-D11203124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63" y="1836886"/>
                <a:ext cx="2632550" cy="72689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à coins arrondis 7">
                <a:extLst>
                  <a:ext uri="{FF2B5EF4-FFF2-40B4-BE49-F238E27FC236}">
                    <a16:creationId xmlns:a16="http://schemas.microsoft.com/office/drawing/2014/main" id="{9499B113-0953-F943-93B9-34998B33ECBA}"/>
                  </a:ext>
                </a:extLst>
              </p:cNvPr>
              <p:cNvSpPr/>
              <p:nvPr/>
            </p:nvSpPr>
            <p:spPr>
              <a:xfrm>
                <a:off x="1010763" y="3421230"/>
                <a:ext cx="2632550" cy="72689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sous forme développée</a:t>
                </a:r>
              </a:p>
            </p:txBody>
          </p:sp>
        </mc:Choice>
        <mc:Fallback xmlns="">
          <p:sp>
            <p:nvSpPr>
              <p:cNvPr id="8" name="Rectangle à coins arrondis 7">
                <a:extLst>
                  <a:ext uri="{FF2B5EF4-FFF2-40B4-BE49-F238E27FC236}">
                    <a16:creationId xmlns:a16="http://schemas.microsoft.com/office/drawing/2014/main" id="{9499B113-0953-F943-93B9-34998B33E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63" y="3421230"/>
                <a:ext cx="2632550" cy="72689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à coins arrondis 8">
                <a:extLst>
                  <a:ext uri="{FF2B5EF4-FFF2-40B4-BE49-F238E27FC236}">
                    <a16:creationId xmlns:a16="http://schemas.microsoft.com/office/drawing/2014/main" id="{741AD9C5-C0BF-DF4A-B3FD-BD03080844D8}"/>
                  </a:ext>
                </a:extLst>
              </p:cNvPr>
              <p:cNvSpPr/>
              <p:nvPr/>
            </p:nvSpPr>
            <p:spPr>
              <a:xfrm>
                <a:off x="3822577" y="2631095"/>
                <a:ext cx="2632550" cy="72689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sous forme factorisée</a:t>
                </a:r>
              </a:p>
            </p:txBody>
          </p:sp>
        </mc:Choice>
        <mc:Fallback xmlns="">
          <p:sp>
            <p:nvSpPr>
              <p:cNvPr id="9" name="Rectangle à coins arrondis 8">
                <a:extLst>
                  <a:ext uri="{FF2B5EF4-FFF2-40B4-BE49-F238E27FC236}">
                    <a16:creationId xmlns:a16="http://schemas.microsoft.com/office/drawing/2014/main" id="{741AD9C5-C0BF-DF4A-B3FD-BD0308084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577" y="2631095"/>
                <a:ext cx="2632550" cy="72689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en arc 21">
            <a:extLst>
              <a:ext uri="{FF2B5EF4-FFF2-40B4-BE49-F238E27FC236}">
                <a16:creationId xmlns:a16="http://schemas.microsoft.com/office/drawing/2014/main" id="{0A120EDD-2EEE-9943-A18E-835F94C56F7E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3643313" y="3357994"/>
            <a:ext cx="1495539" cy="42668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24934D79-8D0D-3E4F-A0C5-AC683D6C45E6}"/>
              </a:ext>
            </a:extLst>
          </p:cNvPr>
          <p:cNvSpPr txBox="1"/>
          <p:nvPr/>
        </p:nvSpPr>
        <p:spPr>
          <a:xfrm rot="787445">
            <a:off x="3691622" y="2063627"/>
            <a:ext cx="158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Factoriser</a:t>
            </a:r>
          </a:p>
          <a:p>
            <a:pPr algn="ctr"/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c’est possible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F8E30CF-4B12-7D42-8001-3E36C9824B69}"/>
              </a:ext>
            </a:extLst>
          </p:cNvPr>
          <p:cNvSpPr txBox="1"/>
          <p:nvPr/>
        </p:nvSpPr>
        <p:spPr>
          <a:xfrm rot="20719920">
            <a:off x="3711354" y="3459515"/>
            <a:ext cx="1391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Factoriser</a:t>
            </a:r>
          </a:p>
          <a:p>
            <a:pPr algn="ctr"/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c’est possible</a:t>
            </a:r>
          </a:p>
        </p:txBody>
      </p:sp>
      <p:cxnSp>
        <p:nvCxnSpPr>
          <p:cNvPr id="32" name="Connecteur en arc 31">
            <a:extLst>
              <a:ext uri="{FF2B5EF4-FFF2-40B4-BE49-F238E27FC236}">
                <a16:creationId xmlns:a16="http://schemas.microsoft.com/office/drawing/2014/main" id="{E5288B2D-1AD3-5E4B-8BB3-5AF09D01D2FA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>
            <a:off x="3643313" y="2200336"/>
            <a:ext cx="1495539" cy="43075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à coins arrondis 45">
            <a:extLst>
              <a:ext uri="{FF2B5EF4-FFF2-40B4-BE49-F238E27FC236}">
                <a16:creationId xmlns:a16="http://schemas.microsoft.com/office/drawing/2014/main" id="{2304E4A6-3B0B-454E-8C1B-729150E0CA02}"/>
              </a:ext>
            </a:extLst>
          </p:cNvPr>
          <p:cNvSpPr/>
          <p:nvPr/>
        </p:nvSpPr>
        <p:spPr>
          <a:xfrm>
            <a:off x="7525578" y="2633290"/>
            <a:ext cx="1804160" cy="7268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Tableau de signes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3544970-3198-744B-A4DA-21AAB82B118B}"/>
              </a:ext>
            </a:extLst>
          </p:cNvPr>
          <p:cNvSpPr txBox="1"/>
          <p:nvPr/>
        </p:nvSpPr>
        <p:spPr>
          <a:xfrm>
            <a:off x="6509291" y="2699546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Construire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B743B261-4B3B-A94E-8459-FFA503646A17}"/>
              </a:ext>
            </a:extLst>
          </p:cNvPr>
          <p:cNvCxnSpPr>
            <a:cxnSpLocks/>
            <a:stCxn id="9" idx="3"/>
            <a:endCxn id="46" idx="1"/>
          </p:cNvCxnSpPr>
          <p:nvPr/>
        </p:nvCxnSpPr>
        <p:spPr>
          <a:xfrm>
            <a:off x="6455127" y="2994545"/>
            <a:ext cx="1070451" cy="2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à coins arrondis 50">
            <a:extLst>
              <a:ext uri="{FF2B5EF4-FFF2-40B4-BE49-F238E27FC236}">
                <a16:creationId xmlns:a16="http://schemas.microsoft.com/office/drawing/2014/main" id="{12B46987-AC44-0D40-9BFC-512075A3AEBA}"/>
              </a:ext>
            </a:extLst>
          </p:cNvPr>
          <p:cNvSpPr/>
          <p:nvPr/>
        </p:nvSpPr>
        <p:spPr>
          <a:xfrm>
            <a:off x="10341741" y="2631094"/>
            <a:ext cx="1029329" cy="7268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Conclure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4CC63E18-2E79-E941-A1E0-AA4A547ABE8C}"/>
              </a:ext>
            </a:extLst>
          </p:cNvPr>
          <p:cNvCxnSpPr>
            <a:stCxn id="46" idx="3"/>
          </p:cNvCxnSpPr>
          <p:nvPr/>
        </p:nvCxnSpPr>
        <p:spPr>
          <a:xfrm flipV="1">
            <a:off x="9329738" y="2994544"/>
            <a:ext cx="1012003" cy="2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B77C6DAA-2D96-4045-8CA3-77DC898DA13A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2327038" y="2563785"/>
            <a:ext cx="0" cy="857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AE16E88B-6904-824C-8F0A-0469971764B4}"/>
              </a:ext>
            </a:extLst>
          </p:cNvPr>
          <p:cNvSpPr txBox="1"/>
          <p:nvPr/>
        </p:nvSpPr>
        <p:spPr>
          <a:xfrm>
            <a:off x="2310403" y="2527958"/>
            <a:ext cx="369332" cy="92910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37DEBA40-851D-CB4D-BCF0-6B25DFB1AA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65" y="4076614"/>
            <a:ext cx="1552929" cy="1552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6BA3D0F9-4639-0C4E-BA9D-50DB8F19D27F}"/>
                  </a:ext>
                </a:extLst>
              </p:cNvPr>
              <p:cNvSpPr txBox="1"/>
              <p:nvPr/>
            </p:nvSpPr>
            <p:spPr>
              <a:xfrm>
                <a:off x="2192033" y="4533247"/>
                <a:ext cx="90973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 pas croire que non </a:t>
                </a:r>
                <a:r>
                  <a:rPr lang="fr-FR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factorisable</a:t>
                </a:r>
                <a:r>
                  <a:rPr lang="fr-FR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signifie que le tableau de signes n’existe pas !</a:t>
                </a:r>
              </a:p>
              <a:p>
                <a:r>
                  <a:rPr lang="fr-FR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𝒔𝒖𝒓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𝒐𝒈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𝒃𝒓𝒂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𝒄𝒂𝒍𝒄𝒖𝒍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𝒇𝒐𝒓𝒎𝒆𝒍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𝒈𝒓𝒂𝒑𝒉𝒊𝒒𝒖𝒆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fr-FR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6BA3D0F9-4639-0C4E-BA9D-50DB8F19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033" y="4533247"/>
                <a:ext cx="9097362" cy="646331"/>
              </a:xfrm>
              <a:prstGeom prst="rect">
                <a:avLst/>
              </a:prstGeom>
              <a:blipFill>
                <a:blip r:embed="rId8"/>
                <a:stretch>
                  <a:fillRect l="-558" t="-3846" b="-1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47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F5B0347-0FDE-8848-8E22-96D3607E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19C2715-FC8E-A44C-8B4D-84CB7763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CBFB52-E3BA-0643-AF97-30D0E6E03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/>
          <a:stretch/>
        </p:blipFill>
        <p:spPr>
          <a:xfrm>
            <a:off x="3328171" y="764976"/>
            <a:ext cx="5917900" cy="46663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38496E-DFB9-D842-9C42-10614C9B2DA5}"/>
              </a:ext>
            </a:extLst>
          </p:cNvPr>
          <p:cNvSpPr txBox="1"/>
          <p:nvPr/>
        </p:nvSpPr>
        <p:spPr>
          <a:xfrm>
            <a:off x="4207229" y="426422"/>
            <a:ext cx="5086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Résumé des différents cas de figures (Déclic (2019))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DFEEFF-58BA-2745-80B3-C7087620F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2986087"/>
            <a:ext cx="952500" cy="9525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B4C07E5-85DC-0040-9E68-C98CED0E5B46}"/>
              </a:ext>
            </a:extLst>
          </p:cNvPr>
          <p:cNvSpPr txBox="1"/>
          <p:nvPr/>
        </p:nvSpPr>
        <p:spPr>
          <a:xfrm>
            <a:off x="834501" y="2669213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Entraînement:</a:t>
            </a:r>
          </a:p>
        </p:txBody>
      </p:sp>
    </p:spTree>
    <p:extLst>
      <p:ext uri="{BB962C8B-B14F-4D97-AF65-F5344CB8AC3E}">
        <p14:creationId xmlns:p14="http://schemas.microsoft.com/office/powerpoint/2010/main" val="2757979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4F5A40F-1469-8C42-A727-AA79F44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7D7E26-E1A9-8D47-B320-1B3C335C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AA17A66-8747-B543-BD96-8DB01A154E38}"/>
                  </a:ext>
                </a:extLst>
              </p:cNvPr>
              <p:cNvSpPr txBox="1"/>
              <p:nvPr/>
            </p:nvSpPr>
            <p:spPr>
              <a:xfrm>
                <a:off x="828675" y="342900"/>
                <a:ext cx="6461256" cy="3366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Exemples: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1°) Étudier le signe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2°) Étudier le signe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1587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3°)  Résoudre dans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l’inéquation suivante: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+3≤0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AA17A66-8747-B543-BD96-8DB01A154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342900"/>
                <a:ext cx="6461256" cy="3366306"/>
              </a:xfrm>
              <a:prstGeom prst="rect">
                <a:avLst/>
              </a:prstGeom>
              <a:blipFill>
                <a:blip r:embed="rId2"/>
                <a:stretch>
                  <a:fillRect l="-196" t="-3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7B0A7FFC-A5CA-114D-A2AE-88D4A239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4" y="4057649"/>
            <a:ext cx="981075" cy="9810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31331D-BA2B-AA44-A6D8-1D0C52AB1A88}"/>
              </a:ext>
            </a:extLst>
          </p:cNvPr>
          <p:cNvSpPr txBox="1"/>
          <p:nvPr/>
        </p:nvSpPr>
        <p:spPr>
          <a:xfrm>
            <a:off x="9578450" y="3709206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Entraînement:</a:t>
            </a:r>
          </a:p>
        </p:txBody>
      </p:sp>
    </p:spTree>
    <p:extLst>
      <p:ext uri="{BB962C8B-B14F-4D97-AF65-F5344CB8AC3E}">
        <p14:creationId xmlns:p14="http://schemas.microsoft.com/office/powerpoint/2010/main" val="234341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221402" y="860385"/>
            <a:ext cx="1876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fr-FR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Définition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 flipH="1">
                <a:off x="1074418" y="1363114"/>
                <a:ext cx="9953799" cy="10624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 (admise):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Toute fonction polynôme de degré deux peut s’écrire de façon unique sous la forme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𝜶</m:t>
                            </m:r>
                          </m:e>
                        </m:d>
                      </m:e>
                      <m:sup>
                        <m:r>
                          <a:rPr lang="fr-FR" sz="1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𝛃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avec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fr-FR" sz="1400" b="1" dirty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Cette écriture est la forme canonique de la fonction polynôme.</a:t>
                </a: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74418" y="1363114"/>
                <a:ext cx="9953799" cy="1062407"/>
              </a:xfrm>
              <a:prstGeom prst="rect">
                <a:avLst/>
              </a:prstGeom>
              <a:blipFill>
                <a:blip r:embed="rId2"/>
                <a:stretch>
                  <a:fillRect l="-127" b="-22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074418" y="2721891"/>
                <a:ext cx="10538462" cy="2790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Exemples: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1°) Soit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−23</m:t>
                    </m:r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On détermine les valeurs: a = -1, b = -8 et c = - 23.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2×</m:t>
                        </m:r>
                        <m:d>
                          <m:d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=−4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β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−8×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−23=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-7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On en déduit la forme canonique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polynôme du second degré :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2°)</a:t>
                </a:r>
                <a:r>
                  <a:rPr lang="fr-FR" sz="1400" dirty="0">
                    <a:latin typeface="Comic Sans MS" panose="030F0702030302020204" pitchFamily="66" charset="0"/>
                  </a:rPr>
                  <a:t>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fonctions f, g et h définies sur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par f(x) = 2x² + 7x + 8, g(x) = 5 (x – 8)² + 9 et h(x) = -5 (x -3) (x – 1) ont perdu leurs formes.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Peux-tu les aider?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L’expression de f est sous la forme </a:t>
                </a:r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développée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celle de g est sous la forme </a:t>
                </a:r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canonique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et enfin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celle de h est sous la forme </a:t>
                </a:r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factorisée.</a:t>
                </a:r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18" y="2721891"/>
                <a:ext cx="10538462" cy="2790187"/>
              </a:xfrm>
              <a:prstGeom prst="rect">
                <a:avLst/>
              </a:prstGeom>
              <a:blipFill>
                <a:blip r:embed="rId3"/>
                <a:stretch>
                  <a:fillRect l="-1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CBD51D-3643-2A49-9342-CD8092957378}"/>
              </a:ext>
            </a:extLst>
          </p:cNvPr>
          <p:cNvSpPr/>
          <p:nvPr/>
        </p:nvSpPr>
        <p:spPr>
          <a:xfrm>
            <a:off x="528361" y="332458"/>
            <a:ext cx="770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1°) Fonction 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polynôme du second degré mise sous forme canonique</a:t>
            </a:r>
            <a:endParaRPr lang="fr-FR" sz="1600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1532F1-4FAC-724B-BBC8-51A4C60FB5D1}"/>
              </a:ext>
            </a:extLst>
          </p:cNvPr>
          <p:cNvSpPr txBox="1"/>
          <p:nvPr/>
        </p:nvSpPr>
        <p:spPr>
          <a:xfrm>
            <a:off x="9811483" y="2525524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Entraînement: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B60FB9-6203-6A40-80E0-2BB8C83BA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199" y="2833301"/>
            <a:ext cx="989089" cy="9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7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10762" y="435728"/>
            <a:ext cx="4593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fr-FR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Variations et courbe représentatives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030972" y="1004726"/>
                <a:ext cx="8283550" cy="74347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 (admise):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:r>
                  <a:rPr lang="fr-FR" sz="1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 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une fonction polynôme de degré 2 de forme canonique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avec a ≠ 0. 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 sens de variation dépend uniquement du signe du coefficient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fr-FR" sz="1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72" y="1004726"/>
                <a:ext cx="8283550" cy="743473"/>
              </a:xfrm>
              <a:prstGeom prst="rect">
                <a:avLst/>
              </a:prstGeom>
              <a:blipFill>
                <a:blip r:embed="rId2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/>
          <p:cNvCxnSpPr/>
          <p:nvPr/>
        </p:nvCxnSpPr>
        <p:spPr>
          <a:xfrm flipH="1">
            <a:off x="5993875" y="1802921"/>
            <a:ext cx="6470" cy="375473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248319" y="1823818"/>
            <a:ext cx="55976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a &lt; 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494143" y="1804307"/>
            <a:ext cx="55976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a &gt;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au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1805759"/>
                  </p:ext>
                </p:extLst>
              </p:nvPr>
            </p:nvGraphicFramePr>
            <p:xfrm>
              <a:off x="926460" y="2317197"/>
              <a:ext cx="4761850" cy="9560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023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595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4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- ∞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                  +∞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4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f(x)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au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1805759"/>
                  </p:ext>
                </p:extLst>
              </p:nvPr>
            </p:nvGraphicFramePr>
            <p:xfrm>
              <a:off x="926460" y="2317197"/>
              <a:ext cx="4761850" cy="9560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02325"/>
                    <a:gridCol w="3959525"/>
                  </a:tblGrid>
                  <a:tr h="3814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x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430" t="-1587" r="-307" b="-153968"/>
                          </a:stretch>
                        </a:blipFill>
                      </a:tcPr>
                    </a:tc>
                  </a:tr>
                  <a:tr h="574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f(x)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430" t="-68085" r="-307" b="-319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7" name="Connecteur droit avec flèche 16"/>
          <p:cNvCxnSpPr/>
          <p:nvPr/>
        </p:nvCxnSpPr>
        <p:spPr>
          <a:xfrm flipV="1">
            <a:off x="2113472" y="2854171"/>
            <a:ext cx="1414732" cy="249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985404" y="2854171"/>
            <a:ext cx="1466490" cy="249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7774300"/>
                  </p:ext>
                </p:extLst>
              </p:nvPr>
            </p:nvGraphicFramePr>
            <p:xfrm>
              <a:off x="6305910" y="2310025"/>
              <a:ext cx="4761850" cy="9560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023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595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4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- ∞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                  +∞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4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f(x)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                              </a:t>
                          </a:r>
                        </a:p>
                        <a:p>
                          <a:pPr algn="l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7774300"/>
                  </p:ext>
                </p:extLst>
              </p:nvPr>
            </p:nvGraphicFramePr>
            <p:xfrm>
              <a:off x="6305910" y="2310025"/>
              <a:ext cx="4761850" cy="9560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02325"/>
                    <a:gridCol w="3959525"/>
                  </a:tblGrid>
                  <a:tr h="3814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x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0462" t="-1587" r="-308" b="-153968"/>
                          </a:stretch>
                        </a:blipFill>
                      </a:tcPr>
                    </a:tc>
                  </a:tr>
                  <a:tr h="574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f(x)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462" t="-67368" r="-308" b="-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3" name="Connecteur droit avec flèche 22"/>
          <p:cNvCxnSpPr/>
          <p:nvPr/>
        </p:nvCxnSpPr>
        <p:spPr>
          <a:xfrm>
            <a:off x="7401464" y="2788025"/>
            <a:ext cx="1372563" cy="315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9126747" y="2854171"/>
            <a:ext cx="1449238" cy="249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4683412" y="3530520"/>
                <a:ext cx="3207417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est le sommet de la parabole.</a:t>
                </a: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412" y="3530520"/>
                <a:ext cx="3207417" cy="307777"/>
              </a:xfrm>
              <a:prstGeom prst="rect">
                <a:avLst/>
              </a:prstGeom>
              <a:blipFill>
                <a:blip r:embed="rId5"/>
                <a:stretch>
                  <a:fillRect b="-14815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 17" descr="D:\Cours Mathématiques\Seconde\Cours 2014_2015\Fonctions\Résolution des équations\CC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C57A18-5DDE-6347-A121-57493379C5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2" t="-11268" r="-1988" b="28847"/>
          <a:stretch/>
        </p:blipFill>
        <p:spPr>
          <a:xfrm>
            <a:off x="8055595" y="2995651"/>
            <a:ext cx="2142303" cy="25828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F761F31-6BB6-3641-9D5A-663268109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73" y="3343356"/>
            <a:ext cx="2027104" cy="246509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8C8602B-36EF-114A-B7CD-DF34A0CF9F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11" y="-65619"/>
            <a:ext cx="2527300" cy="2527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1921CF-DDD6-8E42-B04B-66B3FAE8D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55" y="4172346"/>
            <a:ext cx="1002010" cy="100201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09896BA-6445-6748-A0E4-FB51A7094D41}"/>
              </a:ext>
            </a:extLst>
          </p:cNvPr>
          <p:cNvSpPr txBox="1"/>
          <p:nvPr/>
        </p:nvSpPr>
        <p:spPr>
          <a:xfrm>
            <a:off x="5424448" y="5249407"/>
            <a:ext cx="1186543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Lien applet</a:t>
            </a:r>
            <a:endParaRPr lang="fr-FR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9B00270-7B62-4343-82B6-7C13BA8C40F9}"/>
              </a:ext>
            </a:extLst>
          </p:cNvPr>
          <p:cNvSpPr txBox="1"/>
          <p:nvPr/>
        </p:nvSpPr>
        <p:spPr>
          <a:xfrm>
            <a:off x="374784" y="380611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Rappel: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F9C4298-523F-DD4E-B4F1-84C9B0E6EB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0" y="4151504"/>
            <a:ext cx="956044" cy="95604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EEC33907-216D-0649-8605-0D28DB837873}"/>
              </a:ext>
            </a:extLst>
          </p:cNvPr>
          <p:cNvSpPr txBox="1"/>
          <p:nvPr/>
        </p:nvSpPr>
        <p:spPr>
          <a:xfrm>
            <a:off x="221929" y="5192234"/>
            <a:ext cx="1186543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Lien applet</a:t>
            </a:r>
            <a:endParaRPr lang="fr-FR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0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FE51F5-4EB8-4941-8EC4-22500237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9597D5-F3B1-B642-84F9-A0AFD55C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3B4858-1ABE-3845-A829-FC78E0CEDF52}"/>
              </a:ext>
            </a:extLst>
          </p:cNvPr>
          <p:cNvSpPr txBox="1"/>
          <p:nvPr/>
        </p:nvSpPr>
        <p:spPr>
          <a:xfrm>
            <a:off x="685801" y="388189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2°) Résolution des équations du second degré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122BE2-1A04-1B46-B032-F5FEF7630361}"/>
              </a:ext>
            </a:extLst>
          </p:cNvPr>
          <p:cNvSpPr txBox="1"/>
          <p:nvPr/>
        </p:nvSpPr>
        <p:spPr>
          <a:xfrm>
            <a:off x="1520460" y="971262"/>
            <a:ext cx="6035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Discriminant d’une fonction polynôme du second degré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    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    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B85356-6A71-2B4D-A099-2B136CFC5A39}"/>
              </a:ext>
            </a:extLst>
          </p:cNvPr>
          <p:cNvSpPr txBox="1"/>
          <p:nvPr/>
        </p:nvSpPr>
        <p:spPr>
          <a:xfrm>
            <a:off x="1107200" y="1509188"/>
            <a:ext cx="825847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Soit la fonction f définie sur </a:t>
            </a:r>
            <a:r>
              <a:rPr lang="fr-FR" sz="14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ℝ par f(x) = ax² + </a:t>
            </a:r>
            <a:r>
              <a:rPr lang="fr-FR" sz="14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bx</a:t>
            </a:r>
            <a:r>
              <a:rPr lang="fr-FR" sz="14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+ c, où a, b et c sont réels et a ≠ 0.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mise en situation nous a permis de mettre en évidence l’importance du nombre donné par b² - 4ac.</a:t>
            </a:r>
          </a:p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On appelle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discriminant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de f, et on note </a:t>
            </a:r>
            <a:r>
              <a:rPr lang="fr-FR" sz="1400" b="1" dirty="0" err="1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Δ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(delta)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, le nombre donné par la formule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b² - 4ac</a:t>
            </a:r>
            <a:r>
              <a:rPr lang="fr-FR" sz="1400" b="1" dirty="0"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D3442-D321-4144-B3F5-F11BE1A3871A}"/>
              </a:ext>
            </a:extLst>
          </p:cNvPr>
          <p:cNvSpPr/>
          <p:nvPr/>
        </p:nvSpPr>
        <p:spPr>
          <a:xfrm>
            <a:off x="1037062" y="2456253"/>
            <a:ext cx="9881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Exemples: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Soit f(x) = 2x² - 9x – 5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On a ici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 =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-9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-5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D’où 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∆ =   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b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²   - 4    </a:t>
            </a:r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a</a:t>
            </a:r>
            <a:r>
              <a:rPr lang="fr-FR" sz="14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   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c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                          = ( -9 )² - 4 × 2  × (-5)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		          = 161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0612CA-777E-CD46-AFDD-105DB42EC41A}"/>
              </a:ext>
            </a:extLst>
          </p:cNvPr>
          <p:cNvSpPr/>
          <p:nvPr/>
        </p:nvSpPr>
        <p:spPr>
          <a:xfrm>
            <a:off x="4822206" y="237728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endParaRPr lang="fr-FR" dirty="0">
              <a:latin typeface="Arial" pitchFamily="34" charset="0"/>
              <a:ea typeface="Cambria Math"/>
              <a:cs typeface="Arial" pitchFamily="34" charset="0"/>
            </a:endParaRP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2.	Soit h(x) = 3x² + x + 1 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	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On a ici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 =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1   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D’où 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∆ =   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b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²   - 4    </a:t>
            </a:r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a</a:t>
            </a:r>
            <a:r>
              <a:rPr lang="fr-FR" sz="14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   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c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                          = ( 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1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)² - 4 × 3   ×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1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		         = - 11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46949C6-1A3E-C54C-8B47-143068211D6D}"/>
              </a:ext>
            </a:extLst>
          </p:cNvPr>
          <p:cNvCxnSpPr/>
          <p:nvPr/>
        </p:nvCxnSpPr>
        <p:spPr>
          <a:xfrm>
            <a:off x="4696691" y="2673607"/>
            <a:ext cx="0" cy="1188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5A1CC9C8-33F8-644D-809E-7BD1A74CD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50" y="2377284"/>
            <a:ext cx="1697124" cy="1697124"/>
          </a:xfrm>
          <a:prstGeom prst="rect">
            <a:avLst/>
          </a:prstGeom>
        </p:spPr>
      </p:pic>
      <p:pic>
        <p:nvPicPr>
          <p:cNvPr id="14" name="Image 1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0EAEDC7C-3F0C-2E45-82EA-CA029D70EC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9C008F3-55F7-5A41-921A-F3B57170868F}"/>
              </a:ext>
            </a:extLst>
          </p:cNvPr>
          <p:cNvSpPr txBox="1"/>
          <p:nvPr/>
        </p:nvSpPr>
        <p:spPr>
          <a:xfrm>
            <a:off x="1520460" y="3971664"/>
            <a:ext cx="3010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Equation du second degré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E1EEF0E-8834-974A-951E-F07607248D61}"/>
                  </a:ext>
                </a:extLst>
              </p:cNvPr>
              <p:cNvSpPr txBox="1"/>
              <p:nvPr/>
            </p:nvSpPr>
            <p:spPr>
              <a:xfrm>
                <a:off x="1205345" y="4530436"/>
                <a:ext cx="9163406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appelle équation du second degré toutes les équations qui peuvent être mises sous la forme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endParaRPr lang="fr-FR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sont trois nombres réels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non nul.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E1EEF0E-8834-974A-951E-F07607248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4530436"/>
                <a:ext cx="9163406" cy="523220"/>
              </a:xfrm>
              <a:prstGeom prst="rect">
                <a:avLst/>
              </a:prstGeom>
              <a:blipFill>
                <a:blip r:embed="rId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F779F6E1-1D01-5040-954B-E1CAF4273E63}"/>
              </a:ext>
            </a:extLst>
          </p:cNvPr>
          <p:cNvSpPr txBox="1"/>
          <p:nvPr/>
        </p:nvSpPr>
        <p:spPr>
          <a:xfrm>
            <a:off x="10311545" y="2785778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Entraînement: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EA6A241-0ACB-694B-8BCE-EF2EEA16C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91" y="3148750"/>
            <a:ext cx="955681" cy="9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9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85801" y="400698"/>
                <a:ext cx="5209118" cy="343350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Théorème: Soit la fonction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:r>
                  <a:rPr lang="fr-FR" sz="1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ℝ </a:t>
                </a:r>
              </a:p>
              <a:p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, 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sont réels et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Si ∆ &gt; 0, alors l’équation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a deux </a:t>
                </a:r>
              </a:p>
              <a:p>
                <a:pPr lvl="1"/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 solutions réelles distinctes:</a:t>
                </a:r>
              </a:p>
              <a:p>
                <a:pPr lvl="1"/>
                <a:endParaRPr lang="fr-FR" sz="1400" b="1" dirty="0">
                  <a:solidFill>
                    <a:srgbClr val="FF0000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lvl="1"/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𝒃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∆</m:t>
                            </m:r>
                          </m:e>
                        </m:rad>
                      </m:num>
                      <m:den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  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𝒃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∆</m:t>
                            </m:r>
                          </m:e>
                        </m:rad>
                      </m:num>
                      <m:den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buFont typeface="Arial" pitchFamily="34" charset="0"/>
                  <a:buChar char="•"/>
                </a:pP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∆ = 0, alors l’équation 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a une </a:t>
                </a:r>
              </a:p>
              <a:p>
                <a:pPr lvl="1"/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 solution unique:</a:t>
                </a:r>
              </a:p>
              <a:p>
                <a:pPr lvl="1"/>
                <a:endParaRPr lang="fr-FR" sz="1400" b="1" dirty="0">
                  <a:solidFill>
                    <a:srgbClr val="0070C0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lvl="1"/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fr-F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fr-F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fr-F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𝒃</m:t>
                        </m:r>
                      </m:num>
                      <m:den>
                        <m:r>
                          <a:rPr lang="fr-F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fr-F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  <a:p>
                <a:pPr lvl="1"/>
                <a:endParaRPr lang="fr-FR" sz="1400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lvl="1">
                  <a:buFont typeface="Arial" pitchFamily="34" charset="0"/>
                  <a:buChar char="•"/>
                </a:pPr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Si ∆ &lt; 0, alors l’équation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n’a pas de </a:t>
                </a:r>
              </a:p>
              <a:p>
                <a:pPr lvl="1"/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 solution dans 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ℝ.</a:t>
                </a:r>
                <a:endParaRPr lang="fr-FR" sz="1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00698"/>
                <a:ext cx="5209118" cy="3433504"/>
              </a:xfrm>
              <a:prstGeom prst="rect">
                <a:avLst/>
              </a:prstGeom>
              <a:blipFill>
                <a:blip r:embed="rId2"/>
                <a:stretch>
                  <a:fillRect t="-366" b="-366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291452" y="400698"/>
            <a:ext cx="3528392" cy="64807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Résolution des équations du second degré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7291452" y="1203050"/>
            <a:ext cx="3528392" cy="70338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des valeurs de a, b et c.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615488" y="2117450"/>
            <a:ext cx="2880320" cy="74987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 du Discriminant</a:t>
            </a:r>
          </a:p>
          <a:p>
            <a:pPr algn="ctr"/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∆ = b ²  - 4ac</a:t>
            </a:r>
            <a:endParaRPr lang="fr-FR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615683" y="3283600"/>
            <a:ext cx="1148091" cy="8743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∆ &gt; 0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alors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Ellipse 8"/>
          <p:cNvSpPr/>
          <p:nvPr/>
        </p:nvSpPr>
        <p:spPr>
          <a:xfrm>
            <a:off x="8481602" y="3283600"/>
            <a:ext cx="1148091" cy="87433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</a:p>
          <a:p>
            <a:pPr algn="ctr"/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∆ = 0</a:t>
            </a:r>
          </a:p>
          <a:p>
            <a:pPr algn="ctr"/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alors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Ellipse 9"/>
          <p:cNvSpPr/>
          <p:nvPr/>
        </p:nvSpPr>
        <p:spPr>
          <a:xfrm>
            <a:off x="10347521" y="3283600"/>
            <a:ext cx="1148091" cy="8743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</a:p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∆ &lt; 0</a:t>
            </a:r>
          </a:p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alors</a:t>
            </a:r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33037" y="4417572"/>
                <a:ext cx="2450524" cy="9144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Deux solutions: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fr-FR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𝒃</m:t>
                        </m:r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fr-F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∆</m:t>
                            </m:r>
                          </m:e>
                        </m:rad>
                      </m:num>
                      <m:den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fr-FR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𝒃</m:t>
                        </m:r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fr-F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∆</m:t>
                            </m:r>
                          </m:e>
                        </m:rad>
                      </m:num>
                      <m:den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𝒂</m:t>
                        </m:r>
                      </m:den>
                    </m:f>
                  </m:oMath>
                </a14:m>
                <a:endParaRPr lang="fr-FR" sz="1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037" y="4417572"/>
                <a:ext cx="2450524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443579" y="4417573"/>
            <a:ext cx="1224136" cy="9144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509913" y="4565553"/>
                <a:ext cx="1133579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  <m:r>
                        <a:rPr lang="fr-FR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913" y="4565553"/>
                <a:ext cx="1133579" cy="6184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0237490" y="4417572"/>
            <a:ext cx="1368152" cy="914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solution réelle.</a:t>
            </a:r>
            <a:endParaRPr lang="fr-FR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droit avec flèche 16"/>
          <p:cNvCxnSpPr>
            <a:stCxn id="5" idx="2"/>
            <a:endCxn id="6" idx="0"/>
          </p:cNvCxnSpPr>
          <p:nvPr/>
        </p:nvCxnSpPr>
        <p:spPr>
          <a:xfrm>
            <a:off x="9055648" y="1048770"/>
            <a:ext cx="0" cy="154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2"/>
            <a:endCxn id="7" idx="0"/>
          </p:cNvCxnSpPr>
          <p:nvPr/>
        </p:nvCxnSpPr>
        <p:spPr>
          <a:xfrm>
            <a:off x="9055648" y="1906438"/>
            <a:ext cx="0" cy="211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7" idx="2"/>
            <a:endCxn id="8" idx="0"/>
          </p:cNvCxnSpPr>
          <p:nvPr/>
        </p:nvCxnSpPr>
        <p:spPr>
          <a:xfrm flipH="1">
            <a:off x="7189729" y="2867325"/>
            <a:ext cx="1865919" cy="41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7" idx="2"/>
            <a:endCxn id="9" idx="0"/>
          </p:cNvCxnSpPr>
          <p:nvPr/>
        </p:nvCxnSpPr>
        <p:spPr>
          <a:xfrm>
            <a:off x="9055648" y="2867325"/>
            <a:ext cx="0" cy="41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7" idx="2"/>
            <a:endCxn id="10" idx="0"/>
          </p:cNvCxnSpPr>
          <p:nvPr/>
        </p:nvCxnSpPr>
        <p:spPr>
          <a:xfrm>
            <a:off x="9055648" y="2867325"/>
            <a:ext cx="1865919" cy="41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9" idx="4"/>
            <a:endCxn id="13" idx="0"/>
          </p:cNvCxnSpPr>
          <p:nvPr/>
        </p:nvCxnSpPr>
        <p:spPr>
          <a:xfrm flipH="1">
            <a:off x="9055647" y="4157932"/>
            <a:ext cx="1" cy="259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0" idx="4"/>
            <a:endCxn id="15" idx="0"/>
          </p:cNvCxnSpPr>
          <p:nvPr/>
        </p:nvCxnSpPr>
        <p:spPr>
          <a:xfrm flipH="1">
            <a:off x="10921566" y="4157932"/>
            <a:ext cx="1" cy="25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8" idx="4"/>
            <a:endCxn id="11" idx="0"/>
          </p:cNvCxnSpPr>
          <p:nvPr/>
        </p:nvCxnSpPr>
        <p:spPr>
          <a:xfrm flipH="1">
            <a:off x="6658299" y="4157932"/>
            <a:ext cx="531430" cy="25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A9F8F5DB-0049-054C-91D2-82CDE4141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6" y="3719518"/>
            <a:ext cx="1945644" cy="1945644"/>
          </a:xfrm>
          <a:prstGeom prst="rect">
            <a:avLst/>
          </a:prstGeom>
        </p:spPr>
      </p:pic>
      <p:pic>
        <p:nvPicPr>
          <p:cNvPr id="26" name="Image 25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0BFAF4F6-435D-3548-93D1-57174ADF7D9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74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56267" y="517471"/>
                <a:ext cx="7492051" cy="2630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Démontration: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Ainsi  pour tout x ∈ ℝ,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7" y="517471"/>
                <a:ext cx="7492051" cy="2630657"/>
              </a:xfrm>
              <a:prstGeom prst="rect">
                <a:avLst/>
              </a:prstGeom>
              <a:blipFill>
                <a:blip r:embed="rId2"/>
                <a:stretch>
                  <a:fillRect l="-340" t="-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088922" y="2914360"/>
                <a:ext cx="8841395" cy="403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Résoudre l’équation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revient à résoudre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fr-F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Trois cas se présentent alors : 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2" y="2914360"/>
                <a:ext cx="8841395" cy="403637"/>
              </a:xfrm>
              <a:prstGeom prst="rect">
                <a:avLst/>
              </a:prstGeom>
              <a:blipFill>
                <a:blip r:embed="rId3"/>
                <a:stretch>
                  <a:fillRect l="-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9"/>
          <p:cNvCxnSpPr/>
          <p:nvPr/>
        </p:nvCxnSpPr>
        <p:spPr>
          <a:xfrm flipH="1">
            <a:off x="4381533" y="3435547"/>
            <a:ext cx="686" cy="208668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746521" y="3528646"/>
            <a:ext cx="1843" cy="199358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69073" y="3534559"/>
            <a:ext cx="70243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Δ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&lt; 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268228" y="3528646"/>
            <a:ext cx="70243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Δ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&gt; 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84685" y="3534558"/>
            <a:ext cx="70243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Δ</a:t>
            </a:r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40610" y="3912124"/>
                <a:ext cx="2863284" cy="155093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fr-FR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fr-FR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é</m:t>
                      </m:r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𝑞𝑢𝑖𝑣𝑎𝑢𝑡</m:t>
                      </m:r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à</m:t>
                      </m:r>
                    </m:oMath>
                  </m:oMathPara>
                </a14:m>
                <a:endParaRPr lang="fr-FR" sz="1400" b="0" dirty="0">
                  <a:solidFill>
                    <a:srgbClr val="0070C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1400" b="0" dirty="0">
                  <a:solidFill>
                    <a:srgbClr val="0070C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 carré étant toujours positif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  </a:t>
                </a:r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ℝ, </a:t>
                </a:r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l’équation f(x) = 0 admet 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aucune solution.</a:t>
                </a:r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10" y="3912124"/>
                <a:ext cx="2863284" cy="1550937"/>
              </a:xfrm>
              <a:prstGeom prst="rect">
                <a:avLst/>
              </a:prstGeom>
              <a:blipFill>
                <a:blip r:embed="rId4"/>
                <a:stretch>
                  <a:fillRect b="-16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82031" y="3912124"/>
                <a:ext cx="3092257" cy="14536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1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é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𝑞𝑢𝑖𝑣𝑎𝑢𝑡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à</m:t>
                      </m:r>
                    </m:oMath>
                  </m:oMathPara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é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𝑞𝑢𝑖𝑣𝑎𝑢𝑡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à</m:t>
                      </m:r>
                    </m:oMath>
                  </m:oMathPara>
                </a14:m>
                <a:endParaRPr lang="fr-FR" sz="1400" b="0" i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L’équation f(x) = 0 admet une unique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31" y="3912124"/>
                <a:ext cx="3092257" cy="1453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809899" y="3912124"/>
                <a:ext cx="3833877" cy="181921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1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1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é</m:t>
                      </m:r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𝑞𝑢𝑖𝑣𝑎𝑢𝑡</m:t>
                      </m:r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à</m:t>
                      </m:r>
                    </m:oMath>
                  </m:oMathPara>
                </a14:m>
                <a:endParaRPr lang="fr-FR" sz="1400" b="0" dirty="0">
                  <a:solidFill>
                    <a:srgbClr val="00B05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fr-FR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fr-FR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é</m:t>
                      </m:r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𝑞𝑢𝑖𝑣𝑎𝑢𝑡</m:t>
                      </m:r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à</m:t>
                      </m:r>
                    </m:oMath>
                  </m:oMathPara>
                </a14:m>
                <a:endParaRPr lang="fr-FR" sz="1400" b="0" dirty="0">
                  <a:solidFill>
                    <a:srgbClr val="00B05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b="0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</m:num>
                      <m:den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sz="1400" b="0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</m:num>
                      <m:den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fr-FR" sz="1400" b="0" dirty="0">
                  <a:solidFill>
                    <a:srgbClr val="00B05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L’équation f(x) = 0 admet deux solutions: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fr-FR" sz="1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1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fr-FR" sz="1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fr-FR" sz="1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fr-FR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fr-FR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fr-FR" sz="1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899" y="3912124"/>
                <a:ext cx="3833877" cy="18192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 descr="D:\Cours Mathématiques\Seconde\Cours 2014_2015\Fonctions\Résolution des équations\CC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38E7D36-1208-F646-99E3-E48A0D8D0295}"/>
                  </a:ext>
                </a:extLst>
              </p:cNvPr>
              <p:cNvSpPr txBox="1"/>
              <p:nvPr/>
            </p:nvSpPr>
            <p:spPr>
              <a:xfrm>
                <a:off x="2088922" y="448438"/>
                <a:ext cx="6930295" cy="2062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Pour tout x </a:t>
                </a:r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∈ ℝ,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équivaut à  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fr-FR" sz="1400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      équivaut à 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fr-FR" sz="1400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      équivaut à 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num>
                          <m:den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den>
                        </m:f>
                      </m:e>
                    </m:d>
                  </m:oMath>
                </a14:m>
                <a:endParaRPr lang="fr-FR" sz="1400" b="0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      équivaut à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𝒂𝒄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Rappel: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∆=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𝒂𝒄</m:t>
                    </m:r>
                  </m:oMath>
                </a14:m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endParaRPr lang="fr-FR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38E7D36-1208-F646-99E3-E48A0D8D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2" y="448438"/>
                <a:ext cx="6930295" cy="2062168"/>
              </a:xfrm>
              <a:prstGeom prst="rect">
                <a:avLst/>
              </a:prstGeom>
              <a:blipFill>
                <a:blip r:embed="rId8"/>
                <a:stretch>
                  <a:fillRect l="-1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B0E3AC2A-441D-9D4F-A315-969AED2D8B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06" y="342222"/>
            <a:ext cx="1945732" cy="19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2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3536" y="501502"/>
            <a:ext cx="3996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Résoudre dans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ℝ  l’équation  5x² -37x + 54 = 0. </a:t>
            </a:r>
            <a:endParaRPr lang="fr-FR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25459" y="1023511"/>
            <a:ext cx="43041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Interprétation graphique:</a:t>
            </a:r>
          </a:p>
          <a:p>
            <a:endParaRPr lang="fr-FR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 l’aide de la calculatrice, conjecturons le nombre et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solutions de cette équations.</a:t>
            </a: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On conjecture        solutions qui sont       et          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906" y="2315674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3037" y="2315674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168" y="2315674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1299" y="2304262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38369" y="2304262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8906" y="3680694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3037" y="3680694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7168" y="3680694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1299" y="3677593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 flipH="1">
            <a:off x="2152375" y="5217431"/>
            <a:ext cx="428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4424511" y="5225277"/>
            <a:ext cx="64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5,4</a:t>
            </a:r>
          </a:p>
        </p:txBody>
      </p:sp>
      <p:sp>
        <p:nvSpPr>
          <p:cNvPr id="19" name="ZoneTexte 18"/>
          <p:cNvSpPr txBox="1"/>
          <p:nvPr/>
        </p:nvSpPr>
        <p:spPr>
          <a:xfrm flipH="1">
            <a:off x="3932754" y="5225277"/>
            <a:ext cx="428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330D6AE-8F91-1B4F-B244-DA1895770786}"/>
              </a:ext>
            </a:extLst>
          </p:cNvPr>
          <p:cNvSpPr txBox="1"/>
          <p:nvPr/>
        </p:nvSpPr>
        <p:spPr>
          <a:xfrm>
            <a:off x="948906" y="501502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Exemple: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64F86BC-30E2-FE41-A523-FDE4AB05A8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15488" y="3853196"/>
            <a:ext cx="1625857" cy="1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7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813968" y="385363"/>
                <a:ext cx="6190681" cy="366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Résolution algébrique</a:t>
                </a:r>
                <a:r>
                  <a:rPr lang="fr-FR" sz="14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fr-FR" sz="1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5x² - 37x + 54 = 0</a:t>
                </a: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1°) Calcul de </a:t>
                </a:r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∆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sz="1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∆ =   (-37)² - 4 × 5 × 54  = 289  </a:t>
                </a:r>
              </a:p>
              <a:p>
                <a:endParaRPr lang="fr-FR" sz="1400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</a:t>
                </a:r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2°) Détermination du signe de ∆         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 ∆ &gt; 0 donc  l’équation admet deux solutions: </a:t>
                </a:r>
              </a:p>
              <a:p>
                <a:endParaRPr lang="fr-FR" sz="1400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</a:t>
                </a:r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3°) Utilisation des formules adéquates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  <m:t>−37</m:t>
                            </m:r>
                          </m:e>
                        </m:d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  <m:t>289</m:t>
                            </m:r>
                          </m:e>
                        </m:rad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2 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×5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=5,4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  <m:t>−37</m:t>
                            </m:r>
                          </m:e>
                        </m:d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 </m:t>
                        </m:r>
                        <m:rad>
                          <m:radPr>
                            <m:degHide m:val="on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  <m:t>289</m:t>
                            </m:r>
                          </m:e>
                        </m:rad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2 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×5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=2</m:t>
                    </m:r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4°) Vérification sur le graphique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      Abscisses des points d’intersection entre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      la parabole et l’axe des abscisses.  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68" y="385363"/>
                <a:ext cx="6190681" cy="3667799"/>
              </a:xfrm>
              <a:prstGeom prst="rect">
                <a:avLst/>
              </a:prstGeom>
              <a:blipFill>
                <a:blip r:embed="rId2"/>
                <a:stretch>
                  <a:fillRect l="-613" t="-345" b="-13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flipH="1">
            <a:off x="813968" y="4122535"/>
            <a:ext cx="96158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Remarque: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Résoudre une équation du second degré revient à chercher les antécédents de 0 par la fonction f, polynôme du second degré.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Autrement dit résoudre f(x) = 0 où f est un polynôme du second degré revient à résoudre une équation du second degré.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951" y="422612"/>
            <a:ext cx="4826318" cy="3380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C3C1BA7-DB94-1545-8248-C6DF64DEBC64}"/>
              </a:ext>
            </a:extLst>
          </p:cNvPr>
          <p:cNvSpPr/>
          <p:nvPr/>
        </p:nvSpPr>
        <p:spPr>
          <a:xfrm>
            <a:off x="7672388" y="1203123"/>
            <a:ext cx="371475" cy="34945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74E288E-26CC-6B4F-8F1E-80114D9C9A00}"/>
              </a:ext>
            </a:extLst>
          </p:cNvPr>
          <p:cNvSpPr/>
          <p:nvPr/>
        </p:nvSpPr>
        <p:spPr>
          <a:xfrm>
            <a:off x="10226814" y="1203123"/>
            <a:ext cx="371475" cy="34945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042ABAA-397B-FD46-AC3A-5E33E14F5DF0}"/>
              </a:ext>
            </a:extLst>
          </p:cNvPr>
          <p:cNvCxnSpPr/>
          <p:nvPr/>
        </p:nvCxnSpPr>
        <p:spPr>
          <a:xfrm flipV="1">
            <a:off x="5771971" y="1552576"/>
            <a:ext cx="2086154" cy="2200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0778A16-DCE3-494C-935C-CFF68FBF30DF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771971" y="1377850"/>
            <a:ext cx="4454843" cy="238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B68E7C3F-FB98-344E-A319-0F091CBA4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" y="1377849"/>
            <a:ext cx="1812411" cy="18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4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48457CD-A3B7-7045-8459-FAEB1945FE0C}"/>
              </a:ext>
            </a:extLst>
          </p:cNvPr>
          <p:cNvSpPr txBox="1"/>
          <p:nvPr/>
        </p:nvSpPr>
        <p:spPr>
          <a:xfrm>
            <a:off x="685801" y="388189"/>
            <a:ext cx="198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3°) Applications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DB665-D7C6-8944-BC0D-EB4B1616F0E4}"/>
              </a:ext>
            </a:extLst>
          </p:cNvPr>
          <p:cNvSpPr/>
          <p:nvPr/>
        </p:nvSpPr>
        <p:spPr>
          <a:xfrm>
            <a:off x="996908" y="976055"/>
            <a:ext cx="6362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fr-FR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Factorisation d’une fonction polynôme du second degré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1693F8F-5872-C844-9689-B5EAE83B978A}"/>
                  </a:ext>
                </a:extLst>
              </p:cNvPr>
              <p:cNvSpPr txBox="1"/>
              <p:nvPr/>
            </p:nvSpPr>
            <p:spPr>
              <a:xfrm>
                <a:off x="1468581" y="1495887"/>
                <a:ext cx="8576835" cy="11743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 (admise):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la fonction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des nombres réels et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∆&lt;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alors pas de factorisation possible.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)²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l’unique racine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∆&gt;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les racines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1693F8F-5872-C844-9689-B5EAE83B9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81" y="1495887"/>
                <a:ext cx="8576835" cy="1174360"/>
              </a:xfrm>
              <a:prstGeom prst="rect">
                <a:avLst/>
              </a:prstGeom>
              <a:blipFill>
                <a:blip r:embed="rId3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F5AAD02-FEFF-8A40-95D7-ED6B872D15D3}"/>
                  </a:ext>
                </a:extLst>
              </p:cNvPr>
              <p:cNvSpPr txBox="1"/>
              <p:nvPr/>
            </p:nvSpPr>
            <p:spPr>
              <a:xfrm>
                <a:off x="1468581" y="2840182"/>
                <a:ext cx="9387442" cy="317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×6</m:t>
                    </m:r>
                  </m:oMath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 25</m:t>
                    </m:r>
                  </m:oMath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donc la fonction admet deux racines réelles.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Vérification: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+6=0</m:t>
                    </m:r>
                  </m:oMath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+3+6=0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La forme factorisée de la fonction polynôme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est: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d>
                      <m:dPr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=−(</m:t>
                    </m:r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)(</m:t>
                    </m:r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F5AAD02-FEFF-8A40-95D7-ED6B872D1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81" y="2840182"/>
                <a:ext cx="9387442" cy="3171061"/>
              </a:xfrm>
              <a:prstGeom prst="rect">
                <a:avLst/>
              </a:prstGeom>
              <a:blipFill>
                <a:blip r:embed="rId4"/>
                <a:stretch>
                  <a:fillRect l="-135" t="-4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FC9EFF-F3B9-1F45-9A5A-824F6C672558}"/>
                  </a:ext>
                </a:extLst>
              </p:cNvPr>
              <p:cNvSpPr/>
              <p:nvPr/>
            </p:nvSpPr>
            <p:spPr>
              <a:xfrm>
                <a:off x="2382097" y="3876230"/>
                <a:ext cx="3791166" cy="585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+ </m:t>
                          </m:r>
                          <m:rad>
                            <m:radPr>
                              <m:degHide m:val="on"/>
                              <m:ctrlP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  <m:t>2</m:t>
                              </m:r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2 </m:t>
                          </m:r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×</m:t>
                          </m:r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(−1)</m:t>
                          </m:r>
                        </m:den>
                      </m:f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−2</m:t>
                      </m:r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𝑒𝑡</m:t>
                      </m:r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 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− </m:t>
                          </m:r>
                          <m:rad>
                            <m:radPr>
                              <m:degHide m:val="on"/>
                              <m:ctrlP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  <m:t>2</m:t>
                              </m:r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2 </m:t>
                          </m:r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×</m:t>
                          </m:r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(−1)</m:t>
                          </m:r>
                        </m:den>
                      </m:f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fr-FR" sz="1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3</m:t>
                      </m:r>
                    </m:oMath>
                  </m:oMathPara>
                </a14:m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FC9EFF-F3B9-1F45-9A5A-824F6C672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097" y="3876230"/>
                <a:ext cx="3791166" cy="585930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920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1109</TotalTime>
  <Words>1675</Words>
  <Application>Microsoft Macintosh PowerPoint</Application>
  <PresentationFormat>Grand écran</PresentationFormat>
  <Paragraphs>245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Comic Sans MS</vt:lpstr>
      <vt:lpstr>Impact</vt:lpstr>
      <vt:lpstr>Times New Roman</vt:lpstr>
      <vt:lpstr>Grand événement</vt:lpstr>
      <vt:lpstr>Thème: algèbre       séquence 7 :     Équations, Fonctions polynômes du second degré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68</cp:revision>
  <cp:lastPrinted>2018-09-12T10:08:27Z</cp:lastPrinted>
  <dcterms:created xsi:type="dcterms:W3CDTF">2014-09-05T11:48:57Z</dcterms:created>
  <dcterms:modified xsi:type="dcterms:W3CDTF">2020-01-27T18:28:53Z</dcterms:modified>
</cp:coreProperties>
</file>