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6" y="3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215B1-17D3-4C6A-870C-4E2C137E33CE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D4B9D-5CDC-491C-AB70-F936AE9792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51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BB1C3-956B-483D-AD86-E27CD8BEC445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F3D0A-AA0C-4B4E-8F94-9634008BA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6748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F3D0A-AA0C-4B4E-8F94-9634008BA92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618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66D07B7-4367-498A-9AC0-29F503CB9F28}" type="datetime1">
              <a:rPr lang="en-US" smtClean="0"/>
              <a:t>2/11/20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50230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84AC-D208-4806-9682-5347E969251F}" type="datetime1">
              <a:rPr lang="en-US" smtClean="0"/>
              <a:t>2/11/20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522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3E72-8B14-45C9-A9A6-CC9ED0B615D2}" type="datetime1">
              <a:rPr lang="en-US" smtClean="0"/>
              <a:t>2/11/20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564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7715-41F1-4E45-BE63-4F1AB141C456}" type="datetime1">
              <a:rPr lang="en-US" smtClean="0"/>
              <a:t>2/11/20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1849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9FBA-BE26-4843-9BCD-19A6513A1D71}" type="datetime1">
              <a:rPr lang="en-US" smtClean="0"/>
              <a:t>2/11/20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730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EFF3-1EE9-41B9-BF0A-8619B39047AA}" type="datetime1">
              <a:rPr lang="en-US" smtClean="0"/>
              <a:t>2/11/20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230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1715-75BE-4CB0-AA05-46754FEEA61A}" type="datetime1">
              <a:rPr lang="en-US" smtClean="0"/>
              <a:t>2/11/20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579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A486-B344-4444-9416-870ED2602394}" type="datetime1">
              <a:rPr lang="en-US" smtClean="0"/>
              <a:t>2/11/20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287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5D35-F4A0-4C88-82B0-F3B6FE504DCD}" type="datetime1">
              <a:rPr lang="en-US" smtClean="0"/>
              <a:t>2/11/20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249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1743-F297-48E6-8CAE-AC327B7BA501}" type="datetime1">
              <a:rPr lang="en-US" smtClean="0"/>
              <a:t>2/11/20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85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E72C7-9183-4A0F-95DE-6BDC21A94E53}" type="datetime1">
              <a:rPr lang="en-US" smtClean="0"/>
              <a:t>2/11/20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682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0E23-47A4-4746-A3CD-17F1812BEF48}" type="datetime1">
              <a:rPr lang="en-US" smtClean="0"/>
              <a:t>2/11/20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11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C13C-8657-4618-BEDA-6AA8CA06A7A4}" type="datetime1">
              <a:rPr lang="en-US" smtClean="0"/>
              <a:t>2/11/20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67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12BD-94AC-41DB-AA05-5332A3765282}" type="datetime1">
              <a:rPr lang="en-US" smtClean="0"/>
              <a:t>2/11/20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936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9455-21D2-45BA-BAFF-C8B69FCB74EA}" type="datetime1">
              <a:rPr lang="en-US" smtClean="0"/>
              <a:t>2/11/20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53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74D4-0532-472A-9F43-554A78DD7EAC}" type="datetime1">
              <a:rPr lang="en-US" smtClean="0"/>
              <a:t>2/11/20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737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C4ED-290D-44C1-B4B4-3D083C365290}" type="datetime1">
              <a:rPr lang="en-US" smtClean="0"/>
              <a:t>2/11/20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257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6B12265-0C6F-4A5A-B4F4-327AB872C67A}" type="datetime1">
              <a:rPr lang="en-US" smtClean="0"/>
              <a:t>2/11/20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1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1403130">
            <a:off x="372142" y="446271"/>
            <a:ext cx="7197726" cy="2421464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r>
              <a:rPr lang="fr-F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Thème: Les fonctions</a:t>
            </a:r>
            <a:br>
              <a:rPr lang="fr-FR" sz="4000" b="1" dirty="0"/>
            </a:br>
            <a:r>
              <a:rPr lang="fr-FR" sz="3600" b="1" i="1" dirty="0"/>
              <a:t>Séquence 12 :</a:t>
            </a:r>
            <a:br>
              <a:rPr lang="fr-FR" sz="3600" b="1" i="1" dirty="0"/>
            </a:br>
            <a:r>
              <a:rPr lang="fr-FR" sz="3600" b="1" i="1" dirty="0"/>
              <a:t>La fonction affine et son application dans la résolution d’inéquations</a:t>
            </a:r>
            <a:endParaRPr lang="fr-FR" sz="4000" b="1" i="1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i="1" dirty="0"/>
              <a:t>Mevel Christophe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 rot="21392070">
            <a:off x="7235556" y="4974287"/>
            <a:ext cx="907186" cy="498470"/>
          </a:xfrm>
        </p:spPr>
        <p:txBody>
          <a:bodyPr/>
          <a:lstStyle/>
          <a:p>
            <a:fld id="{D57F1E4F-1CFF-5643-939E-217C01CDF565}" type="slidenum">
              <a:rPr lang="en-US" sz="2800" smtClean="0"/>
              <a:pPr/>
              <a:t>1</a:t>
            </a:fld>
            <a:endParaRPr lang="en-US" sz="28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0278">
            <a:off x="9890195" y="4829871"/>
            <a:ext cx="1117460" cy="39365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8A6186F-A393-534D-ADA5-60FC79344D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90075">
            <a:off x="1477080" y="2914963"/>
            <a:ext cx="6464300" cy="14478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4984594-C68C-5B46-B031-3E725F5C02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31836">
            <a:off x="8003788" y="324368"/>
            <a:ext cx="2830317" cy="10613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C18467F-A25C-E146-9220-E195D998DD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1653">
            <a:off x="9543069" y="2676420"/>
            <a:ext cx="1559196" cy="155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39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dirty="0"/>
              <a:t>Mevel Christophe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432619" y="186813"/>
            <a:ext cx="3485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1°) </a:t>
            </a:r>
            <a: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 cas de la fonction affine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399229" y="827429"/>
            <a:ext cx="1579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Définition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920586" y="2316743"/>
            <a:ext cx="9541107" cy="138499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Cas particuliers: 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Si b = 0 alors la fonction est dite …………………….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Par exemple: la fonctions g définie sur </a:t>
            </a:r>
            <a:r>
              <a:rPr lang="fr-FR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ℝ</a:t>
            </a:r>
            <a:r>
              <a:rPr lang="fr-FR" sz="1400" dirty="0">
                <a:latin typeface="Comic Sans MS" panose="030F0702030302020204" pitchFamily="66" charset="0"/>
              </a:rPr>
              <a:t> par g(x) = …..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                                                                                                                        																			        										        Si a = 0 alors la fonction est dite ………………………                                                                                    Par exemple: la fonction h définie sur </a:t>
            </a:r>
            <a:r>
              <a:rPr lang="fr-FR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ℝ </a:t>
            </a:r>
            <a:r>
              <a:rPr lang="fr-FR" sz="1400" dirty="0">
                <a:latin typeface="Comic Sans MS" panose="030F0702030302020204" pitchFamily="66" charset="0"/>
                <a:ea typeface="Cambria Math" panose="02040503050406030204" pitchFamily="18" charset="0"/>
              </a:rPr>
              <a:t>par h(x) = ……..</a:t>
            </a:r>
            <a:r>
              <a:rPr lang="fr-FR" sz="1400" dirty="0">
                <a:latin typeface="Comic Sans MS" panose="030F0702030302020204" pitchFamily="66" charset="0"/>
              </a:rPr>
              <a:t>   </a:t>
            </a:r>
            <a:endParaRPr lang="fr-FR" sz="1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fr-FR" sz="1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920588" y="1286159"/>
                <a:ext cx="9541107" cy="52322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Une fonction affine est une fonction </a:t>
                </a:r>
                <a14:m>
                  <m:oMath xmlns:m="http://schemas.openxmlformats.org/officeDocument/2006/math">
                    <m:r>
                      <a:rPr lang="fr-FR" sz="1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………………………………………………………………………………………………………………………..</a:t>
                </a:r>
              </a:p>
              <a:p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……………………………………………………………………………………………………………………………………………………………………………………………………….</a:t>
                </a:r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88" y="1286159"/>
                <a:ext cx="9541107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128" t="-1124" b="-7865"/>
                </a:stretch>
              </a:blipFill>
              <a:ln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Imag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695" y="5809743"/>
            <a:ext cx="1117460" cy="3936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20587" y="2021887"/>
                <a:ext cx="954110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400" b="1" dirty="0">
                    <a:solidFill>
                      <a:srgbClr val="0070C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Exemple :</a:t>
                </a:r>
                <a:r>
                  <a:rPr lang="fr-FR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la fonction </a:t>
                </a:r>
                <a14:m>
                  <m:oMath xmlns:m="http://schemas.openxmlformats.org/officeDocument/2006/math"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fr-FR" sz="1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définie sur </a:t>
                </a:r>
                <a:r>
                  <a:rPr lang="fr-FR" sz="1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ℝ</a:t>
                </a:r>
                <a:r>
                  <a:rPr lang="fr-FR" sz="1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−5</m:t>
                    </m:r>
                  </m:oMath>
                </a14:m>
                <a:r>
                  <a:rPr lang="fr-FR" sz="1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une fonction affine où </a:t>
                </a:r>
                <a:r>
                  <a:rPr lang="fr-FR" sz="1400" dirty="0"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1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…</m:t>
                    </m:r>
                  </m:oMath>
                </a14:m>
                <a:r>
                  <a:rPr lang="fr-FR" sz="1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1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1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1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…</m:t>
                    </m:r>
                  </m:oMath>
                </a14:m>
                <a:r>
                  <a:rPr lang="fr-FR" sz="1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87" y="2021887"/>
                <a:ext cx="9541107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192" t="-6000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eur droit 8"/>
          <p:cNvCxnSpPr/>
          <p:nvPr/>
        </p:nvCxnSpPr>
        <p:spPr>
          <a:xfrm>
            <a:off x="5600700" y="2558562"/>
            <a:ext cx="0" cy="457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399229" y="3301730"/>
            <a:ext cx="3256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b) La représentation graphique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20586" y="3805098"/>
            <a:ext cx="9541107" cy="10833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Propriétés :</a:t>
            </a:r>
            <a:endParaRPr lang="fr-FR" sz="1400" b="1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4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représentation graphique d’une fonction affine ou linéaire est une </a:t>
            </a:r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</a:t>
            </a:r>
            <a:endParaRPr lang="fr-FR" sz="1400" b="1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4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Pour une fonction linéaire, cette droite …………………………………………………………………………..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4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Pour une fonction constante, cette droite est </a:t>
            </a:r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…………………………………………………………………..</a:t>
            </a:r>
            <a:r>
              <a:rPr lang="fr-FR" sz="14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1400" b="1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6A7024F-09D7-8A4F-8C63-970CAC5C0B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815" y="1012574"/>
            <a:ext cx="1738522" cy="173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2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1" y="359198"/>
                <a:ext cx="10893354" cy="131427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400" b="1" dirty="0">
                    <a:solidFill>
                      <a:srgbClr val="0070C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Vocabulaire :</a:t>
                </a:r>
                <a:endParaRPr lang="fr-FR" sz="1400" dirty="0">
                  <a:solidFill>
                    <a:srgbClr val="0070C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fr-FR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1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1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fr-FR" sz="1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on dit que </a:t>
                </a:r>
                <a14:m>
                  <m:oMath xmlns:m="http://schemas.openxmlformats.org/officeDocument/2006/math"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1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1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fr-FR" sz="1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</a:t>
                </a:r>
                <a:r>
                  <a:rPr lang="fr-FR" sz="1400" dirty="0"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………………………………………………………………………………………………………………………………</a:t>
                </a:r>
                <a:r>
                  <a:rPr lang="fr-FR" sz="1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sz="14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 réel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1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</a:t>
                </a:r>
                <a:r>
                  <a:rPr lang="fr-FR" sz="1400" dirty="0"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……………………………………………………………………………</a:t>
                </a:r>
                <a:r>
                  <a:rPr lang="fr-FR" sz="1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fr-FR" sz="1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</a:t>
                </a:r>
                <a:r>
                  <a:rPr lang="fr-FR" sz="1400" dirty="0"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……………………………………………………………………</a:t>
                </a:r>
                <a:r>
                  <a:rPr lang="fr-FR" sz="1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sz="14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fr-FR" sz="1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fr-FR" sz="1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sont deux réels distincts alors a</a:t>
                </a:r>
                <a14:m>
                  <m:oMath xmlns:m="http://schemas.openxmlformats.org/officeDocument/2006/math">
                    <m:r>
                      <a:rPr lang="fr-FR" sz="1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fr-FR" sz="1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…………………………. </a:t>
                </a:r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On retrouve ici la définition du taux de variation (Séquence 10)</a:t>
                </a:r>
                <a:endParaRPr lang="fr-FR" sz="1400" dirty="0">
                  <a:effectLst/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endParaRPr lang="fr-FR" sz="14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359198"/>
                <a:ext cx="10893354" cy="13142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54208" y="1665469"/>
                <a:ext cx="10260622" cy="1578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400" b="1" dirty="0">
                    <a:solidFill>
                      <a:srgbClr val="0070C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Exemple :</a:t>
                </a:r>
                <a:endParaRPr lang="fr-FR" sz="1400" dirty="0">
                  <a:solidFill>
                    <a:srgbClr val="0070C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Tracer la représentation graphique de la fonction affine </a:t>
                </a:r>
                <a14:m>
                  <m:oMath xmlns:m="http://schemas.openxmlformats.org/officeDocument/2006/math"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fr-FR" sz="1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définie sur </a:t>
                </a:r>
                <a:r>
                  <a:rPr lang="fr-FR" sz="1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ℝ</a:t>
                </a:r>
                <a:r>
                  <a:rPr lang="fr-FR" sz="1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=−2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r>
                  <a:rPr lang="fr-FR" sz="1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sz="14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La représentation graphique de </a:t>
                </a:r>
                <a14:m>
                  <m:oMath xmlns:m="http://schemas.openxmlformats.org/officeDocument/2006/math"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fr-FR" sz="1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une droite (d). Il suffit donc de connaître les coordonnées de deux points de cette droite.</a:t>
                </a:r>
                <a:endParaRPr lang="fr-FR" sz="14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fr-FR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1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…………………………</m:t>
                    </m:r>
                  </m:oMath>
                </a14:m>
                <a:r>
                  <a:rPr lang="fr-FR" sz="1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donc </a:t>
                </a:r>
                <a14:m>
                  <m:oMath xmlns:m="http://schemas.openxmlformats.org/officeDocument/2006/math"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(……..)∈</m:t>
                    </m:r>
                  </m:oMath>
                </a14:m>
                <a:r>
                  <a:rPr lang="fr-FR" sz="1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(d)</a:t>
                </a:r>
                <a:endParaRPr lang="fr-FR" sz="14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fr-FR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1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………………………..</m:t>
                    </m:r>
                  </m:oMath>
                </a14:m>
                <a:r>
                  <a:rPr lang="fr-FR" sz="1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donc </a:t>
                </a:r>
                <a14:m>
                  <m:oMath xmlns:m="http://schemas.openxmlformats.org/officeDocument/2006/math"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(…….)∈</m:t>
                    </m:r>
                  </m:oMath>
                </a14:m>
                <a:r>
                  <a:rPr lang="fr-FR" sz="1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(d)</a:t>
                </a:r>
                <a:endParaRPr lang="fr-FR" sz="14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08" y="1665469"/>
                <a:ext cx="10260622" cy="1578894"/>
              </a:xfrm>
              <a:prstGeom prst="rect">
                <a:avLst/>
              </a:prstGeom>
              <a:blipFill rotWithShape="0">
                <a:blip r:embed="rId3"/>
                <a:stretch>
                  <a:fillRect l="-178" b="-19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646234"/>
              </p:ext>
            </p:extLst>
          </p:nvPr>
        </p:nvGraphicFramePr>
        <p:xfrm>
          <a:off x="8511931" y="2416581"/>
          <a:ext cx="2232270" cy="82778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44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4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40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3891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omic Sans MS" panose="030F0702030302020204" pitchFamily="66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omic Sans MS" panose="030F0702030302020204" pitchFamily="66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omic Sans MS" panose="030F0702030302020204" pitchFamily="66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891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omic Sans MS" panose="030F0702030302020204" pitchFamily="66" charset="0"/>
                        </a:rPr>
                        <a:t>f(x)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omic Sans MS" panose="030F0702030302020204" pitchFamily="66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omic Sans MS" panose="030F0702030302020204" pitchFamily="66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Flèche droite 6"/>
          <p:cNvSpPr/>
          <p:nvPr/>
        </p:nvSpPr>
        <p:spPr>
          <a:xfrm>
            <a:off x="5231423" y="2748103"/>
            <a:ext cx="2400300" cy="246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5350740" y="2460927"/>
            <a:ext cx="234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1°) Tableau de valeurs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9781" y="3261258"/>
            <a:ext cx="2407920" cy="24444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Flèche droite 10"/>
          <p:cNvSpPr/>
          <p:nvPr/>
        </p:nvSpPr>
        <p:spPr>
          <a:xfrm rot="9630327">
            <a:off x="5788388" y="3709346"/>
            <a:ext cx="2400300" cy="246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 rot="20368178">
            <a:off x="5947954" y="3438047"/>
            <a:ext cx="2081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2°) Représentation</a:t>
            </a:r>
          </a:p>
          <a:p>
            <a:pPr algn="ctr"/>
            <a:endParaRPr lang="fr-FR" sz="1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fr-FR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graphique 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695" y="5809743"/>
            <a:ext cx="1117460" cy="39365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65D1FFB-52AD-1D46-93E9-42B89FED69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317" y="3904266"/>
            <a:ext cx="1573942" cy="157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60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695" y="5809743"/>
            <a:ext cx="1117460" cy="39365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261006" y="402126"/>
            <a:ext cx="2278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c) Sens de variation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61006" y="927100"/>
            <a:ext cx="7712873" cy="11064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Propriétés 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f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est la fonction affine définie sur 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mbria Math" panose="02040503050406030204" pitchFamily="18" charset="0"/>
              </a:rPr>
              <a:t>ℝ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par </a:t>
            </a:r>
            <a:r>
              <a:rPr kumimoji="0" lang="fr-FR" sz="1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f(x) = </a:t>
            </a:r>
            <a:r>
              <a:rPr kumimoji="0" lang="fr-FR" sz="1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ax</a:t>
            </a:r>
            <a:r>
              <a:rPr kumimoji="0" lang="fr-FR" sz="1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+ b</a:t>
            </a:r>
            <a:endParaRPr kumimoji="0" lang="fr-FR" sz="1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·"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Si </a:t>
            </a:r>
            <a:r>
              <a:rPr lang="fr-FR" sz="14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a &gt; 0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 alors </a:t>
            </a:r>
            <a:r>
              <a:rPr lang="fr-FR" sz="14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………………………………………………………………………………………………………..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.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·"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Si </a:t>
            </a:r>
            <a:r>
              <a:rPr kumimoji="0" lang="fr-FR" sz="1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a &lt; 0 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alors </a:t>
            </a:r>
            <a:r>
              <a:rPr lang="fr-FR" sz="14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…………………………………………………………………………………………………………….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.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·"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Si </a:t>
            </a:r>
            <a:r>
              <a:rPr kumimoji="0" lang="fr-FR" sz="1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a = 0 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alors </a:t>
            </a:r>
            <a:r>
              <a:rPr lang="fr-FR" sz="14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…………………………………………………………………………………………………………….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61006" y="2222205"/>
            <a:ext cx="821090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Exemples:</a:t>
            </a:r>
            <a:r>
              <a:rPr lang="fr-FR" sz="1400" dirty="0">
                <a:latin typeface="Comic Sans MS" panose="030F0702030302020204" pitchFamily="66" charset="0"/>
              </a:rPr>
              <a:t> Soit trois fonctions f, g et h définies sur </a:t>
            </a:r>
            <a:r>
              <a:rPr lang="fr-FR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ℝ</a:t>
            </a:r>
            <a:endParaRPr lang="fr-FR" sz="1400" dirty="0">
              <a:latin typeface="Comic Sans MS" panose="030F0702030302020204" pitchFamily="66" charset="0"/>
            </a:endParaRPr>
          </a:p>
          <a:p>
            <a:endParaRPr lang="fr-FR" sz="1400" dirty="0">
              <a:latin typeface="Comic Sans MS" panose="030F0702030302020204" pitchFamily="66" charset="0"/>
            </a:endParaRPr>
          </a:p>
          <a:p>
            <a:r>
              <a:rPr lang="fr-FR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f(x) = 2x -3       a = 2                </a:t>
            </a:r>
            <a:r>
              <a:rPr lang="fr-FR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g(x) = -4x +1     a = -4                     </a:t>
            </a:r>
            <a:r>
              <a:rPr lang="fr-FR" sz="1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h(x)  = 2</a:t>
            </a:r>
          </a:p>
          <a:p>
            <a:r>
              <a:rPr lang="fr-FR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  <a:p>
            <a:endParaRPr lang="fr-FR" sz="1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fr-FR" sz="1400" dirty="0">
              <a:latin typeface="Comic Sans MS" panose="030F0702030302020204" pitchFamily="66" charset="0"/>
            </a:endParaRPr>
          </a:p>
          <a:p>
            <a:endParaRPr lang="fr-FR" sz="1400" dirty="0">
              <a:latin typeface="Comic Sans MS" panose="030F0702030302020204" pitchFamily="66" charset="0"/>
            </a:endParaRPr>
          </a:p>
          <a:p>
            <a:endParaRPr lang="fr-FR" sz="1400" dirty="0">
              <a:latin typeface="Comic Sans MS" panose="030F0702030302020204" pitchFamily="66" charset="0"/>
            </a:endParaRPr>
          </a:p>
          <a:p>
            <a:endParaRPr lang="fr-FR" sz="1400" dirty="0">
              <a:latin typeface="Comic Sans MS" panose="030F0702030302020204" pitchFamily="66" charset="0"/>
            </a:endParaRPr>
          </a:p>
          <a:p>
            <a:endParaRPr lang="fr-FR" sz="1400" dirty="0">
              <a:latin typeface="Comic Sans MS" panose="030F0702030302020204" pitchFamily="66" charset="0"/>
            </a:endParaRPr>
          </a:p>
          <a:p>
            <a:endParaRPr lang="fr-FR" sz="1400" dirty="0">
              <a:latin typeface="Comic Sans MS" panose="030F0702030302020204" pitchFamily="66" charset="0"/>
            </a:endParaRPr>
          </a:p>
          <a:p>
            <a:endParaRPr lang="fr-FR" sz="1400" dirty="0"/>
          </a:p>
          <a:p>
            <a:endParaRPr lang="fr-FR" sz="1400" dirty="0"/>
          </a:p>
          <a:p>
            <a:endParaRPr lang="fr-FR" sz="1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1829796" y="2638985"/>
            <a:ext cx="439907" cy="39995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176450" y="2625176"/>
            <a:ext cx="458714" cy="427573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courbée vers le haut 10"/>
          <p:cNvSpPr/>
          <p:nvPr/>
        </p:nvSpPr>
        <p:spPr>
          <a:xfrm rot="21163080">
            <a:off x="5417219" y="3019031"/>
            <a:ext cx="1216152" cy="257451"/>
          </a:xfrm>
          <a:prstGeom prst="curvedUpArrow">
            <a:avLst>
              <a:gd name="adj1" fmla="val 25000"/>
              <a:gd name="adj2" fmla="val 99956"/>
              <a:gd name="adj3" fmla="val 25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Flèche courbée vers le haut 11"/>
          <p:cNvSpPr/>
          <p:nvPr/>
        </p:nvSpPr>
        <p:spPr>
          <a:xfrm rot="21353920">
            <a:off x="2057400" y="2993986"/>
            <a:ext cx="1216152" cy="257451"/>
          </a:xfrm>
          <a:prstGeom prst="curvedUpArrow">
            <a:avLst>
              <a:gd name="adj1" fmla="val 25000"/>
              <a:gd name="adj2" fmla="val 99956"/>
              <a:gd name="adj3" fmla="val 25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994" y="3294598"/>
            <a:ext cx="1444865" cy="216000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16" name="Flèche courbée vers le haut 15"/>
          <p:cNvSpPr/>
          <p:nvPr/>
        </p:nvSpPr>
        <p:spPr>
          <a:xfrm rot="7173575" flipV="1">
            <a:off x="2386202" y="3491535"/>
            <a:ext cx="1586024" cy="457860"/>
          </a:xfrm>
          <a:prstGeom prst="curvedUpArrow">
            <a:avLst>
              <a:gd name="adj1" fmla="val 25000"/>
              <a:gd name="adj2" fmla="val 99956"/>
              <a:gd name="adj3" fmla="val 25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8191" y="3370566"/>
            <a:ext cx="1466277" cy="21600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8" name="Flèche courbée vers le haut 17"/>
          <p:cNvSpPr/>
          <p:nvPr/>
        </p:nvSpPr>
        <p:spPr>
          <a:xfrm rot="7789650" flipV="1">
            <a:off x="5616633" y="3507107"/>
            <a:ext cx="1638109" cy="383358"/>
          </a:xfrm>
          <a:prstGeom prst="curvedUpArrow">
            <a:avLst>
              <a:gd name="adj1" fmla="val 25000"/>
              <a:gd name="adj2" fmla="val 99956"/>
              <a:gd name="adj3" fmla="val 25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3573" y="2993904"/>
            <a:ext cx="2085402" cy="1529295"/>
          </a:xfrm>
          <a:prstGeom prst="rect">
            <a:avLst/>
          </a:prstGeom>
          <a:ln>
            <a:solidFill>
              <a:srgbClr val="00B050"/>
            </a:solidFill>
          </a:ln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/>
          </p:nvPr>
        </p:nvGraphicFramePr>
        <p:xfrm>
          <a:off x="2506063" y="4438359"/>
          <a:ext cx="1677814" cy="11317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5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97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735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Tableau 19"/>
          <p:cNvGraphicFramePr>
            <a:graphicFrameLocks noGrp="1"/>
          </p:cNvGraphicFramePr>
          <p:nvPr>
            <p:extLst/>
          </p:nvPr>
        </p:nvGraphicFramePr>
        <p:xfrm>
          <a:off x="5926470" y="4450566"/>
          <a:ext cx="1677814" cy="11317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5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97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735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Tableau 20"/>
          <p:cNvGraphicFramePr>
            <a:graphicFrameLocks noGrp="1"/>
          </p:cNvGraphicFramePr>
          <p:nvPr>
            <p:extLst/>
          </p:nvPr>
        </p:nvGraphicFramePr>
        <p:xfrm>
          <a:off x="9070451" y="4434227"/>
          <a:ext cx="1677814" cy="11317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5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97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735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2" name="Image 21">
            <a:extLst>
              <a:ext uri="{FF2B5EF4-FFF2-40B4-BE49-F238E27FC236}">
                <a16:creationId xmlns:a16="http://schemas.microsoft.com/office/drawing/2014/main" id="{9564423E-678D-5148-8098-583BC609A1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021" y="470145"/>
            <a:ext cx="2010244" cy="202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9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695" y="5809743"/>
            <a:ext cx="1117460" cy="39365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261006" y="402126"/>
            <a:ext cx="21130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d) Etude du signe 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143000" y="1018309"/>
            <a:ext cx="916789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Procédure pour étudier le signe d’une fonction affine f définie par f(x) = </a:t>
            </a:r>
            <a:r>
              <a:rPr lang="fr-FR" sz="1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ax</a:t>
            </a:r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+ b: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Comic Sans MS" panose="030F0702030302020204" pitchFamily="66" charset="0"/>
              </a:rPr>
              <a:t>…………………………………………………………………………………………………………………………………………………………………………………………….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Comic Sans MS" panose="030F0702030302020204" pitchFamily="66" charset="0"/>
              </a:rPr>
              <a:t>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Comic Sans MS" panose="030F0702030302020204" pitchFamily="66" charset="0"/>
              </a:rPr>
              <a:t>Appliquer la règle: …………………………………………………………………………………………………………………………………………………………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……………………………………………………………………………………………………………..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Autrement dit: 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latin typeface="Comic Sans MS" panose="030F0702030302020204" pitchFamily="66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169017"/>
              </p:ext>
            </p:extLst>
          </p:nvPr>
        </p:nvGraphicFramePr>
        <p:xfrm>
          <a:off x="1143000" y="2927709"/>
          <a:ext cx="4160981" cy="1062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52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8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12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omic Sans MS" panose="030F0702030302020204" pitchFamily="66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omic Sans MS" panose="030F0702030302020204" pitchFamily="66" charset="0"/>
                        </a:rPr>
                        <a:t>-∞          Valeur</a:t>
                      </a:r>
                      <a:r>
                        <a:rPr lang="fr-FR" sz="1400" baseline="0" dirty="0">
                          <a:latin typeface="Comic Sans MS" panose="030F0702030302020204" pitchFamily="66" charset="0"/>
                        </a:rPr>
                        <a:t> de          +∞         </a:t>
                      </a:r>
                    </a:p>
                    <a:p>
                      <a:r>
                        <a:rPr lang="fr-FR" sz="1400" dirty="0">
                          <a:latin typeface="Comic Sans MS" panose="030F0702030302020204" pitchFamily="66" charset="0"/>
                        </a:rPr>
                        <a:t>             l’antécédent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2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omic Sans MS" panose="030F0702030302020204" pitchFamily="66" charset="0"/>
                        </a:rPr>
                        <a:t>Signe de  f(x)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omic Sans MS" panose="030F0702030302020204" pitchFamily="66" charset="0"/>
                        </a:rPr>
                        <a:t>       </a:t>
                      </a:r>
                    </a:p>
                    <a:p>
                      <a:r>
                        <a:rPr lang="fr-FR" sz="1400" dirty="0">
                          <a:latin typeface="Comic Sans MS" panose="030F0702030302020204" pitchFamily="66" charset="0"/>
                        </a:rPr>
                        <a:t>          …               0               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724430"/>
              </p:ext>
            </p:extLst>
          </p:nvPr>
        </p:nvGraphicFramePr>
        <p:xfrm>
          <a:off x="5836227" y="2934636"/>
          <a:ext cx="4160981" cy="1062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52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8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12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omic Sans MS" panose="030F0702030302020204" pitchFamily="66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omic Sans MS" panose="030F0702030302020204" pitchFamily="66" charset="0"/>
                        </a:rPr>
                        <a:t>-∞          Valeur</a:t>
                      </a:r>
                      <a:r>
                        <a:rPr lang="fr-FR" sz="1400" baseline="0" dirty="0">
                          <a:latin typeface="Comic Sans MS" panose="030F0702030302020204" pitchFamily="66" charset="0"/>
                        </a:rPr>
                        <a:t> de          +∞         </a:t>
                      </a:r>
                    </a:p>
                    <a:p>
                      <a:r>
                        <a:rPr lang="fr-FR" sz="1400" dirty="0">
                          <a:latin typeface="Comic Sans MS" panose="030F0702030302020204" pitchFamily="66" charset="0"/>
                        </a:rPr>
                        <a:t>             l’antécédent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2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omic Sans MS" panose="030F0702030302020204" pitchFamily="66" charset="0"/>
                        </a:rPr>
                        <a:t>Signe de f(x)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omic Sans MS" panose="030F0702030302020204" pitchFamily="66" charset="0"/>
                        </a:rPr>
                        <a:t>       </a:t>
                      </a:r>
                    </a:p>
                    <a:p>
                      <a:r>
                        <a:rPr lang="fr-FR" sz="1400" dirty="0">
                          <a:latin typeface="Comic Sans MS" panose="030F0702030302020204" pitchFamily="66" charset="0"/>
                        </a:rPr>
                        <a:t>          …                0                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2937667" y="2526414"/>
            <a:ext cx="659155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 &gt; 0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897036" y="2526414"/>
            <a:ext cx="659155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 &lt; 0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5517573" y="2526414"/>
            <a:ext cx="0" cy="1744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194954" y="4137301"/>
            <a:ext cx="91336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Exemple: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Donner de variation de la fonction f définie sur </a:t>
            </a:r>
            <a:r>
              <a:rPr lang="fr-FR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ℝ  </a:t>
            </a:r>
            <a:r>
              <a:rPr lang="fr-FR" sz="1400" dirty="0">
                <a:latin typeface="Comic Sans MS" panose="030F0702030302020204" pitchFamily="66" charset="0"/>
                <a:ea typeface="Cambria Math" panose="02040503050406030204" pitchFamily="18" charset="0"/>
              </a:rPr>
              <a:t>par f(x) = -3x +2.</a:t>
            </a:r>
          </a:p>
          <a:p>
            <a:r>
              <a:rPr lang="fr-FR" sz="1400" dirty="0">
                <a:latin typeface="Comic Sans MS" panose="030F0702030302020204" pitchFamily="66" charset="0"/>
                <a:ea typeface="Cambria Math" panose="02040503050406030204" pitchFamily="18" charset="0"/>
              </a:rPr>
              <a:t>Construire de la tableau de variation de la fonction f et construire son tableau de</a:t>
            </a:r>
            <a:r>
              <a:rPr lang="fr-FR" sz="1400" dirty="0">
                <a:latin typeface="Comic Sans MS" panose="030F0702030302020204" pitchFamily="66" charset="0"/>
              </a:rPr>
              <a:t> signes.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17DE7AC-047F-3C4C-B0B7-1512A6ED2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597" y="2473733"/>
            <a:ext cx="1516376" cy="151637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E6D63CF-7850-A745-B480-36343D657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1695" y="4505189"/>
            <a:ext cx="855689" cy="85568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3A489C4B-9B57-AF4C-8A5F-E81D898827EC}"/>
              </a:ext>
            </a:extLst>
          </p:cNvPr>
          <p:cNvSpPr txBox="1"/>
          <p:nvPr/>
        </p:nvSpPr>
        <p:spPr>
          <a:xfrm>
            <a:off x="10183256" y="4228190"/>
            <a:ext cx="1412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Comic Sans MS" panose="030F0902030302020204" pitchFamily="66" charset="0"/>
              </a:rPr>
              <a:t>Pour s’entraîner :</a:t>
            </a:r>
          </a:p>
        </p:txBody>
      </p:sp>
    </p:spTree>
    <p:extLst>
      <p:ext uri="{BB962C8B-B14F-4D97-AF65-F5344CB8AC3E}">
        <p14:creationId xmlns:p14="http://schemas.microsoft.com/office/powerpoint/2010/main" val="3436186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778933" y="417689"/>
            <a:ext cx="5043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2°) Application à la résolution d’inéquations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941689" y="914400"/>
            <a:ext cx="3828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a) Résolution des inéquations produit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126894" y="1380333"/>
            <a:ext cx="997580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Procédure pour résoudre une inéquation produit telles que (x - 2) ( -3x + 9) &lt;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r>
              <a:rPr lang="fr-FR" sz="1400" dirty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………………………………………………………………………………………………………………………………………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400" dirty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r>
              <a:rPr lang="fr-FR" sz="1400" dirty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…………………………………………………………………………………………………………………………………………………………………………………………………………………….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839076"/>
              </p:ext>
            </p:extLst>
          </p:nvPr>
        </p:nvGraphicFramePr>
        <p:xfrm>
          <a:off x="392289" y="3143705"/>
          <a:ext cx="3829755" cy="107445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96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3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722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omic Sans MS" panose="030F0702030302020204" pitchFamily="66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Comic Sans MS" panose="030F0702030302020204" pitchFamily="66" charset="0"/>
                        </a:rPr>
                        <a:t>-∞                  </a:t>
                      </a:r>
                      <a:r>
                        <a:rPr lang="fr-FR" sz="1400" b="0" baseline="0" dirty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  </a:t>
                      </a:r>
                      <a:r>
                        <a:rPr lang="fr-FR" sz="1400" b="0" dirty="0">
                          <a:latin typeface="Comic Sans MS" panose="030F0702030302020204" pitchFamily="66" charset="0"/>
                        </a:rPr>
                        <a:t>                     +∞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22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omic Sans MS" panose="030F0702030302020204" pitchFamily="66" charset="0"/>
                        </a:rPr>
                        <a:t>Signe de </a:t>
                      </a:r>
                    </a:p>
                    <a:p>
                      <a:pPr algn="ctr"/>
                      <a:r>
                        <a:rPr lang="fr-FR" sz="1400" dirty="0">
                          <a:latin typeface="Comic Sans MS" panose="030F0702030302020204" pitchFamily="66" charset="0"/>
                        </a:rPr>
                        <a:t>f(x)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omic Sans MS" panose="030F0702030302020204" pitchFamily="66" charset="0"/>
                        </a:rPr>
                        <a:t>  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972971"/>
              </p:ext>
            </p:extLst>
          </p:nvPr>
        </p:nvGraphicFramePr>
        <p:xfrm>
          <a:off x="403579" y="4362527"/>
          <a:ext cx="3829755" cy="107445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96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3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722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omic Sans MS" panose="030F0702030302020204" pitchFamily="66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Comic Sans MS" panose="030F0702030302020204" pitchFamily="66" charset="0"/>
                        </a:rPr>
                        <a:t>-∞</a:t>
                      </a:r>
                      <a:r>
                        <a:rPr lang="fr-FR" sz="1400" dirty="0">
                          <a:latin typeface="Comic Sans MS" panose="030F0702030302020204" pitchFamily="66" charset="0"/>
                        </a:rPr>
                        <a:t>            </a:t>
                      </a:r>
                      <a:r>
                        <a:rPr lang="fr-FR" sz="1400" b="0" baseline="0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fr-FR" sz="1400" b="0" dirty="0">
                          <a:latin typeface="Comic Sans MS" panose="030F0702030302020204" pitchFamily="66" charset="0"/>
                        </a:rPr>
                        <a:t>                    +∞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22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omic Sans MS" panose="030F0702030302020204" pitchFamily="66" charset="0"/>
                        </a:rPr>
                        <a:t>Signe</a:t>
                      </a:r>
                      <a:r>
                        <a:rPr lang="fr-FR" sz="1400" baseline="0" dirty="0">
                          <a:latin typeface="Comic Sans MS" panose="030F0702030302020204" pitchFamily="66" charset="0"/>
                        </a:rPr>
                        <a:t> de g(x)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omic Sans MS" panose="030F0702030302020204" pitchFamily="66" charset="0"/>
                        </a:rPr>
                        <a:t> 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859766"/>
              </p:ext>
            </p:extLst>
          </p:nvPr>
        </p:nvGraphicFramePr>
        <p:xfrm>
          <a:off x="5094996" y="3465592"/>
          <a:ext cx="3973690" cy="190034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09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072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omic Sans MS" panose="030F0702030302020204" pitchFamily="66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Comic Sans MS" panose="030F0702030302020204" pitchFamily="66" charset="0"/>
                        </a:rPr>
                        <a:t>-∞ </a:t>
                      </a:r>
                      <a:r>
                        <a:rPr lang="fr-FR" sz="1400" b="0" baseline="0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                         </a:t>
                      </a:r>
                      <a:r>
                        <a:rPr lang="fr-FR" sz="1400" b="0" dirty="0">
                          <a:latin typeface="Comic Sans MS" panose="030F0702030302020204" pitchFamily="66" charset="0"/>
                        </a:rPr>
                        <a:t>           +∞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72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omic Sans MS" panose="030F0702030302020204" pitchFamily="66" charset="0"/>
                        </a:rPr>
                        <a:t>Signe</a:t>
                      </a:r>
                      <a:r>
                        <a:rPr lang="fr-FR" sz="1400" baseline="0" dirty="0">
                          <a:latin typeface="Comic Sans MS" panose="030F0702030302020204" pitchFamily="66" charset="0"/>
                        </a:rPr>
                        <a:t> de f(x)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72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omic Sans MS" panose="030F0702030302020204" pitchFamily="66" charset="0"/>
                        </a:rPr>
                        <a:t>Signe de g(x)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72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omic Sans MS" panose="030F0702030302020204" pitchFamily="66" charset="0"/>
                        </a:rPr>
                        <a:t>Signe de </a:t>
                      </a:r>
                    </a:p>
                    <a:p>
                      <a:pPr algn="ctr"/>
                      <a:r>
                        <a:rPr lang="fr-FR" sz="1400" dirty="0">
                          <a:latin typeface="Comic Sans MS" panose="030F0702030302020204" pitchFamily="66" charset="0"/>
                        </a:rPr>
                        <a:t>(x-2)(-3x+9)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Flèche droite 14"/>
          <p:cNvSpPr/>
          <p:nvPr/>
        </p:nvSpPr>
        <p:spPr>
          <a:xfrm rot="985808">
            <a:off x="4289777" y="3765284"/>
            <a:ext cx="763920" cy="349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 rot="20060368">
            <a:off x="4293479" y="4799307"/>
            <a:ext cx="763920" cy="349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avec flèche vers la gauche 16"/>
          <p:cNvSpPr/>
          <p:nvPr/>
        </p:nvSpPr>
        <p:spPr>
          <a:xfrm rot="1322891">
            <a:off x="8206497" y="5246284"/>
            <a:ext cx="1343377" cy="526723"/>
          </a:xfrm>
          <a:prstGeom prst="leftArrowCallout">
            <a:avLst>
              <a:gd name="adj1" fmla="val 14472"/>
              <a:gd name="adj2" fmla="val 18501"/>
              <a:gd name="adj3" fmla="val 25000"/>
              <a:gd name="adj4" fmla="val 8044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……………………………………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480" y="2978267"/>
            <a:ext cx="2029787" cy="14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0" name="Flèche droite 19"/>
          <p:cNvSpPr/>
          <p:nvPr/>
        </p:nvSpPr>
        <p:spPr>
          <a:xfrm rot="20321285">
            <a:off x="9101069" y="4570015"/>
            <a:ext cx="763920" cy="2484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9424522" y="4811452"/>
            <a:ext cx="225093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L’ensemble solution est:</a:t>
            </a:r>
          </a:p>
          <a:p>
            <a:r>
              <a:rPr lang="fr-F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 = …………………………………..</a:t>
            </a:r>
            <a:r>
              <a:rPr lang="fr-FR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695" y="5809743"/>
            <a:ext cx="1117460" cy="3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11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1286934" y="474133"/>
            <a:ext cx="39340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b) Résolution des inéquations quotient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1207911" y="1151467"/>
                <a:ext cx="7556877" cy="1049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Procédure pour résoudre les inéquations quotient telles que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/>
                      </a:rPr>
                      <m:t>&gt;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fr-FR" sz="1400" b="1" dirty="0">
                  <a:solidFill>
                    <a:srgbClr val="C0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fr-FR" sz="1400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On effectue les mêmes étapes que celles mentionnées dans la procédure précédente.</a:t>
                </a:r>
              </a:p>
              <a:p>
                <a:endParaRPr lang="fr-FR" sz="1400" b="1" dirty="0">
                  <a:solidFill>
                    <a:srgbClr val="C00000"/>
                  </a:solidFill>
                  <a:latin typeface="Comic Sans MS" panose="030F0702030302020204" pitchFamily="66" charset="0"/>
                </a:endParaRPr>
              </a:p>
              <a:p>
                <a:endParaRPr lang="fr-FR" sz="1400" b="1" dirty="0">
                  <a:solidFill>
                    <a:srgbClr val="C0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911" y="1151467"/>
                <a:ext cx="7556877" cy="1049903"/>
              </a:xfrm>
              <a:prstGeom prst="rect">
                <a:avLst/>
              </a:prstGeom>
              <a:blipFill rotWithShape="1">
                <a:blip r:embed="rId2"/>
                <a:stretch>
                  <a:fillRect l="-1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695" y="5809743"/>
            <a:ext cx="1117460" cy="393651"/>
          </a:xfrm>
          <a:prstGeom prst="rect">
            <a:avLst/>
          </a:prstGeom>
        </p:spPr>
      </p:pic>
      <p:pic>
        <p:nvPicPr>
          <p:cNvPr id="1026" name="Picture 2" descr="Vignette pour la version du 2 décembre 2013 à 15: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911" y="1849120"/>
            <a:ext cx="1143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428240" y="2072640"/>
            <a:ext cx="5415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Comic Sans MS" pitchFamily="66" charset="0"/>
              </a:rPr>
              <a:t>Il faut faire attention aux valeurs interdites!!!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566628"/>
              </p:ext>
            </p:extLst>
          </p:nvPr>
        </p:nvGraphicFramePr>
        <p:xfrm>
          <a:off x="392289" y="3143705"/>
          <a:ext cx="3829755" cy="107445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96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3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722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omic Sans MS" panose="030F0702030302020204" pitchFamily="66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Comic Sans MS" panose="030F0702030302020204" pitchFamily="66" charset="0"/>
                        </a:rPr>
                        <a:t>-∞                  </a:t>
                      </a:r>
                      <a:r>
                        <a:rPr lang="fr-FR" sz="1400" b="0" dirty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fr-FR" sz="1400" b="0" dirty="0">
                          <a:latin typeface="Comic Sans MS" panose="030F0702030302020204" pitchFamily="66" charset="0"/>
                        </a:rPr>
                        <a:t>                     +∞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22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omic Sans MS" panose="030F0702030302020204" pitchFamily="66" charset="0"/>
                        </a:rPr>
                        <a:t>Signe de </a:t>
                      </a:r>
                    </a:p>
                    <a:p>
                      <a:pPr algn="ctr"/>
                      <a:r>
                        <a:rPr lang="fr-FR" sz="1400" dirty="0">
                          <a:latin typeface="Comic Sans MS" panose="030F0702030302020204" pitchFamily="66" charset="0"/>
                        </a:rPr>
                        <a:t>f(x)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omic Sans MS" panose="030F0702030302020204" pitchFamily="66" charset="0"/>
                        </a:rPr>
                        <a:t>           -          0             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573674"/>
              </p:ext>
            </p:extLst>
          </p:nvPr>
        </p:nvGraphicFramePr>
        <p:xfrm>
          <a:off x="403579" y="4362527"/>
          <a:ext cx="3829755" cy="107445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96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3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722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omic Sans MS" panose="030F0702030302020204" pitchFamily="66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Comic Sans MS" panose="030F0702030302020204" pitchFamily="66" charset="0"/>
                        </a:rPr>
                        <a:t>-∞</a:t>
                      </a:r>
                      <a:r>
                        <a:rPr lang="fr-FR" sz="1400" dirty="0">
                          <a:latin typeface="Comic Sans MS" panose="030F0702030302020204" pitchFamily="66" charset="0"/>
                        </a:rPr>
                        <a:t>            </a:t>
                      </a:r>
                      <a:r>
                        <a:rPr lang="fr-FR" sz="1400" b="0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  <a:r>
                        <a:rPr lang="fr-FR" sz="1400" b="0" dirty="0">
                          <a:latin typeface="Comic Sans MS" panose="030F0702030302020204" pitchFamily="66" charset="0"/>
                        </a:rPr>
                        <a:t>                     +∞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22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omic Sans MS" panose="030F0702030302020204" pitchFamily="66" charset="0"/>
                        </a:rPr>
                        <a:t>Signe</a:t>
                      </a:r>
                      <a:r>
                        <a:rPr lang="fr-FR" sz="1400" baseline="0" dirty="0">
                          <a:latin typeface="Comic Sans MS" panose="030F0702030302020204" pitchFamily="66" charset="0"/>
                        </a:rPr>
                        <a:t> de g(x)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omic Sans MS" panose="030F0702030302020204" pitchFamily="66" charset="0"/>
                        </a:rPr>
                        <a:t>          +          0            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Flèche droite 10"/>
          <p:cNvSpPr/>
          <p:nvPr/>
        </p:nvSpPr>
        <p:spPr>
          <a:xfrm rot="985808">
            <a:off x="4289777" y="3765284"/>
            <a:ext cx="763920" cy="349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 rot="20060368">
            <a:off x="4293479" y="4799307"/>
            <a:ext cx="763920" cy="349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289267"/>
              </p:ext>
            </p:extLst>
          </p:nvPr>
        </p:nvGraphicFramePr>
        <p:xfrm>
          <a:off x="5094996" y="3465592"/>
          <a:ext cx="3973690" cy="190034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09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072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omic Sans MS" panose="030F0702030302020204" pitchFamily="66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Comic Sans MS" panose="030F0702030302020204" pitchFamily="66" charset="0"/>
                        </a:rPr>
                        <a:t>-∞ </a:t>
                      </a:r>
                      <a:r>
                        <a:rPr lang="fr-FR" sz="1400" b="0" baseline="0" dirty="0">
                          <a:latin typeface="Comic Sans MS" panose="030F0702030302020204" pitchFamily="66" charset="0"/>
                        </a:rPr>
                        <a:t>                                     </a:t>
                      </a:r>
                      <a:r>
                        <a:rPr lang="fr-FR" sz="1400" b="0" dirty="0">
                          <a:latin typeface="Comic Sans MS" panose="030F0702030302020204" pitchFamily="66" charset="0"/>
                        </a:rPr>
                        <a:t>+∞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72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omic Sans MS" panose="030F0702030302020204" pitchFamily="66" charset="0"/>
                        </a:rPr>
                        <a:t>Signe</a:t>
                      </a:r>
                      <a:r>
                        <a:rPr lang="fr-FR" sz="1400" baseline="0" dirty="0">
                          <a:latin typeface="Comic Sans MS" panose="030F0702030302020204" pitchFamily="66" charset="0"/>
                        </a:rPr>
                        <a:t> de f(x)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72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omic Sans MS" panose="030F0702030302020204" pitchFamily="66" charset="0"/>
                        </a:rPr>
                        <a:t>Signe de g(x)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72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omic Sans MS" panose="030F0702030302020204" pitchFamily="66" charset="0"/>
                        </a:rPr>
                        <a:t>Signe de </a:t>
                      </a:r>
                    </a:p>
                    <a:p>
                      <a:pPr algn="ctr"/>
                      <a:r>
                        <a:rPr lang="fr-FR" sz="1400" dirty="0">
                          <a:latin typeface="Comic Sans MS" panose="030F0702030302020204" pitchFamily="66" charset="0"/>
                        </a:rPr>
                        <a:t>(x-2)(-3x+9)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Rectangle avec flèche vers la gauche 13"/>
          <p:cNvSpPr/>
          <p:nvPr/>
        </p:nvSpPr>
        <p:spPr>
          <a:xfrm rot="1963834">
            <a:off x="8490895" y="5336722"/>
            <a:ext cx="1343377" cy="526723"/>
          </a:xfrm>
          <a:prstGeom prst="leftArrowCallout">
            <a:avLst>
              <a:gd name="adj1" fmla="val 14472"/>
              <a:gd name="adj2" fmla="val 18501"/>
              <a:gd name="adj3" fmla="val 25000"/>
              <a:gd name="adj4" fmla="val 8044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……………………………………</a:t>
            </a:r>
          </a:p>
        </p:txBody>
      </p:sp>
      <p:sp>
        <p:nvSpPr>
          <p:cNvPr id="15" name="Flèche droite 14"/>
          <p:cNvSpPr/>
          <p:nvPr/>
        </p:nvSpPr>
        <p:spPr>
          <a:xfrm rot="20321285">
            <a:off x="9101069" y="4570015"/>
            <a:ext cx="763920" cy="2484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9424522" y="4811452"/>
            <a:ext cx="220124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L’ensemble solution est:</a:t>
            </a:r>
          </a:p>
          <a:p>
            <a:pPr algn="ctr"/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 </a:t>
            </a:r>
            <a:r>
              <a:rPr lang="fr-FR" sz="1400" b="1">
                <a:solidFill>
                  <a:srgbClr val="FF0000"/>
                </a:solidFill>
                <a:latin typeface="Comic Sans MS" panose="030F0702030302020204" pitchFamily="66" charset="0"/>
              </a:rPr>
              <a:t>= …………………</a:t>
            </a:r>
            <a:r>
              <a:rPr lang="fr-FR" b="1">
                <a:solidFill>
                  <a:srgbClr val="FF0000"/>
                </a:solidFill>
              </a:rPr>
              <a:t>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6" name="Rectangle avec flèche vers le haut 25"/>
          <p:cNvSpPr/>
          <p:nvPr/>
        </p:nvSpPr>
        <p:spPr>
          <a:xfrm>
            <a:off x="7518400" y="5396227"/>
            <a:ext cx="1148080" cy="914400"/>
          </a:xfrm>
          <a:prstGeom prst="upArrow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7030A0"/>
                </a:solidFill>
                <a:latin typeface="Comic Sans MS" pitchFamily="66" charset="0"/>
              </a:rPr>
              <a:t>……………………………………….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3" b="10290"/>
          <a:stretch/>
        </p:blipFill>
        <p:spPr bwMode="auto">
          <a:xfrm>
            <a:off x="9144754" y="2567687"/>
            <a:ext cx="2434401" cy="1872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5828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Grand événem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Grand événem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TC104033927[[fn=Grand événement]]</Template>
  <TotalTime>3142</TotalTime>
  <Words>785</Words>
  <Application>Microsoft Macintosh PowerPoint</Application>
  <PresentationFormat>Grand écran</PresentationFormat>
  <Paragraphs>143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Cambria Math</vt:lpstr>
      <vt:lpstr>Comic Sans MS</vt:lpstr>
      <vt:lpstr>Impact</vt:lpstr>
      <vt:lpstr>Symbol</vt:lpstr>
      <vt:lpstr>Times New Roman</vt:lpstr>
      <vt:lpstr>Grand événement</vt:lpstr>
      <vt:lpstr>         Thème: Les fonctions Séquence 12 : La fonction affine et son application dans la résolution d’inéquations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Généralités sur les fonctions</dc:title>
  <dc:creator>MEVEL CHRISTOPHE</dc:creator>
  <cp:lastModifiedBy>Christophe Mevel</cp:lastModifiedBy>
  <cp:revision>83</cp:revision>
  <cp:lastPrinted>2014-09-02T09:19:33Z</cp:lastPrinted>
  <dcterms:created xsi:type="dcterms:W3CDTF">2014-09-02T08:00:57Z</dcterms:created>
  <dcterms:modified xsi:type="dcterms:W3CDTF">2020-02-11T16:19:52Z</dcterms:modified>
</cp:coreProperties>
</file>