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1386" y="419904"/>
            <a:ext cx="8119082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r>
              <a:rPr lang="fr-FR" sz="3600" b="1" i="1" dirty="0"/>
              <a:t>Séquence 12 : </a:t>
            </a:r>
            <a:br>
              <a:rPr lang="fr-FR" sz="3600" b="1" i="1" dirty="0"/>
            </a:br>
            <a:r>
              <a:rPr lang="fr-FR" sz="3600" b="1" i="1" dirty="0"/>
              <a:t>La fonction affine  et  son application pour la résolution d’inéquations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EAAE1F-6825-1047-AADB-043A606C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1836">
            <a:off x="8003788" y="324368"/>
            <a:ext cx="2830317" cy="1061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768A29-D96A-9C44-A058-B465C78C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0075">
            <a:off x="1477080" y="2914963"/>
            <a:ext cx="6464300" cy="1447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2F5DE72-DF81-4147-AE1F-B6539EDAF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cas de la fonction affine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9229" y="827429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Définition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20586" y="2316743"/>
            <a:ext cx="9541107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Cas particuliers: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Si b = 0 alors la fonction est dite linéaire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Par exemple: la fonctions g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fr-FR" sz="1400" dirty="0">
                <a:latin typeface="Comic Sans MS" panose="030F0702030302020204" pitchFamily="66" charset="0"/>
              </a:rPr>
              <a:t> par g(x) = 3x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                                                                                                                       																			        										        Si a = 0 alors la fonction est dite constante                                                                                     Par exemple: la fonction h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par h(x) = -5</a:t>
            </a:r>
            <a:r>
              <a:rPr lang="fr-FR" sz="1400" dirty="0">
                <a:latin typeface="Comic Sans MS" panose="030F0702030302020204" pitchFamily="66" charset="0"/>
              </a:rPr>
              <a:t>   </a:t>
            </a:r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920588" y="1286159"/>
                <a:ext cx="9541107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Une fonction affine est une fonction f, définie sur 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qui peut être écrite sous la forme </a:t>
                </a:r>
                <a:endParaRPr lang="fr-FR" sz="1400" b="1" i="1" dirty="0">
                  <a:solidFill>
                    <a:srgbClr val="FF0000"/>
                  </a:solidFill>
                </a:endParaRP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f(x) = </a:t>
                </a:r>
                <a:r>
                  <a:rPr lang="fr-FR" sz="14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ax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+ b où a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et b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88" y="1286159"/>
                <a:ext cx="9541107" cy="52322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0587" y="2021887"/>
            <a:ext cx="9541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Exemple :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fonction  f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définie sur </a:t>
            </a:r>
            <a:r>
              <a:rPr lang="fr-FR" sz="1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ℝ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f(x) = 3x – 5 est une fonction affine où a = 3 et b = -5.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00700" y="2558562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99229" y="3301730"/>
            <a:ext cx="325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La représentation graphique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20586" y="3805098"/>
                <a:ext cx="9541107" cy="10833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Propriétés :</a:t>
                </a:r>
                <a:endParaRPr lang="fr-FR" sz="1400" b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400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représentation graphique d’une fonction affine ou linéaire est une droite.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400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Pour une fonction linéaire, cette droite passe par l’origine du repère.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1400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Pour une fonction constante, cette droite est parallèle à l’axe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b="1" dirty="0">
                  <a:solidFill>
                    <a:srgbClr val="FF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86" y="3805098"/>
                <a:ext cx="9541107" cy="1083374"/>
              </a:xfrm>
              <a:prstGeom prst="rect">
                <a:avLst/>
              </a:prstGeom>
              <a:blipFill rotWithShape="0">
                <a:blip r:embed="rId5"/>
                <a:stretch>
                  <a:fillRect l="-128" b="-22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02562A39-4BBE-E343-B588-806C82814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33" y="1744484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1" y="359198"/>
                <a:ext cx="10451891" cy="1066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Vocabulaire :</a:t>
                </a:r>
                <a:endParaRPr lang="fr-FR" sz="1400" dirty="0">
                  <a:solidFill>
                    <a:srgbClr val="0070C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f(x) = </a:t>
                </a:r>
                <a:r>
                  <a:rPr lang="fr-FR" sz="1400" b="1" dirty="0" err="1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1400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dit que y = </a:t>
                </a:r>
                <a:r>
                  <a:rPr lang="fr-FR" sz="1400" b="1" dirty="0" err="1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4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b est équation de la droite représentative de la fonction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réel </a:t>
                </a: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le coefficient directeur de la droite 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 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est l’ordonnée à l’origine.</a:t>
                </a:r>
                <a:endParaRPr lang="fr-FR" sz="1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c et d sont deux réels distincts : </a:t>
                </a: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. </a:t>
                </a:r>
                <a:r>
                  <a:rPr lang="fr-FR" sz="1400" b="1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retrouve ici la définition du taux de variation (Séquence 10)</a:t>
                </a:r>
                <a:endParaRPr lang="fr-FR" sz="1400" b="1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59198"/>
                <a:ext cx="10451891" cy="1066510"/>
              </a:xfrm>
              <a:prstGeom prst="rect">
                <a:avLst/>
              </a:prstGeom>
              <a:blipFill>
                <a:blip r:embed="rId2"/>
                <a:stretch>
                  <a:fillRect l="-121" b="-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1" y="1563951"/>
                <a:ext cx="1026062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 :</a:t>
                </a:r>
                <a:endParaRPr lang="fr-FR" sz="1400" dirty="0">
                  <a:solidFill>
                    <a:srgbClr val="0070C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Tracer la représentation graphique de la fonction affine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définie sur </a:t>
                </a:r>
                <a:r>
                  <a:rPr lang="fr-FR" sz="1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ℝ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 f(x) = -2x + 3.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représentation graphique de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droite (d). Il suffit donc de connaître les coordonnées de deux points de cette droite.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-2 × 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+ 3 = </a:t>
                </a:r>
                <a:r>
                  <a:rPr lang="fr-FR" sz="1400" b="1" dirty="0">
                    <a:solidFill>
                      <a:srgbClr val="00B0F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donc A(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sz="1400" b="1" dirty="0">
                    <a:solidFill>
                      <a:srgbClr val="00B0F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az-Cyrl-AZ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Є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(d)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-2 × </a:t>
                </a:r>
                <a:r>
                  <a:rPr lang="fr-FR" sz="1400" b="1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+ 3 = </a:t>
                </a:r>
                <a:r>
                  <a:rPr lang="fr-FR" sz="1400" b="1" dirty="0">
                    <a:solidFill>
                      <a:srgbClr val="00B0F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B(4;</a:t>
                </a:r>
                <a:r>
                  <a:rPr lang="fr-FR" sz="1400" b="1" dirty="0">
                    <a:solidFill>
                      <a:srgbClr val="00B0F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az-Cyrl-AZ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Є</a:t>
                </a: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(d)</a:t>
                </a:r>
                <a:endPara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63951"/>
                <a:ext cx="10260622" cy="1578894"/>
              </a:xfrm>
              <a:prstGeom prst="rect">
                <a:avLst/>
              </a:prstGeom>
              <a:blipFill rotWithShape="1">
                <a:blip r:embed="rId3"/>
                <a:stretch>
                  <a:fillRect l="-178" b="-1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70514"/>
              </p:ext>
            </p:extLst>
          </p:nvPr>
        </p:nvGraphicFramePr>
        <p:xfrm>
          <a:off x="8511931" y="2416581"/>
          <a:ext cx="2232270" cy="8277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4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89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9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lèche droite 6"/>
          <p:cNvSpPr/>
          <p:nvPr/>
        </p:nvSpPr>
        <p:spPr>
          <a:xfrm>
            <a:off x="5231423" y="2748103"/>
            <a:ext cx="2400300" cy="24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0740" y="2460927"/>
            <a:ext cx="18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Tableau de valeurs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00" y="3315892"/>
            <a:ext cx="2127681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Flèche droite 10"/>
          <p:cNvSpPr/>
          <p:nvPr/>
        </p:nvSpPr>
        <p:spPr>
          <a:xfrm rot="9630327">
            <a:off x="5788388" y="3709346"/>
            <a:ext cx="2400300" cy="24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0368178">
            <a:off x="5947954" y="3438047"/>
            <a:ext cx="208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Représentation</a:t>
            </a:r>
          </a:p>
          <a:p>
            <a:pPr algn="ctr"/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graphique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82401" y="104134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itchFamily="66" charset="0"/>
              </a:rPr>
              <a:t>f(d) – f(c)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itchFamily="66" charset="0"/>
              </a:rPr>
              <a:t>   d - c</a:t>
            </a:r>
          </a:p>
        </p:txBody>
      </p:sp>
      <p:cxnSp>
        <p:nvCxnSpPr>
          <p:cNvPr id="15" name="Connecteur droit 14"/>
          <p:cNvCxnSpPr>
            <a:stCxn id="14" idx="1"/>
            <a:endCxn id="14" idx="3"/>
          </p:cNvCxnSpPr>
          <p:nvPr/>
        </p:nvCxnSpPr>
        <p:spPr>
          <a:xfrm>
            <a:off x="4082401" y="1302950"/>
            <a:ext cx="1064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rganigramme : Connecteur 15"/>
          <p:cNvSpPr/>
          <p:nvPr/>
        </p:nvSpPr>
        <p:spPr>
          <a:xfrm>
            <a:off x="4216400" y="3635929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5032816" y="5259070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4082401" y="3315892"/>
            <a:ext cx="1064715" cy="21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DC13EC21-1DBF-EB4C-A8DD-F40339DE0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7" y="3904266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61006" y="402126"/>
            <a:ext cx="227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Sens de variation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61006" y="927100"/>
            <a:ext cx="7712873" cy="1106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Propriétés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est la fonction affine définie sur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ℝ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par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f(x) = </a:t>
            </a:r>
            <a:r>
              <a:rPr kumimoji="0" lang="fr-FR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ax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+ b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 &gt; 0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alors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fr-FR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est strictement croissante sur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ℝ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&lt; 0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alors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est strictement décroissante sur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ℝ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Si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= 0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alors </a:t>
            </a: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est constante sur 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ℝ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1006" y="2222205"/>
            <a:ext cx="82109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Exemples:</a:t>
            </a:r>
            <a:r>
              <a:rPr lang="fr-FR" sz="1400" dirty="0">
                <a:latin typeface="Comic Sans MS" panose="030F0702030302020204" pitchFamily="66" charset="0"/>
              </a:rPr>
              <a:t> Soit trois fonctions f, g et h définies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f(x) = 2x -3       a = 2               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g(x) = -4x +1     a = -4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h(x)  = 2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829796" y="2638985"/>
            <a:ext cx="439907" cy="3999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76450" y="2625176"/>
            <a:ext cx="458714" cy="4275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courbée vers le haut 10"/>
          <p:cNvSpPr/>
          <p:nvPr/>
        </p:nvSpPr>
        <p:spPr>
          <a:xfrm rot="21163080">
            <a:off x="5417219" y="3019031"/>
            <a:ext cx="1216152" cy="257451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haut 11"/>
          <p:cNvSpPr/>
          <p:nvPr/>
        </p:nvSpPr>
        <p:spPr>
          <a:xfrm rot="21353920">
            <a:off x="2057400" y="2993986"/>
            <a:ext cx="1216152" cy="257451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37" y="3369049"/>
            <a:ext cx="1444865" cy="2160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 rot="7690946" flipV="1">
            <a:off x="2253082" y="3448001"/>
            <a:ext cx="1840619" cy="567916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67" y="3374903"/>
            <a:ext cx="1466277" cy="21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Flèche courbée vers le haut 17"/>
          <p:cNvSpPr/>
          <p:nvPr/>
        </p:nvSpPr>
        <p:spPr>
          <a:xfrm rot="7414252" flipV="1">
            <a:off x="5674640" y="3528696"/>
            <a:ext cx="1638109" cy="383358"/>
          </a:xfrm>
          <a:prstGeom prst="curvedUpArrow">
            <a:avLst>
              <a:gd name="adj1" fmla="val 25000"/>
              <a:gd name="adj2" fmla="val 9995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485" y="3352520"/>
            <a:ext cx="2945455" cy="2160000"/>
          </a:xfrm>
          <a:prstGeom prst="rect">
            <a:avLst/>
          </a:prstGeom>
          <a:ln>
            <a:solidFill>
              <a:srgbClr val="00B050"/>
            </a:solidFill>
          </a:ln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2017C9FE-A86B-684A-813B-F1A0A8064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75485"/>
              </p:ext>
            </p:extLst>
          </p:nvPr>
        </p:nvGraphicFramePr>
        <p:xfrm>
          <a:off x="2287688" y="4508807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95AA2DBA-77C7-384F-BB0B-E90B2FB6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98653"/>
              </p:ext>
            </p:extLst>
          </p:nvPr>
        </p:nvGraphicFramePr>
        <p:xfrm>
          <a:off x="5634682" y="4483894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9659AC2D-0A4C-E248-84A1-18E011154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52921"/>
              </p:ext>
            </p:extLst>
          </p:nvPr>
        </p:nvGraphicFramePr>
        <p:xfrm>
          <a:off x="9900273" y="4429490"/>
          <a:ext cx="1677814" cy="113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CA09BA22-0B42-A541-A158-58A3B8788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21" y="470145"/>
            <a:ext cx="2010244" cy="20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2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61006" y="402126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d) Etude du signe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3000" y="1018309"/>
            <a:ext cx="97497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Procédure pour étudier le signe d’une fonction affine f définie par f(x) =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ax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+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Déterminer l’antécédent de 0 par la fonction f en résolvant l’équation f(x)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Déterminer le coefficient directeur et son signe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Appliquer la règle: la fonction f est du signe du coefficient directeur a sur l’intervalle suivant l’antécédent de 0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par f.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Autrement dit: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44854"/>
              </p:ext>
            </p:extLst>
          </p:nvPr>
        </p:nvGraphicFramePr>
        <p:xfrm>
          <a:off x="1143000" y="2927709"/>
          <a:ext cx="4160981" cy="10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-∞          Valeur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         +∞  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l’antécédent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-                0  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6847"/>
              </p:ext>
            </p:extLst>
          </p:nvPr>
        </p:nvGraphicFramePr>
        <p:xfrm>
          <a:off x="5836227" y="2934636"/>
          <a:ext cx="4160981" cy="10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-∞          Valeur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         +∞  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l’antécédent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</a:t>
                      </a:r>
                    </a:p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+                0    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23490" y="2538228"/>
            <a:ext cx="6591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&gt; 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97036" y="2526414"/>
            <a:ext cx="6591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&lt; 0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517573" y="2526414"/>
            <a:ext cx="0" cy="174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4219830"/>
            <a:ext cx="9687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Donner de variation de la fonction f définie sur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 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par f(x) = -3x +2.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Construire de la tableau de variation de la fonction f et construire son tableau de</a:t>
            </a:r>
            <a:r>
              <a:rPr lang="fr-FR" sz="1400" dirty="0">
                <a:latin typeface="Comic Sans MS" panose="030F0702030302020204" pitchFamily="66" charset="0"/>
              </a:rPr>
              <a:t> signes.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9BD159D-DAED-8F40-9462-7CCD49A68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7" y="2473733"/>
            <a:ext cx="1516376" cy="15163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147F6C-5063-944D-908A-F40503F2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695" y="4505189"/>
            <a:ext cx="855689" cy="8556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2E4F4F-29C9-1E4D-A43B-8C44858339A5}"/>
              </a:ext>
            </a:extLst>
          </p:cNvPr>
          <p:cNvSpPr txBox="1"/>
          <p:nvPr/>
        </p:nvSpPr>
        <p:spPr>
          <a:xfrm>
            <a:off x="10183256" y="4228190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Pour s’entraîner :</a:t>
            </a:r>
          </a:p>
        </p:txBody>
      </p:sp>
    </p:spTree>
    <p:extLst>
      <p:ext uri="{BB962C8B-B14F-4D97-AF65-F5344CB8AC3E}">
        <p14:creationId xmlns:p14="http://schemas.microsoft.com/office/powerpoint/2010/main" val="34361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8933" y="417689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Application à la résolution d’inéquations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41689" y="914400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des inéquations produit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26894" y="1380333"/>
            <a:ext cx="10320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Procédure pour résoudre une inéquation produit telles que (x - 2) ( -3x + 9) &lt;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On construit le tableau de signes de la fonction f définie sur </a:t>
            </a:r>
            <a:r>
              <a:rPr lang="fr-FR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 f(x) = x –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On construit le tableau de signes de la fonction g définie sur </a:t>
            </a:r>
            <a:r>
              <a:rPr lang="fr-FR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 g(x) = -3x + 9.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On résume l’ensemble de ces données dans un seul tableau qui nous permettra de déduire le signe de l’expression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(x-2) ( -3x + 9).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On conclura sur l’ensemble solution de l’inéquation en identifiant le ou les intervalles solutions conduisant à un résultat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dont le signe négatif ou positif dépendra de l’inéquation. (Ici c’est négatif)</a:t>
            </a:r>
            <a:endParaRPr lang="fr-FR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64949"/>
              </p:ext>
            </p:extLst>
          </p:nvPr>
        </p:nvGraphicFramePr>
        <p:xfrm>
          <a:off x="392289" y="3143705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        </a:t>
                      </a:r>
                      <a:r>
                        <a:rPr lang="fr-FR" sz="1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-          0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9076"/>
              </p:ext>
            </p:extLst>
          </p:nvPr>
        </p:nvGraphicFramePr>
        <p:xfrm>
          <a:off x="403579" y="4362527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fr-FR" sz="1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g(x)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+          0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69657"/>
              </p:ext>
            </p:extLst>
          </p:nvPr>
        </p:nvGraphicFramePr>
        <p:xfrm>
          <a:off x="5094996" y="3465592"/>
          <a:ext cx="3973690" cy="1900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</a:t>
                      </a:r>
                      <a:r>
                        <a:rPr lang="fr-FR" sz="1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</a:t>
                      </a:r>
                      <a:r>
                        <a:rPr lang="fr-FR" sz="1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+∞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f(x)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-        0      +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    0        +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g(x)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+        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       + 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(x-2)(-3x+9)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0     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0      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7315200" y="3906093"/>
            <a:ext cx="0" cy="149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071556" y="3906093"/>
            <a:ext cx="0" cy="149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985808">
            <a:off x="4289777" y="3765284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20060368">
            <a:off x="4293479" y="4799307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avec flèche vers la gauche 16"/>
          <p:cNvSpPr/>
          <p:nvPr/>
        </p:nvSpPr>
        <p:spPr>
          <a:xfrm rot="1322891">
            <a:off x="8206497" y="5246284"/>
            <a:ext cx="1343377" cy="526723"/>
          </a:xfrm>
          <a:prstGeom prst="leftArrowCallout">
            <a:avLst>
              <a:gd name="adj1" fmla="val 14472"/>
              <a:gd name="adj2" fmla="val 18501"/>
              <a:gd name="adj3" fmla="val 25000"/>
              <a:gd name="adj4" fmla="val 80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Règle des signes.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480" y="2978267"/>
            <a:ext cx="2029787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Flèche droite 19"/>
          <p:cNvSpPr/>
          <p:nvPr/>
        </p:nvSpPr>
        <p:spPr>
          <a:xfrm rot="20321285">
            <a:off x="9101069" y="4570015"/>
            <a:ext cx="763920" cy="24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424522" y="4811452"/>
            <a:ext cx="23711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L’ensemble solution est:</a:t>
            </a:r>
          </a:p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 = ] - ∞ ; 2 [ U ] 3 ; + ∞ [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86934" y="474133"/>
            <a:ext cx="3934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des inéquations quotient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7911" y="1151467"/>
            <a:ext cx="75568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Procédure pour résoudre les inéquations quotient telles que          &gt; 0 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On effectue les mêmes étapes que celles mentionnées dans la procédure précédente.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pic>
        <p:nvPicPr>
          <p:cNvPr id="1026" name="Picture 2" descr="Vignette pour la version du 2 décembre 2013 à 15: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1" y="1849120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28240" y="2072640"/>
            <a:ext cx="541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itchFamily="66" charset="0"/>
              </a:rPr>
              <a:t>Il faut faire attention aux valeurs interdites!!!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82775"/>
              </p:ext>
            </p:extLst>
          </p:nvPr>
        </p:nvGraphicFramePr>
        <p:xfrm>
          <a:off x="392289" y="3143705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        </a:t>
                      </a:r>
                      <a:r>
                        <a:rPr lang="fr-FR" sz="1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-          0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46405"/>
              </p:ext>
            </p:extLst>
          </p:nvPr>
        </p:nvGraphicFramePr>
        <p:xfrm>
          <a:off x="403579" y="4362527"/>
          <a:ext cx="3829755" cy="107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</a:t>
                      </a:r>
                      <a:r>
                        <a:rPr lang="fr-FR" sz="1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        +∞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g(x)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+          0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>
          <a:xfrm rot="985808">
            <a:off x="4289777" y="3765284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20060368">
            <a:off x="4293479" y="4799307"/>
            <a:ext cx="763920" cy="34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60486"/>
              </p:ext>
            </p:extLst>
          </p:nvPr>
        </p:nvGraphicFramePr>
        <p:xfrm>
          <a:off x="5094996" y="3465592"/>
          <a:ext cx="3973690" cy="1900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-∞          </a:t>
                      </a:r>
                      <a:r>
                        <a:rPr lang="fr-FR" sz="1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  </a:t>
                      </a:r>
                      <a:r>
                        <a:rPr lang="fr-FR" sz="1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           +∞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de f(x)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-        0      +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    0        +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g(x)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+        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       + 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Signe de </a:t>
                      </a: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(x-2)(-3x+9)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  -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0     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fr-FR" sz="14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1400" dirty="0">
                          <a:latin typeface="Comic Sans MS" panose="030F0702030302020204" pitchFamily="66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avec flèche vers la gauche 13"/>
          <p:cNvSpPr/>
          <p:nvPr/>
        </p:nvSpPr>
        <p:spPr>
          <a:xfrm rot="1963834">
            <a:off x="8490895" y="5336722"/>
            <a:ext cx="1343377" cy="526723"/>
          </a:xfrm>
          <a:prstGeom prst="leftArrowCallout">
            <a:avLst>
              <a:gd name="adj1" fmla="val 14472"/>
              <a:gd name="adj2" fmla="val 18501"/>
              <a:gd name="adj3" fmla="val 25000"/>
              <a:gd name="adj4" fmla="val 80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Règle des signes.</a:t>
            </a:r>
          </a:p>
        </p:txBody>
      </p:sp>
      <p:sp>
        <p:nvSpPr>
          <p:cNvPr id="15" name="Flèche droite 14"/>
          <p:cNvSpPr/>
          <p:nvPr/>
        </p:nvSpPr>
        <p:spPr>
          <a:xfrm rot="20321285">
            <a:off x="9101069" y="4570015"/>
            <a:ext cx="763920" cy="24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424522" y="4811452"/>
            <a:ext cx="22012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L’ensemble solution est: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= ] 2 ; 3 [ 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7305040" y="3940262"/>
            <a:ext cx="0" cy="1424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067040" y="3940262"/>
            <a:ext cx="0" cy="87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985760" y="4829578"/>
            <a:ext cx="0" cy="5530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156756" y="4827325"/>
            <a:ext cx="0" cy="5530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 avec flèche vers le haut 25"/>
          <p:cNvSpPr/>
          <p:nvPr/>
        </p:nvSpPr>
        <p:spPr>
          <a:xfrm>
            <a:off x="7518400" y="5396227"/>
            <a:ext cx="1148080" cy="914400"/>
          </a:xfrm>
          <a:prstGeom prst="up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Comic Sans MS" pitchFamily="66" charset="0"/>
              </a:rPr>
              <a:t>Valeur interdite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10290"/>
          <a:stretch/>
        </p:blipFill>
        <p:spPr bwMode="auto">
          <a:xfrm>
            <a:off x="9144754" y="2567687"/>
            <a:ext cx="2434401" cy="18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6501927" y="997578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itchFamily="66" charset="0"/>
              </a:rPr>
              <a:t>x-2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92922" y="1305355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itchFamily="66" charset="0"/>
              </a:rPr>
              <a:t>-3x+9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6501927" y="1305355"/>
            <a:ext cx="617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8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3299</TotalTime>
  <Words>1108</Words>
  <Application>Microsoft Macintosh PowerPoint</Application>
  <PresentationFormat>Grand écran</PresentationFormat>
  <Paragraphs>152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         Thème: Les fonctions Séquence 12 :  La fonction affine  et  son application pour la résolution d’inéquations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97</cp:revision>
  <cp:lastPrinted>2014-09-02T09:19:33Z</cp:lastPrinted>
  <dcterms:created xsi:type="dcterms:W3CDTF">2014-09-02T08:00:57Z</dcterms:created>
  <dcterms:modified xsi:type="dcterms:W3CDTF">2020-02-11T16:19:58Z</dcterms:modified>
</cp:coreProperties>
</file>