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15B1-17D3-4C6A-870C-4E2C137E33CE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D4B9D-5CDC-491C-AB70-F936AE9792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B1C3-956B-483D-AD86-E27CD8BEC445}" type="datetimeFigureOut">
              <a:rPr lang="fr-FR" smtClean="0"/>
              <a:t>01/01/2020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3D0A-AA0C-4B4E-8F94-9634008BA9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74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F3D0A-AA0C-4B4E-8F94-9634008BA9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61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66D07B7-4367-498A-9AC0-29F503CB9F28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72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84AC-D208-4806-9682-5347E969251F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3E72-8B14-45C9-A9A6-CC9ED0B615D2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7715-41F1-4E45-BE63-4F1AB141C456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5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9FBA-BE26-4843-9BCD-19A6513A1D71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CEFF3-1EE9-41B9-BF0A-8619B39047A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1715-75BE-4CB0-AA05-46754FEEA61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A486-B344-4444-9416-870ED2602394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5D35-F4A0-4C88-82B0-F3B6FE504DCD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1743-F297-48E6-8CAE-AC327B7BA501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72C7-9183-4A0F-95DE-6BDC21A94E53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0E23-47A4-4746-A3CD-17F1812BEF48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C13C-8657-4618-BEDA-6AA8CA06A7A4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12BD-94AC-41DB-AA05-5332A3765282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9455-21D2-45BA-BAFF-C8B69FCB74E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74D4-0532-472A-9F43-554A78DD7EAC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C4ED-290D-44C1-B4B4-3D083C365290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6B12265-0C6F-4A5A-B4F4-327AB872C67A}" type="datetime1">
              <a:rPr lang="en-US" smtClean="0"/>
              <a:t>1/1/20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3130">
            <a:off x="372141" y="748113"/>
            <a:ext cx="7197726" cy="2421464"/>
          </a:xfrm>
        </p:spPr>
        <p:txBody>
          <a:bodyPr>
            <a:normAutofit fontScale="90000"/>
          </a:bodyPr>
          <a:lstStyle/>
          <a:p>
            <a:pPr algn="ctr"/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br>
              <a:rPr lang="fr-FR" sz="4000" b="1" dirty="0"/>
            </a:br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Thème: statistiques et probabilités</a:t>
            </a:r>
            <a:br>
              <a:rPr lang="fr-FR" sz="4000" b="1" dirty="0"/>
            </a:br>
            <a:br>
              <a:rPr lang="fr-FR" sz="4000" b="1" dirty="0"/>
            </a:br>
            <a:r>
              <a:rPr lang="fr-FR" sz="3600" b="1" i="1" dirty="0"/>
              <a:t>Séquence 7 :</a:t>
            </a:r>
            <a:br>
              <a:rPr lang="fr-FR" sz="3600" b="1" i="1" dirty="0"/>
            </a:br>
            <a:r>
              <a:rPr lang="fr-FR" sz="3600" b="1" i="1" dirty="0"/>
              <a:t>Statistiques descriptives</a:t>
            </a:r>
            <a:endParaRPr lang="fr-FR" sz="4000" b="1" i="1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 rot="21420000">
            <a:off x="28569" y="4920968"/>
            <a:ext cx="4050792" cy="1197864"/>
          </a:xfrm>
        </p:spPr>
        <p:txBody>
          <a:bodyPr/>
          <a:lstStyle/>
          <a:p>
            <a:r>
              <a:rPr lang="en-US" sz="2000" i="1" dirty="0"/>
              <a:t>Mevel Christophe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 rot="21392070">
            <a:off x="7235556" y="4974287"/>
            <a:ext cx="907186" cy="498470"/>
          </a:xfrm>
        </p:spPr>
        <p:txBody>
          <a:bodyPr/>
          <a:lstStyle/>
          <a:p>
            <a:fld id="{D57F1E4F-1CFF-5643-939E-217C01CDF565}" type="slidenum">
              <a:rPr lang="en-US" sz="2800" smtClean="0"/>
              <a:pPr/>
              <a:t>1</a:t>
            </a:fld>
            <a:endParaRPr lang="en-US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617">
            <a:off x="9898907" y="4869747"/>
            <a:ext cx="1117460" cy="3936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933320B-1832-C448-BC78-2BF5ED5B5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7243">
            <a:off x="7667131" y="229320"/>
            <a:ext cx="3187700" cy="119380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F2A625-22FB-2644-947A-A556A4990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98345">
            <a:off x="1341565" y="3111470"/>
            <a:ext cx="5832427" cy="17856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1F9312-6767-7D4C-A22F-C5AE189BB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79" y="2411142"/>
            <a:ext cx="1559196" cy="15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626B84D-4035-C94A-B816-C7419D42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1D9740-AE6D-114B-918B-A25FE88A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A10EF0-9C85-4342-893F-70AF38D01D93}"/>
              </a:ext>
            </a:extLst>
          </p:cNvPr>
          <p:cNvSpPr/>
          <p:nvPr/>
        </p:nvSpPr>
        <p:spPr>
          <a:xfrm>
            <a:off x="1098307" y="248715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Les indicateurs de dispersion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4866D3-B759-034F-8A00-181F0F66A0FF}"/>
                  </a:ext>
                </a:extLst>
              </p:cNvPr>
              <p:cNvSpPr/>
              <p:nvPr/>
            </p:nvSpPr>
            <p:spPr>
              <a:xfrm>
                <a:off x="685801" y="3440198"/>
                <a:ext cx="10510683" cy="138499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Définitions : 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différence entre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plus grande et la plus petite données d’une série est l’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étendue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de la série.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le troisième quartile et le premier quartile est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l’écart interquartile 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de la série. </a:t>
                </a: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On notera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] l’intervalle interquartile.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4866D3-B759-034F-8A00-181F0F66A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440198"/>
                <a:ext cx="10510683" cy="1384995"/>
              </a:xfrm>
              <a:prstGeom prst="rect">
                <a:avLst/>
              </a:prstGeom>
              <a:blipFill>
                <a:blip r:embed="rId2"/>
                <a:stretch>
                  <a:fillRect b="-267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89F7E0-9970-0E4C-8B2F-152484218FD9}"/>
                  </a:ext>
                </a:extLst>
              </p:cNvPr>
              <p:cNvSpPr/>
              <p:nvPr/>
            </p:nvSpPr>
            <p:spPr>
              <a:xfrm>
                <a:off x="685801" y="404148"/>
                <a:ext cx="10801904" cy="2083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2) Un autre élève a obtenu les notes suivantes : 7; 8; 10; 11; 12; 14; 15 ; 17.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Il a eu 8 notes, on prend donc la 4ème note (qui vaut 11) et la 5ème note (qui vaut 12) et on fait la moyenne des deux notes	     	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11+12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>
                        <a:latin typeface="Cambria Math" panose="02040503050406030204" pitchFamily="18" charset="0"/>
                      </a:rPr>
                      <m:t>11,5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):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7;8;10 ;11</m:t>
                        </m:r>
                      </m:e>
                      <m:lim>
                        <m:r>
                          <a:rPr lang="fr-FR" sz="1400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fr-FR" sz="1400">
                            <a:latin typeface="Cambria Math" panose="02040503050406030204" pitchFamily="18" charset="0"/>
                          </a:rPr>
                          <m:t>notes</m:t>
                        </m:r>
                      </m:lim>
                    </m:limLow>
                    <m:r>
                      <a:rPr lang="fr-FR" sz="1400" i="1">
                        <a:latin typeface="Cambria Math" panose="02040503050406030204" pitchFamily="18" charset="0"/>
                      </a:rPr>
                      <m:t>;</m:t>
                    </m:r>
                    <m:limLow>
                      <m:limLow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12;14;15;17</m:t>
                        </m:r>
                      </m:e>
                      <m:li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𝑛𝑜𝑡𝑒𝑠</m:t>
                        </m:r>
                      </m:lim>
                    </m:limLow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La médiane est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0" smtClean="0">
                        <a:latin typeface="Cambria Math" panose="02040503050406030204" pitchFamily="18" charset="0"/>
                      </a:rPr>
                      <m:t>11,5.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×8=2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le 1er quartile est donc la deuxième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8.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1400" i="1">
                        <a:latin typeface="Cambria Math" panose="02040503050406030204" pitchFamily="18" charset="0"/>
                      </a:rPr>
                      <m:t>×8=6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le 3ème quartile est donc la sixième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fr-FR" sz="1400" dirty="0">
                  <a:latin typeface="Comic Sans MS" panose="030F0702030302020204" pitchFamily="66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89F7E0-9970-0E4C-8B2F-152484218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04148"/>
                <a:ext cx="10801904" cy="2083006"/>
              </a:xfrm>
              <a:prstGeom prst="rect">
                <a:avLst/>
              </a:prstGeom>
              <a:blipFill>
                <a:blip r:embed="rId3"/>
                <a:stretch>
                  <a:fillRect l="-117" t="-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8F464C0F-997E-9F41-8ACE-B04781665D6F}"/>
              </a:ext>
            </a:extLst>
          </p:cNvPr>
          <p:cNvSpPr txBox="1"/>
          <p:nvPr/>
        </p:nvSpPr>
        <p:spPr>
          <a:xfrm>
            <a:off x="685801" y="2926853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L’écart interquartile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4B4657-1AAE-F04C-AF44-FF1533F1D446}"/>
              </a:ext>
            </a:extLst>
          </p:cNvPr>
          <p:cNvSpPr txBox="1"/>
          <p:nvPr/>
        </p:nvSpPr>
        <p:spPr>
          <a:xfrm>
            <a:off x="685801" y="4847159"/>
            <a:ext cx="93791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Dans les deux cas précédents, l’écart interquartile vaut 15 – 8 = 7 pour l’exemple 1 et 14 – 8 = 6 pour l’exemple 2.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1C6219-EF8A-AD47-A886-E9427937B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896" y="1649541"/>
            <a:ext cx="1000593" cy="100059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93CF46-C839-3D48-804C-E4DB5A3B8CAE}"/>
              </a:ext>
            </a:extLst>
          </p:cNvPr>
          <p:cNvSpPr txBox="1"/>
          <p:nvPr/>
        </p:nvSpPr>
        <p:spPr>
          <a:xfrm>
            <a:off x="8795072" y="1332672"/>
            <a:ext cx="2520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latin typeface="Comic Sans MS" panose="030F0902030302020204" pitchFamily="66" charset="0"/>
              </a:rPr>
              <a:t>Le diagramme à moustache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50EE3F-FA75-8645-86B3-B470D8A51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720" y="3583997"/>
            <a:ext cx="1097395" cy="10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517A16E-BE3D-0748-BB9B-E575CA9E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1B8820-790E-DC4E-A1E7-72F7FA18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365F10-835E-484D-B72B-98A522FA7492}"/>
              </a:ext>
            </a:extLst>
          </p:cNvPr>
          <p:cNvSpPr txBox="1"/>
          <p:nvPr/>
        </p:nvSpPr>
        <p:spPr>
          <a:xfrm>
            <a:off x="685801" y="479685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L’écart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FCD8D10-739E-AE44-B72D-705E2C92A33A}"/>
                  </a:ext>
                </a:extLst>
              </p:cNvPr>
              <p:cNvSpPr txBox="1"/>
              <p:nvPr/>
            </p:nvSpPr>
            <p:spPr>
              <a:xfrm>
                <a:off x="685801" y="962750"/>
                <a:ext cx="886973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Comic Sans MS" panose="030F0702030302020204" pitchFamily="66" charset="0"/>
                  </a:rPr>
                  <a:t>On déterminera l’écart-type noté </a:t>
                </a:r>
                <a:r>
                  <a:rPr lang="el-G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fr-FR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à l’aide de la calculatrice.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Il permet de mesurer la dispersion de la série de valeurs autour de la moyenne et donne de l’importance 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aux valeurs éloignées de la moyenne.</a:t>
                </a:r>
              </a:p>
              <a:p>
                <a:endParaRPr lang="fr-FR" sz="140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Cette caractéristique statistique est dans la même unité que les valeurs de la série.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Un grand nombre de valeurs se situe dans l’intervalle [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].</a:t>
                </a: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  <a:p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FCD8D10-739E-AE44-B72D-705E2C92A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62750"/>
                <a:ext cx="8869736" cy="1815882"/>
              </a:xfrm>
              <a:prstGeom prst="rect">
                <a:avLst/>
              </a:prstGeom>
              <a:blipFill>
                <a:blip r:embed="rId2"/>
                <a:stretch>
                  <a:fillRect l="-143" t="-6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F9EE939D-A135-A544-A7E0-46BAA2505F78}"/>
              </a:ext>
            </a:extLst>
          </p:cNvPr>
          <p:cNvSpPr txBox="1"/>
          <p:nvPr/>
        </p:nvSpPr>
        <p:spPr>
          <a:xfrm>
            <a:off x="685801" y="2399923"/>
            <a:ext cx="793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Exemple: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Maxime et Victor comparent leur score à la suite de 6 séances d’entraînement de tirs au but.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58641AD-8FC8-6A43-A16F-FA64CE40C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88420"/>
              </p:ext>
            </p:extLst>
          </p:nvPr>
        </p:nvGraphicFramePr>
        <p:xfrm>
          <a:off x="685801" y="2923143"/>
          <a:ext cx="8128002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Scores de Maxime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Scores de Victor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1C654E9-2C14-C347-B8A3-69E66A440EF8}"/>
              </a:ext>
            </a:extLst>
          </p:cNvPr>
          <p:cNvSpPr txBox="1"/>
          <p:nvPr/>
        </p:nvSpPr>
        <p:spPr>
          <a:xfrm>
            <a:off x="605701" y="3747758"/>
            <a:ext cx="60003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a) Déterminons par le calcul le score moyen de Maxime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b) Déterminons à l’aide de la calculatrice le score moyen de Victor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c) Déterminons à l’aide de la calculatrice l’écart-type de chacun d’eux.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d) Comparer les résultats.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72F11D-922D-A546-8F12-FAF77C4F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785" y="5173134"/>
            <a:ext cx="1549400" cy="1168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9B495F-6A0C-CF4D-AF29-79096B1D7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3162" y="5173134"/>
            <a:ext cx="1549400" cy="1168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95BAF-B5D3-E846-ADA1-147A1B3CE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185" y="148249"/>
            <a:ext cx="1549400" cy="1168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5857D3-E954-184A-A3FC-AD203AE8B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8185" y="2674077"/>
            <a:ext cx="1549400" cy="1168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23C4132-7369-594B-9A9E-AFA6D67BE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8178" y="1411163"/>
            <a:ext cx="1549400" cy="11684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062DF6E-674B-3D44-8624-F77CDF06B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8185" y="3910220"/>
            <a:ext cx="1549400" cy="1168400"/>
          </a:xfrm>
          <a:prstGeom prst="rect">
            <a:avLst/>
          </a:prstGeom>
        </p:spPr>
      </p:pic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6A417175-4542-A94E-8DAA-8465E2A103EF}"/>
              </a:ext>
            </a:extLst>
          </p:cNvPr>
          <p:cNvCxnSpPr>
            <a:cxnSpLocks/>
            <a:stCxn id="14" idx="1"/>
            <a:endCxn id="18" idx="1"/>
          </p:cNvCxnSpPr>
          <p:nvPr/>
        </p:nvCxnSpPr>
        <p:spPr>
          <a:xfrm rot="10800000" flipH="1" flipV="1">
            <a:off x="10068184" y="732449"/>
            <a:ext cx="9993" cy="1262914"/>
          </a:xfrm>
          <a:prstGeom prst="curvedConnector3">
            <a:avLst>
              <a:gd name="adj1" fmla="val -2287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>
            <a:extLst>
              <a:ext uri="{FF2B5EF4-FFF2-40B4-BE49-F238E27FC236}">
                <a16:creationId xmlns:a16="http://schemas.microsoft.com/office/drawing/2014/main" id="{0E626589-423F-7C41-B7BE-4E2E21FB4734}"/>
              </a:ext>
            </a:extLst>
          </p:cNvPr>
          <p:cNvCxnSpPr>
            <a:cxnSpLocks/>
            <a:stCxn id="18" idx="1"/>
            <a:endCxn id="16" idx="1"/>
          </p:cNvCxnSpPr>
          <p:nvPr/>
        </p:nvCxnSpPr>
        <p:spPr>
          <a:xfrm rot="10800000" flipV="1">
            <a:off x="10068186" y="1995363"/>
            <a:ext cx="9993" cy="1262914"/>
          </a:xfrm>
          <a:prstGeom prst="curvedConnector3">
            <a:avLst>
              <a:gd name="adj1" fmla="val 2387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>
            <a:extLst>
              <a:ext uri="{FF2B5EF4-FFF2-40B4-BE49-F238E27FC236}">
                <a16:creationId xmlns:a16="http://schemas.microsoft.com/office/drawing/2014/main" id="{B550BB68-1C1C-7844-845D-7F076C62DB9C}"/>
              </a:ext>
            </a:extLst>
          </p:cNvPr>
          <p:cNvCxnSpPr>
            <a:cxnSpLocks/>
            <a:stCxn id="16" idx="1"/>
            <a:endCxn id="20" idx="1"/>
          </p:cNvCxnSpPr>
          <p:nvPr/>
        </p:nvCxnSpPr>
        <p:spPr>
          <a:xfrm rot="10800000" flipV="1">
            <a:off x="10068185" y="3258276"/>
            <a:ext cx="12700" cy="1236143"/>
          </a:xfrm>
          <a:prstGeom prst="curvedConnector3">
            <a:avLst>
              <a:gd name="adj1" fmla="val 18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>
            <a:extLst>
              <a:ext uri="{FF2B5EF4-FFF2-40B4-BE49-F238E27FC236}">
                <a16:creationId xmlns:a16="http://schemas.microsoft.com/office/drawing/2014/main" id="{111B08BE-4AC4-284E-A89C-34175C601EEB}"/>
              </a:ext>
            </a:extLst>
          </p:cNvPr>
          <p:cNvCxnSpPr>
            <a:cxnSpLocks/>
            <a:stCxn id="20" idx="1"/>
            <a:endCxn id="12" idx="0"/>
          </p:cNvCxnSpPr>
          <p:nvPr/>
        </p:nvCxnSpPr>
        <p:spPr>
          <a:xfrm rot="10800000" flipH="1" flipV="1">
            <a:off x="10068184" y="4494420"/>
            <a:ext cx="809677" cy="678714"/>
          </a:xfrm>
          <a:prstGeom prst="curvedConnector4">
            <a:avLst>
              <a:gd name="adj1" fmla="val -28233"/>
              <a:gd name="adj2" fmla="val 9303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>
            <a:extLst>
              <a:ext uri="{FF2B5EF4-FFF2-40B4-BE49-F238E27FC236}">
                <a16:creationId xmlns:a16="http://schemas.microsoft.com/office/drawing/2014/main" id="{B09984FF-74AD-A14B-9E05-650ED244E234}"/>
              </a:ext>
            </a:extLst>
          </p:cNvPr>
          <p:cNvCxnSpPr>
            <a:cxnSpLocks/>
            <a:stCxn id="12" idx="2"/>
            <a:endCxn id="10" idx="2"/>
          </p:cNvCxnSpPr>
          <p:nvPr/>
        </p:nvCxnSpPr>
        <p:spPr>
          <a:xfrm rot="5400000">
            <a:off x="10085674" y="5549346"/>
            <a:ext cx="12700" cy="1584377"/>
          </a:xfrm>
          <a:prstGeom prst="curvedConnector3">
            <a:avLst>
              <a:gd name="adj1" fmla="val 18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AF86B47F-FFA9-D749-BB5B-E8F6A2A28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1191" y="5309184"/>
            <a:ext cx="938697" cy="93869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0650889-2EF0-704C-9350-C69509A98A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18" y="1326561"/>
            <a:ext cx="1391488" cy="13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5315" y="3709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1°) Présentation d’une série statistique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0121" y="10278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</a:t>
            </a:r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Effectifs cumulés, fréquences cumulées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614" y="1725129"/>
            <a:ext cx="10807480" cy="16004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Définitions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 population d’une série statistique est l’ensemble des éléments appelés « individus » sur lesquels porte l’étude statistique.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Le caractère d’une série statistique est la propriété étudiée sur chaque individu. Il est dit 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lorsqu’il ne prend pas que des valeurs numériques 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lorsqu’il ne peut prendre qu’un nombre fini de valeurs numériques ;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                           lorsqu’il peut prendre une infinité de valeurs numériques.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527" y="3828958"/>
            <a:ext cx="10848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Remarque :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 Pour un caractère quantitatif continu, les valeurs sont regroupées dans des intervalles appelés « classes »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1849" y="2529745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qualitatif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131" y="2742990"/>
            <a:ext cx="235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quantitatif discret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131" y="2927656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quantitatif continu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4714" y="361955"/>
            <a:ext cx="11029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C000"/>
                </a:solidFill>
                <a:latin typeface="Comic Sans MS" panose="030F0702030302020204" pitchFamily="66" charset="0"/>
              </a:rPr>
              <a:t>Exemples : 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	</a:t>
            </a:r>
          </a:p>
          <a:p>
            <a:r>
              <a:rPr lang="fr-FR" dirty="0">
                <a:latin typeface="Comic Sans MS" panose="030F0702030302020204" pitchFamily="66" charset="0"/>
              </a:rPr>
              <a:t>L’exemple portera ici sur votre smartphone et son utilisation pour les élèves de la classe.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34492"/>
              </p:ext>
            </p:extLst>
          </p:nvPr>
        </p:nvGraphicFramePr>
        <p:xfrm>
          <a:off x="685801" y="1256313"/>
          <a:ext cx="10269245" cy="37845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43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2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981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Situations étudiées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Population</a:t>
                      </a:r>
                    </a:p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(Qui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répond à l’étude?)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Caractère</a:t>
                      </a:r>
                    </a:p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(Sur quoi porte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l’étude?)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Valeurs possibles du caractère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Comic Sans MS" panose="030F0702030302020204" pitchFamily="66" charset="0"/>
                        </a:rPr>
                        <a:t>Type du</a:t>
                      </a:r>
                      <a:r>
                        <a:rPr lang="fr-FR" sz="1600" baseline="0" dirty="0">
                          <a:latin typeface="Comic Sans MS" panose="030F0702030302020204" pitchFamily="66" charset="0"/>
                        </a:rPr>
                        <a:t> caractère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523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  <a:r>
                        <a:rPr lang="fr-FR" sz="160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nombre de fois que vous regardez votre téléphone en une heure</a:t>
                      </a:r>
                      <a:endParaRPr lang="fr-FR" sz="16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Les</a:t>
                      </a:r>
                      <a:r>
                        <a:rPr lang="fr-FR" sz="160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élèves de la classe.</a:t>
                      </a:r>
                      <a:endParaRPr lang="fr-FR" sz="16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Le nombre de fois que l’on regarde son smartphone.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0;</a:t>
                      </a:r>
                      <a:r>
                        <a:rPr lang="fr-FR" sz="1600" baseline="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1; 2; 3; ……</a:t>
                      </a:r>
                      <a:endParaRPr lang="fr-FR" sz="160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Quantitatif discret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89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marque du smartphone des élèves 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Les</a:t>
                      </a:r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élèves de la classe.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La</a:t>
                      </a:r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marque.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Apple,</a:t>
                      </a:r>
                      <a:r>
                        <a:rPr lang="fr-FR" sz="1600" baseline="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Samsung, HTC, Sony…</a:t>
                      </a:r>
                      <a:endParaRPr lang="fr-FR" sz="16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Qualitatif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1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temps passé sur un réseau social par jour rangé par classe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Les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élèves de la classe.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temps passé sur un réseau social.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[0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; 1[, [1 ; 2[, [2 ; 3[ ……</a:t>
                      </a:r>
                    </a:p>
                    <a:p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Temps en heure.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Quantitatif</a:t>
                      </a:r>
                      <a:r>
                        <a:rPr lang="fr-FR" sz="1600" baseline="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continue</a:t>
                      </a:r>
                      <a:endParaRPr lang="fr-FR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1" y="349574"/>
            <a:ext cx="10455675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Définitions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L’effectif d’une valeur du caractère est le                                   de la population prenant cette valeur (nombre de fois où cette valeur apparaît dans la série.).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La fréquence d’une valeur du caractère est le                    de l’effectif de cette valeur       l’effectif total.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3567" y="2422710"/>
                <a:ext cx="10496762" cy="1384995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Définitions : 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On note une valeur prise par un caractère quantitatif : ses valeurs sont numériques.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L’effectif cumulé croissant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décroissant)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est la           des effectifs des valeurs                  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supérieures)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fréquence cumulée croissante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décroissante)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est la            des fréquences des valeurs inférieures (</a:t>
                </a:r>
                <a:r>
                  <a:rPr lang="fr-FR" sz="1400" b="1" dirty="0" err="1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resp</a:t>
                </a: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supérieures)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7" y="2422710"/>
                <a:ext cx="10496762" cy="1384995"/>
              </a:xfrm>
              <a:prstGeom prst="rect">
                <a:avLst/>
              </a:prstGeom>
              <a:blipFill rotWithShape="0">
                <a:blip r:embed="rId2"/>
                <a:stretch>
                  <a:fillRect l="-116" r="-580" b="-259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685801" y="1526959"/>
            <a:ext cx="81339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  <a:latin typeface="Comic Sans MS" panose="030F0702030302020204" pitchFamily="66" charset="0"/>
              </a:rPr>
              <a:t>Exemple: </a:t>
            </a:r>
            <a:r>
              <a:rPr lang="fr-FR" sz="1400" dirty="0">
                <a:latin typeface="Comic Sans MS" panose="030F0702030302020204" pitchFamily="66" charset="0"/>
              </a:rPr>
              <a:t>L’effectif dans la classe de seconde qui possède un smartphone de la pomme est:……… 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La fréquence associée est obtenue en effectuant le calcul suivant: …………………………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1" y="4384529"/>
            <a:ext cx="5380702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Propriété : </a:t>
            </a:r>
          </a:p>
          <a:p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somme de toutes les fréquences est toujours égale à 1.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5205" y="492708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nombre d’individus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4067" y="936287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quotient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02058" y="934349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5520" y="2798846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50365" y="2798846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inférieures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0714" y="3247465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F6D073-2DE3-9444-BCE7-51F459A26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65" y="1261985"/>
            <a:ext cx="1458318" cy="14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548535" y="358853"/>
            <a:ext cx="66111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  <a:latin typeface="Comic Sans MS" panose="030F0702030302020204" pitchFamily="66" charset="0"/>
              </a:rPr>
              <a:t>Exemples: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		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1) Ce tableau donne la répartition des salaires dans une entreprise bretonne.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683732"/>
                  </p:ext>
                </p:extLst>
              </p:nvPr>
            </p:nvGraphicFramePr>
            <p:xfrm>
              <a:off x="1999449" y="1736740"/>
              <a:ext cx="8128000" cy="277876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Salaires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(en Euros)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1000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[1000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1500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[1500 ; 2500[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>
                              <a:latin typeface="Comic Sans MS" panose="030F0702030302020204" pitchFamily="66" charset="0"/>
                            </a:rPr>
                            <a:t>[2500</a:t>
                          </a:r>
                          <a:r>
                            <a:rPr lang="fr-FR" sz="1400" b="0" baseline="0" dirty="0">
                              <a:latin typeface="Comic Sans MS" panose="030F0702030302020204" pitchFamily="66" charset="0"/>
                            </a:rPr>
                            <a:t> ; 3000[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baseline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1400" b="0" i="1" baseline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Croissantes (FCC)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0,22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0,22 + 0,32 = 0,54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+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= 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+         =                                  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Fréquences 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Décroissantes</a:t>
                          </a:r>
                        </a:p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(FCD)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 +   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=     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+  </a:t>
                          </a:r>
                          <a:r>
                            <a:rPr lang="fr-FR" sz="1400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 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0,38 + 0,08 =</a:t>
                          </a:r>
                        </a:p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0,46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0,08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6683732"/>
                  </p:ext>
                </p:extLst>
              </p:nvPr>
            </p:nvGraphicFramePr>
            <p:xfrm>
              <a:off x="1999449" y="1736740"/>
              <a:ext cx="8128000" cy="277876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25600"/>
                    <a:gridCol w="1625600"/>
                    <a:gridCol w="1625600"/>
                    <a:gridCol w="1625600"/>
                    <a:gridCol w="1625600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fr-FR" sz="1400" b="0" dirty="0" smtClean="0">
                              <a:latin typeface="Comic Sans MS" panose="030F0702030302020204" pitchFamily="66" charset="0"/>
                            </a:rPr>
                            <a:t>Salaires</a:t>
                          </a:r>
                          <a:r>
                            <a:rPr lang="fr-FR" sz="1400" b="0" baseline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fr-FR" sz="1400" b="0" baseline="0" dirty="0" smtClean="0">
                              <a:latin typeface="Comic Sans MS" panose="030F0702030302020204" pitchFamily="66" charset="0"/>
                            </a:rPr>
                            <a:t>(en Euros)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smtClean="0">
                              <a:latin typeface="Comic Sans MS" panose="030F0702030302020204" pitchFamily="66" charset="0"/>
                            </a:rPr>
                            <a:t>[0</a:t>
                          </a:r>
                          <a:r>
                            <a:rPr lang="fr-FR" sz="1400" b="0" baseline="0" dirty="0" smtClean="0">
                              <a:latin typeface="Comic Sans MS" panose="030F0702030302020204" pitchFamily="66" charset="0"/>
                            </a:rPr>
                            <a:t> ; 1000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smtClean="0">
                              <a:latin typeface="Comic Sans MS" panose="030F0702030302020204" pitchFamily="66" charset="0"/>
                            </a:rPr>
                            <a:t>[1000</a:t>
                          </a:r>
                          <a:r>
                            <a:rPr lang="fr-FR" sz="1400" b="0" baseline="0" dirty="0" smtClean="0">
                              <a:latin typeface="Comic Sans MS" panose="030F0702030302020204" pitchFamily="66" charset="0"/>
                            </a:rPr>
                            <a:t> ; 1500 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smtClean="0">
                              <a:latin typeface="Comic Sans MS" panose="030F0702030302020204" pitchFamily="66" charset="0"/>
                            </a:rPr>
                            <a:t>[1500 ; 2500[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0" dirty="0" smtClean="0">
                              <a:latin typeface="Comic Sans MS" panose="030F0702030302020204" pitchFamily="66" charset="0"/>
                            </a:rPr>
                            <a:t>[2500</a:t>
                          </a:r>
                          <a:r>
                            <a:rPr lang="fr-FR" sz="1400" b="0" baseline="0" dirty="0" smtClean="0">
                              <a:latin typeface="Comic Sans MS" panose="030F0702030302020204" pitchFamily="66" charset="0"/>
                            </a:rPr>
                            <a:t> ; 3000[</a:t>
                          </a:r>
                          <a:endParaRPr lang="fr-FR" sz="14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5" t="-140984" r="-400749" b="-5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0,22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0,32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0,38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0,08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Fréquences</a:t>
                          </a:r>
                        </a:p>
                        <a:p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Croissantes (FCC)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140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0,22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0,22 + 0,32 = 0,54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 smtClean="0"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+ </a:t>
                          </a:r>
                          <a:r>
                            <a:rPr lang="fr-FR" sz="1400" baseline="0" dirty="0" smtClean="0">
                              <a:latin typeface="Comic Sans MS" panose="030F0702030302020204" pitchFamily="66" charset="0"/>
                            </a:rPr>
                            <a:t>        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= </a:t>
                          </a:r>
                        </a:p>
                        <a:p>
                          <a:pPr algn="ctr"/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 smtClean="0">
                              <a:latin typeface="Comic Sans MS" panose="030F0702030302020204" pitchFamily="66" charset="0"/>
                            </a:rPr>
                            <a:t>          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+         =                                   </a:t>
                          </a:r>
                          <a:endParaRPr lang="fr-FR" sz="14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Fréquences </a:t>
                          </a:r>
                        </a:p>
                        <a:p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Cumulées</a:t>
                          </a:r>
                        </a:p>
                        <a:p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Décroissantes</a:t>
                          </a:r>
                        </a:p>
                        <a:p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(FCD)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 smtClean="0"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  +    </a:t>
                          </a:r>
                          <a:r>
                            <a:rPr lang="fr-FR" sz="1400" baseline="0" dirty="0" smtClean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=     </a:t>
                          </a:r>
                        </a:p>
                        <a:p>
                          <a:pPr algn="ctr"/>
                          <a:endParaRPr lang="fr-FR" sz="14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aseline="0" dirty="0" smtClean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+  </a:t>
                          </a:r>
                          <a:r>
                            <a:rPr lang="fr-FR" sz="1400" baseline="0" dirty="0" smtClean="0"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=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0,38 + 0,08 =</a:t>
                          </a:r>
                        </a:p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0,46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smtClean="0">
                              <a:latin typeface="Comic Sans MS" panose="030F0702030302020204" pitchFamily="66" charset="0"/>
                            </a:rPr>
                            <a:t>0,08</a:t>
                          </a:r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Connecteur droit avec flèche 7"/>
          <p:cNvCxnSpPr/>
          <p:nvPr/>
        </p:nvCxnSpPr>
        <p:spPr>
          <a:xfrm flipV="1">
            <a:off x="4991160" y="2498873"/>
            <a:ext cx="381740" cy="328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6629424" y="2485555"/>
            <a:ext cx="417251" cy="3551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8303199" y="2503310"/>
            <a:ext cx="405731" cy="337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26480" y="280207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0,54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0296" y="280207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0,38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2932" y="309573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0,92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28252" y="281014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0,92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71593" y="282425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0,08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55800" y="3116970"/>
            <a:ext cx="28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41064" y="373834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0,78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3043" y="375582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0,22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6393" y="4089060"/>
            <a:ext cx="28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21011" y="375577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0,46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57445" y="373834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0,32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57000" y="407527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0,78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789485" y="3456270"/>
            <a:ext cx="61540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3780692" y="4444608"/>
            <a:ext cx="61628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768C2350-8020-0648-AF3B-99EDD23D8DA5}"/>
              </a:ext>
            </a:extLst>
          </p:cNvPr>
          <p:cNvSpPr/>
          <p:nvPr/>
        </p:nvSpPr>
        <p:spPr>
          <a:xfrm>
            <a:off x="4096393" y="2278505"/>
            <a:ext cx="685469" cy="344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rc 25">
            <a:extLst>
              <a:ext uri="{FF2B5EF4-FFF2-40B4-BE49-F238E27FC236}">
                <a16:creationId xmlns:a16="http://schemas.microsoft.com/office/drawing/2014/main" id="{1A2D5737-DABB-8F42-8435-C98A4E78B6C8}"/>
              </a:ext>
            </a:extLst>
          </p:cNvPr>
          <p:cNvCxnSpPr>
            <a:cxnSpLocks/>
            <a:stCxn id="21" idx="2"/>
          </p:cNvCxnSpPr>
          <p:nvPr/>
        </p:nvCxnSpPr>
        <p:spPr>
          <a:xfrm rot="10800000" flipH="1" flipV="1">
            <a:off x="4096392" y="2450892"/>
            <a:ext cx="288861" cy="517160"/>
          </a:xfrm>
          <a:prstGeom prst="curvedConnector4">
            <a:avLst>
              <a:gd name="adj1" fmla="val -79138"/>
              <a:gd name="adj2" fmla="val 6666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C7D2D006-5B8B-5440-81C3-17CA5BACAE1E}"/>
              </a:ext>
            </a:extLst>
          </p:cNvPr>
          <p:cNvSpPr/>
          <p:nvPr/>
        </p:nvSpPr>
        <p:spPr>
          <a:xfrm>
            <a:off x="8969188" y="2278505"/>
            <a:ext cx="685469" cy="34477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en arc 29">
            <a:extLst>
              <a:ext uri="{FF2B5EF4-FFF2-40B4-BE49-F238E27FC236}">
                <a16:creationId xmlns:a16="http://schemas.microsoft.com/office/drawing/2014/main" id="{1C53610A-1EA0-5A4A-8B8A-FFB74AB30377}"/>
              </a:ext>
            </a:extLst>
          </p:cNvPr>
          <p:cNvCxnSpPr>
            <a:cxnSpLocks/>
            <a:stCxn id="28" idx="6"/>
          </p:cNvCxnSpPr>
          <p:nvPr/>
        </p:nvCxnSpPr>
        <p:spPr>
          <a:xfrm flipH="1">
            <a:off x="9328855" y="2450892"/>
            <a:ext cx="325802" cy="1432348"/>
          </a:xfrm>
          <a:prstGeom prst="curvedConnector4">
            <a:avLst>
              <a:gd name="adj1" fmla="val -70165"/>
              <a:gd name="adj2" fmla="val 56018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  <p:bldP spid="11" grpId="0"/>
      <p:bldP spid="14" grpId="0"/>
      <p:bldP spid="15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4841" y="5276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b) Représentations graphiques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899387"/>
            <a:ext cx="8271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Selon le type du caractère, on utilise différentes représentations graphiques.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86813"/>
              </p:ext>
            </p:extLst>
          </p:nvPr>
        </p:nvGraphicFramePr>
        <p:xfrm>
          <a:off x="375026" y="1221297"/>
          <a:ext cx="10805112" cy="44130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74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Diagramme en barres </a:t>
                      </a:r>
                    </a:p>
                    <a:p>
                      <a:pPr algn="ctr"/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(Caractères quantitatif</a:t>
                      </a:r>
                      <a:r>
                        <a:rPr lang="fr-FR" sz="1400" b="0" baseline="0" dirty="0">
                          <a:latin typeface="Comic Sans MS" panose="030F0702030302020204" pitchFamily="66" charset="0"/>
                        </a:rPr>
                        <a:t> discret ou qualitatif): exemple le nombre de fois que l’on regarde son smartphone en une heure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Histogramme </a:t>
                      </a:r>
                    </a:p>
                    <a:p>
                      <a:pPr algn="ctr"/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(Caractères</a:t>
                      </a:r>
                      <a:r>
                        <a:rPr lang="fr-FR" sz="1400" b="0" baseline="0" dirty="0">
                          <a:latin typeface="Comic Sans MS" panose="030F0702030302020204" pitchFamily="66" charset="0"/>
                        </a:rPr>
                        <a:t> quantitatif continu): exemple avec les salaires dans l’entreprise bretonne</a:t>
                      </a:r>
                      <a:endParaRPr lang="fr-FR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omic Sans MS" panose="030F0702030302020204" pitchFamily="66" charset="0"/>
                        </a:rPr>
                        <a:t>Diagramme circulaire</a:t>
                      </a:r>
                    </a:p>
                    <a:p>
                      <a:pPr algn="ctr"/>
                      <a:r>
                        <a:rPr lang="fr-FR" sz="1400" b="0" dirty="0">
                          <a:latin typeface="Comic Sans MS" panose="030F0702030302020204" pitchFamily="66" charset="0"/>
                        </a:rPr>
                        <a:t>(Caractère</a:t>
                      </a:r>
                      <a:r>
                        <a:rPr lang="fr-FR" sz="1400" b="0" baseline="0" dirty="0">
                          <a:latin typeface="Comic Sans MS" panose="030F0702030302020204" pitchFamily="66" charset="0"/>
                        </a:rPr>
                        <a:t> qualitatif): exemple avec la couleur des yeux des Norvégiens.</a:t>
                      </a:r>
                      <a:endParaRPr lang="fr-FR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80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On pourrait également utiliser le diagramme en bâtons pour représenter cette série ou encore le nuage de points 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Les classes sont d’amplitudes non nécessairement égales. On s’intéresse donc à l’aire. 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Une fois les fréquences calculées, utiliser la proportion pour calculer l’angle correspondant sachant que la somme de tous les angles doit faire 360° 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713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15" y="3609608"/>
            <a:ext cx="2017776" cy="176174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15" y="3702694"/>
            <a:ext cx="1792224" cy="150571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796413" y="471948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2°) Indicateurs d’une série statistique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1020548"/>
            <a:ext cx="10611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Une série statistique peut contenir de très nombreuses données (parfois plusieurs milliers). Il est donc nécessaire de trouver une façon de résumer ces données.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148" y="17230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a) Les indicateurs de position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413" y="2082841"/>
            <a:ext cx="105008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Wingdings" panose="05000000000000000000" pitchFamily="2" charset="2"/>
              </a:rPr>
              <a:t> 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moyenne </a:t>
            </a:r>
            <a:endParaRPr lang="fr-F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La moyenne est l’indicateur le plus répandu. Lorsqu’on reçoit une note on peut la comparer à la moyenne de la classe, pour se positionner par rapport aux autres élèves.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64989" y="2916235"/>
                <a:ext cx="8881983" cy="148027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   									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Effectif total 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…. +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La moyenne pondérée de cette série statistique est le réel, noté , tel que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 …….. + 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89" y="2916235"/>
                <a:ext cx="8881983" cy="14802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741904"/>
                  </p:ext>
                </p:extLst>
              </p:nvPr>
            </p:nvGraphicFramePr>
            <p:xfrm>
              <a:off x="1177623" y="3277229"/>
              <a:ext cx="3561525" cy="74567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4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Valeur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1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765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Effectifs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fr-FR" sz="1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8741904"/>
                  </p:ext>
                </p:extLst>
              </p:nvPr>
            </p:nvGraphicFramePr>
            <p:xfrm>
              <a:off x="1177623" y="3277229"/>
              <a:ext cx="3561525" cy="74567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48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341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23914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Valeur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62000" t="-3846" r="-302000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56863" t="-3846" r="-196078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64000" t="-3846" b="-1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1765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Effectifs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162000" t="-81818" r="-302000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256863" t="-81818" r="-196078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Comic Sans MS" panose="030F0702030302020204" pitchFamily="66" charset="0"/>
                            </a:rPr>
                            <a:t>……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3"/>
                          <a:stretch>
                            <a:fillRect l="-464000" t="-81818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8FCBF8-0201-A848-BDC1-71F12498DDC6}"/>
              </a:ext>
            </a:extLst>
          </p:cNvPr>
          <p:cNvSpPr/>
          <p:nvPr/>
        </p:nvSpPr>
        <p:spPr>
          <a:xfrm>
            <a:off x="796413" y="4470451"/>
            <a:ext cx="10500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Soit le tableau de répartition des pointures dans la classe.</a:t>
            </a:r>
            <a:endParaRPr lang="fr-FR" sz="1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AD10BEF7-9B3F-1445-8DA3-E48E9D1B5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65300"/>
              </p:ext>
            </p:extLst>
          </p:nvPr>
        </p:nvGraphicFramePr>
        <p:xfrm>
          <a:off x="864989" y="4757506"/>
          <a:ext cx="5101094" cy="8000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9959">
                  <a:extLst>
                    <a:ext uri="{9D8B030D-6E8A-4147-A177-3AD203B41FA5}">
                      <a16:colId xmlns:a16="http://schemas.microsoft.com/office/drawing/2014/main" val="3877418193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611195954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4108340370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732649042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2342472738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882974290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452810330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283248309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3411591453"/>
                    </a:ext>
                  </a:extLst>
                </a:gridCol>
                <a:gridCol w="449015">
                  <a:extLst>
                    <a:ext uri="{9D8B030D-6E8A-4147-A177-3AD203B41FA5}">
                      <a16:colId xmlns:a16="http://schemas.microsoft.com/office/drawing/2014/main" val="1704077403"/>
                    </a:ext>
                  </a:extLst>
                </a:gridCol>
              </a:tblGrid>
              <a:tr h="475473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Taille de pointures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37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38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39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40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41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42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43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44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45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84655"/>
                  </a:ext>
                </a:extLst>
              </a:tr>
              <a:tr h="324605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Effectif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0184"/>
                  </a:ext>
                </a:extLst>
              </a:tr>
            </a:tbl>
          </a:graphicData>
        </a:graphic>
      </p:graphicFrame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D8D2FDF-2035-0746-8282-6CE7E344D530}"/>
              </a:ext>
            </a:extLst>
          </p:cNvPr>
          <p:cNvCxnSpPr/>
          <p:nvPr/>
        </p:nvCxnSpPr>
        <p:spPr>
          <a:xfrm>
            <a:off x="1948721" y="5598788"/>
            <a:ext cx="423679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0B58596-0CF6-964B-A716-48904F9A86E5}"/>
                  </a:ext>
                </a:extLst>
              </p:cNvPr>
              <p:cNvSpPr txBox="1"/>
              <p:nvPr/>
            </p:nvSpPr>
            <p:spPr>
              <a:xfrm>
                <a:off x="6180978" y="5444899"/>
                <a:ext cx="946285" cy="3077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……..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20B58596-0CF6-964B-A716-48904F9A8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978" y="5444899"/>
                <a:ext cx="946285" cy="307777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0D75736-5AC7-4D44-998F-8022E4665ABC}"/>
                  </a:ext>
                </a:extLst>
              </p:cNvPr>
              <p:cNvSpPr txBox="1"/>
              <p:nvPr/>
            </p:nvSpPr>
            <p:spPr>
              <a:xfrm>
                <a:off x="7194307" y="4684717"/>
                <a:ext cx="4368696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endParaRPr lang="fr-FR" sz="1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………………………………………………………………………………….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0D75736-5AC7-4D44-998F-8022E4665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07" y="4684717"/>
                <a:ext cx="4368696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>
            <a:extLst>
              <a:ext uri="{FF2B5EF4-FFF2-40B4-BE49-F238E27FC236}">
                <a16:creationId xmlns:a16="http://schemas.microsoft.com/office/drawing/2014/main" id="{10C16480-4F1D-3144-88C7-B7E972183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8683" y="2858536"/>
            <a:ext cx="1408582" cy="14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4714" y="310930"/>
                <a:ext cx="1055422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Remarque :</a:t>
                </a:r>
                <a:r>
                  <a:rPr lang="fr-FR" sz="1400" b="1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pour une série regroupée en classes c'est-à-dire à caractère continu on obtient une valeur approchée de la moyenne de la série en prenant pour les centres des classes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. Ce centre est obtenu en faisant la moyenne des deux extrémités de chaque classe. </a:t>
                </a:r>
                <a:endParaRPr lang="fr-FR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4" y="310930"/>
                <a:ext cx="10554228" cy="738664"/>
              </a:xfrm>
              <a:prstGeom prst="rect">
                <a:avLst/>
              </a:prstGeom>
              <a:blipFill>
                <a:blip r:embed="rId2"/>
                <a:stretch>
                  <a:fillRect l="-120" t="-1695" b="-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2114445"/>
                <a:ext cx="10259260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 : On peut calculer la moyenne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à partir de la distribution des fréquences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…. +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114445"/>
                <a:ext cx="10259260" cy="369332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5257" y="2235775"/>
            <a:ext cx="102592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fr-FR" sz="1600" b="1" dirty="0">
                <a:solidFill>
                  <a:srgbClr val="C00000"/>
                </a:solidFill>
                <a:latin typeface="Wingdings" panose="05000000000000000000" pitchFamily="2" charset="2"/>
              </a:rPr>
              <a:t> </a:t>
            </a: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La médiane</a:t>
            </a:r>
            <a:r>
              <a:rPr lang="fr-FR" sz="1600" b="1" dirty="0">
                <a:solidFill>
                  <a:srgbClr val="FF0000"/>
                </a:solidFill>
                <a:latin typeface="Wingdings" panose="05000000000000000000" pitchFamily="2" charset="2"/>
              </a:rPr>
              <a:t> </a:t>
            </a:r>
          </a:p>
          <a:p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La médiane correspond à une valeur qui partage en deux parties (presque) égales la série statistique.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26620"/>
            <a:ext cx="10218173" cy="160043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Définition : La médiane d’une série statistique est le nombre noté Me, tel que : </a:t>
            </a:r>
          </a:p>
          <a:p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Pour la déterminer : on range la liste des N données par ordre croissant.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si la série est de taille 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</a:t>
            </a: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  ( 2n + 1  ), la médiane est la donnée de rang n + 1.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si la série est de taille                   ( 2n) , la médiane est la </a:t>
            </a:r>
            <a:r>
              <a:rPr lang="fr-FR" sz="1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demi-somme</a:t>
            </a:r>
            <a:r>
              <a:rPr lang="fr-FR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 des données de rang n et n + 1.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714" y="4727058"/>
            <a:ext cx="107888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Remarque : </a:t>
            </a:r>
            <a:r>
              <a:rPr lang="fr-FR" sz="1400" dirty="0">
                <a:solidFill>
                  <a:srgbClr val="000000"/>
                </a:solidFill>
                <a:latin typeface="Comic Sans MS" panose="030F0702030302020204" pitchFamily="66" charset="0"/>
              </a:rPr>
              <a:t>Pour une série regroupée en classes c'est-à-dire à caractère continu, la médiane correspond à la valeur du caractère ayant une fréquence cumulée croissante de 0,5. De plus la classe à laquelle appartient la médiane est appelée classe médiane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</a:rPr>
              <a:t>.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4714" y="3309066"/>
            <a:ext cx="10471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>50% au moins des individus ont une valeur du caractère inférieure ou égale à Me et 50% au moins des individus ont une valeur supérieur ou égale à Me.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9788" y="4137843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impaire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1617" y="4322509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</a:rPr>
              <a:t>paire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3AB8B3-3011-F040-B289-7F849991DC69}"/>
              </a:ext>
            </a:extLst>
          </p:cNvPr>
          <p:cNvSpPr/>
          <p:nvPr/>
        </p:nvSpPr>
        <p:spPr>
          <a:xfrm>
            <a:off x="665257" y="1024283"/>
            <a:ext cx="10500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Comic Sans MS" panose="030F0902030302020204" pitchFamily="66" charset="0"/>
              </a:rPr>
              <a:t>Exemple:</a:t>
            </a:r>
            <a:r>
              <a:rPr lang="fr-FR" sz="1400" dirty="0">
                <a:solidFill>
                  <a:srgbClr val="7030A0"/>
                </a:solidFill>
                <a:latin typeface="Comic Sans MS" panose="030F0902030302020204" pitchFamily="66" charset="0"/>
              </a:rPr>
              <a:t> </a:t>
            </a:r>
            <a:r>
              <a:rPr lang="fr-FR" sz="1400" dirty="0">
                <a:latin typeface="Comic Sans MS" panose="030F0902030302020204" pitchFamily="66" charset="0"/>
              </a:rPr>
              <a:t>Soit le tableau de répartition des pointures dans la classe.</a:t>
            </a:r>
            <a:endParaRPr lang="fr-FR" sz="1400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D6C34F2-7DA0-2E48-88DA-F024EDC63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24054"/>
              </p:ext>
            </p:extLst>
          </p:nvPr>
        </p:nvGraphicFramePr>
        <p:xfrm>
          <a:off x="685800" y="1357401"/>
          <a:ext cx="5791395" cy="6788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9371">
                  <a:extLst>
                    <a:ext uri="{9D8B030D-6E8A-4147-A177-3AD203B41FA5}">
                      <a16:colId xmlns:a16="http://schemas.microsoft.com/office/drawing/2014/main" val="3877418193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3611195954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4108340370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3732649042"/>
                    </a:ext>
                  </a:extLst>
                </a:gridCol>
                <a:gridCol w="910506">
                  <a:extLst>
                    <a:ext uri="{9D8B030D-6E8A-4147-A177-3AD203B41FA5}">
                      <a16:colId xmlns:a16="http://schemas.microsoft.com/office/drawing/2014/main" val="2342472738"/>
                    </a:ext>
                  </a:extLst>
                </a:gridCol>
              </a:tblGrid>
              <a:tr h="354277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Taille de pointures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[37 ; 39[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[39; 41[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[41;43[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Comic Sans MS" panose="030F0902030302020204" pitchFamily="66" charset="0"/>
                        </a:rPr>
                        <a:t> [43;45]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84655"/>
                  </a:ext>
                </a:extLst>
              </a:tr>
              <a:tr h="324605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omic Sans MS" panose="030F0902030302020204" pitchFamily="66" charset="0"/>
                        </a:rPr>
                        <a:t>Effectif</a:t>
                      </a:r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01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0192720-E665-9E48-AB82-EB7DC702C32E}"/>
                  </a:ext>
                </a:extLst>
              </p:cNvPr>
              <p:cNvSpPr txBox="1"/>
              <p:nvPr/>
            </p:nvSpPr>
            <p:spPr>
              <a:xfrm>
                <a:off x="6652987" y="1276035"/>
                <a:ext cx="4368696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endParaRPr lang="fr-FR" sz="14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………………………………………………………………………………….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0192720-E665-9E48-AB82-EB7DC702C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87" y="1276035"/>
                <a:ext cx="4368696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4BB4E455-3BD9-F944-8E38-B4052C030CFB}"/>
              </a:ext>
            </a:extLst>
          </p:cNvPr>
          <p:cNvSpPr txBox="1"/>
          <p:nvPr/>
        </p:nvSpPr>
        <p:spPr>
          <a:xfrm>
            <a:off x="7587456" y="5704777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Entrainement: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681F88E-B373-744D-A7B0-1EAAD9806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36" y="5297679"/>
            <a:ext cx="1001259" cy="100125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348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Mevel Christophe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1" y="287789"/>
            <a:ext cx="109260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Les quartiles </a:t>
            </a:r>
          </a:p>
          <a:p>
            <a:endParaRPr lang="fr-FR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fr-FR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6445" y="718675"/>
                <a:ext cx="10604805" cy="1169551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 : La liste des N données est rangées par ordre croissant.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Le premier quartile est la plus            donnée de la série telle qu’au moins              des données (     %) de la série soit inférieure ou égale 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Le troisième quartile est la plus petite donnée de la série telle qu’au moins les                   des données (    %) de la série sont inférieures ou égales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45" y="718675"/>
                <a:ext cx="10604805" cy="1169551"/>
              </a:xfrm>
              <a:prstGeom prst="rect">
                <a:avLst/>
              </a:prstGeom>
              <a:blipFill>
                <a:blip r:embed="rId2"/>
                <a:stretch>
                  <a:fillRect l="-115" t="-513" b="-307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89470" y="934118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petite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2408" y="888671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 un quart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8231" y="92678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25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8996" y="1319559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trois quarts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7472" y="131955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anose="030F0702030302020204" pitchFamily="66" charset="0"/>
              </a:rPr>
              <a:t>75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5799" y="2019747"/>
                <a:ext cx="10137058" cy="1563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Méthodologie pour calculer les quartiles pour une série : 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, on calcule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, puis on détermine le premier entier p supérieur ou égal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; 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Cet entier p est le rang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que l’on peut alors déterminer.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, on fait de même en remplaçant par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par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 . </a:t>
                </a:r>
              </a:p>
              <a:p>
                <a:endParaRPr lang="fr-FR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019747"/>
                <a:ext cx="10137058" cy="1563633"/>
              </a:xfrm>
              <a:prstGeom prst="rect">
                <a:avLst/>
              </a:prstGeom>
              <a:blipFill>
                <a:blip r:embed="rId3"/>
                <a:stretch>
                  <a:fillRect l="-120" t="-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53" y="5809743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B1E5E2-EDEF-344A-BC79-F275E85D7AF4}"/>
                  </a:ext>
                </a:extLst>
              </p:cNvPr>
              <p:cNvSpPr/>
              <p:nvPr/>
            </p:nvSpPr>
            <p:spPr>
              <a:xfrm>
                <a:off x="547688" y="3316649"/>
                <a:ext cx="11032725" cy="3115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Exemples: </a:t>
                </a:r>
              </a:p>
              <a:p>
                <a:pPr marL="342900" indent="-342900">
                  <a:spcAft>
                    <a:spcPts val="0"/>
                  </a:spcAft>
                  <a:buAutoNum type="arabicParenR"/>
                </a:pP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Un élève a obtenu les notes suivantes (devoirs notés sur 20) : 7; 8; 10; 12, 14; 15; 18</a:t>
                </a: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 </a:t>
                </a:r>
                <a:r>
                  <a:rPr lang="fr-FR" sz="1400" kern="150" dirty="0">
                    <a:latin typeface="Times New Roman" panose="02020603050405020304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   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Il a eu 7 notes, la médiane est donc la 4ème note 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</m:ctrlPr>
                          </m:limLowPr>
                          <m:e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7;8;10</m:t>
                            </m:r>
                          </m:e>
                          <m:lim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</m:t>
                            </m:r>
                          </m:lim>
                        </m:limLow>
                      </m:e>
                      <m:lim>
                        <m:r>
                          <a:rPr lang="fr-FR" sz="1400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fr-FR" sz="1400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notes</m:t>
                        </m:r>
                      </m:lim>
                    </m:limLow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;12;</m:t>
                    </m:r>
                    <m:limLow>
                      <m:limLow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limLowPr>
                      <m:e>
                        <m:limLow>
                          <m:limLowPr>
                            <m:ctrlP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</m:ctrlPr>
                          </m:limLowPr>
                          <m:e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14;15;18</m:t>
                            </m:r>
                          </m:e>
                          <m:lim>
                            <m:r>
                              <a:rPr lang="fr-FR" sz="1400" i="1" kern="15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Mangal" panose="02040503050203030202" pitchFamily="18" charset="0"/>
                              </a:rPr>
                              <m:t></m:t>
                            </m:r>
                          </m:lim>
                        </m:limLow>
                      </m:e>
                      <m:lim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</m:t>
                        </m:r>
                        <m:r>
                          <a:rPr lang="fr-FR" sz="1400" b="0" i="1" kern="15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 </m:t>
                        </m:r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𝑛𝑜𝑡𝑒𝑠</m:t>
                        </m:r>
                      </m:lim>
                    </m:limLow>
                  </m:oMath>
                </a14:m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. 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N = 7 est l’effectif total. </a:t>
                </a: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solidFill>
                    <a:srgbClr val="000000"/>
                  </a:solidFill>
                  <a:latin typeface="Comic Sans MS" panose="030F0702030302020204" pitchFamily="66" charset="0"/>
                  <a:ea typeface="ArialMT"/>
                  <a:cs typeface="ArialMT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   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La médiane est la valeur </a:t>
                </a: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de la série de rang (N+1)/2 = 4 c’est-à-dire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𝑒</m:t>
                        </m:r>
                      </m:sub>
                    </m:sSub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12</m:t>
                    </m:r>
                  </m:oMath>
                </a14:m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fPr>
                      <m:num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4</m:t>
                        </m:r>
                      </m:den>
                    </m:f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×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7</m:t>
                    </m:r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0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1.75  </m:t>
                    </m:r>
                  </m:oMath>
                </a14:m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</a:t>
                </a:r>
                <a:r>
                  <a:rPr lang="fr-FR" sz="1400" kern="15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ArialMT"/>
                    <a:cs typeface="ArialMT"/>
                  </a:rPr>
                  <a:t>L</a:t>
                </a: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e 1er quartile est donc la deuxième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1</m:t>
                        </m:r>
                      </m:sub>
                    </m:sSub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8.</m:t>
                    </m:r>
                  </m:oMath>
                </a14:m>
                <a:r>
                  <a:rPr lang="fr-FR" sz="1400" kern="15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Mangal" panose="02040503050203030202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fPr>
                      <m:num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</m:t>
                        </m:r>
                      </m:num>
                      <m:den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4</m:t>
                        </m:r>
                      </m:den>
                    </m:f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×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 7</m:t>
                    </m:r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0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5.25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. </m:t>
                    </m:r>
                  </m:oMath>
                </a14:m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 Le 3ème quartile est donc la sixième valeur: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</m:ctrlPr>
                      </m:sSubPr>
                      <m:e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𝑄</m:t>
                        </m:r>
                      </m:e>
                      <m:sub>
                        <m:r>
                          <a:rPr lang="fr-FR" sz="1400" i="1" kern="15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Mangal" panose="02040503050203030202" pitchFamily="18" charset="0"/>
                          </a:rPr>
                          <m:t>3</m:t>
                        </m:r>
                      </m:sub>
                    </m:sSub>
                    <m:r>
                      <a:rPr lang="fr-FR" sz="1400" i="1" kern="15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=</m:t>
                    </m:r>
                    <m:r>
                      <a:rPr lang="fr-FR" sz="1400" b="0" i="1" kern="15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rPr>
                      <m:t>15.</m:t>
                    </m:r>
                  </m:oMath>
                </a14:m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400" kern="150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ArialMT"/>
                    <a:cs typeface="ArialMT"/>
                  </a:rPr>
                  <a:t>	</a:t>
                </a:r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fr-FR" sz="1400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kern="150" dirty="0">
                    <a:effectLst/>
                    <a:latin typeface="Comic Sans MS" panose="030F0702030302020204" pitchFamily="66" charset="0"/>
                    <a:ea typeface="SimSun" panose="02010600030101010101" pitchFamily="2" charset="-122"/>
                    <a:cs typeface="Mangal" panose="02040503050203030202" pitchFamily="18" charset="0"/>
                  </a:rPr>
                  <a:t> </a:t>
                </a:r>
                <a:endParaRPr lang="fr-FR" kern="15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B1E5E2-EDEF-344A-BC79-F275E85D7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8" y="3316649"/>
                <a:ext cx="11032725" cy="3115020"/>
              </a:xfrm>
              <a:prstGeom prst="rect">
                <a:avLst/>
              </a:prstGeom>
              <a:blipFill>
                <a:blip r:embed="rId5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10290CBF-EAE5-6F4D-BE72-0050AE770F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794" y="5185597"/>
            <a:ext cx="1070207" cy="107020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ABA598-5E1A-A14E-A916-AFA6F0491C55}"/>
              </a:ext>
            </a:extLst>
          </p:cNvPr>
          <p:cNvSpPr txBox="1"/>
          <p:nvPr/>
        </p:nvSpPr>
        <p:spPr>
          <a:xfrm>
            <a:off x="7587456" y="5704777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Entrainement: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C19EF20-1AE6-B740-AF8F-F822B0BB5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71" y="3291108"/>
            <a:ext cx="1612260" cy="161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3255</TotalTime>
  <Words>1778</Words>
  <Application>Microsoft Macintosh PowerPoint</Application>
  <PresentationFormat>Grand écran</PresentationFormat>
  <Paragraphs>284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SimSun</vt:lpstr>
      <vt:lpstr>Arial</vt:lpstr>
      <vt:lpstr>ArialMT</vt:lpstr>
      <vt:lpstr>Calibri</vt:lpstr>
      <vt:lpstr>Cambria Math</vt:lpstr>
      <vt:lpstr>Comic Sans MS</vt:lpstr>
      <vt:lpstr>Impact</vt:lpstr>
      <vt:lpstr>Mangal</vt:lpstr>
      <vt:lpstr>Times New Roman</vt:lpstr>
      <vt:lpstr>Wingdings</vt:lpstr>
      <vt:lpstr>Grand événement</vt:lpstr>
      <vt:lpstr>         Thème: statistiques et probabilités  Séquence 7 : Statistiques descriptives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fonctions</dc:title>
  <dc:creator>MEVEL CHRISTOPHE</dc:creator>
  <cp:lastModifiedBy>Christophe Mevel</cp:lastModifiedBy>
  <cp:revision>98</cp:revision>
  <cp:lastPrinted>2014-09-02T09:19:33Z</cp:lastPrinted>
  <dcterms:created xsi:type="dcterms:W3CDTF">2014-09-02T08:00:57Z</dcterms:created>
  <dcterms:modified xsi:type="dcterms:W3CDTF">2020-01-01T17:42:31Z</dcterms:modified>
</cp:coreProperties>
</file>