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6" r:id="rId7"/>
    <p:sldId id="267" r:id="rId8"/>
    <p:sldId id="262" r:id="rId9"/>
    <p:sldId id="263" r:id="rId10"/>
    <p:sldId id="264" r:id="rId11"/>
    <p:sldId id="265" r:id="rId12"/>
    <p:sldId id="268" r:id="rId13"/>
    <p:sldId id="269" r:id="rId14"/>
  </p:sldIdLst>
  <p:sldSz cx="12192000" cy="6858000"/>
  <p:notesSz cx="6858000" cy="98742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216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86301-C011-4575-9D8C-E064DB9A9D1B}" type="datetimeFigureOut">
              <a:rPr lang="fr-FR" smtClean="0"/>
              <a:t>17/12/2019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52B2B-D08B-4F9B-BE94-59D145D927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818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52B2B-D08B-4F9B-BE94-59D145D9275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169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E1BE19A-D69D-46FE-90E4-1A55FAFE6251}" type="datetime1">
              <a:rPr lang="fr-FR" smtClean="0"/>
              <a:t>17/12/2019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6365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D7AD-263B-41FB-B7F0-30626F92F9EB}" type="datetime1">
              <a:rPr lang="fr-FR" smtClean="0"/>
              <a:t>17/12/2019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219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A4D-6059-4434-A8CF-CD943ABC3AA6}" type="datetime1">
              <a:rPr lang="fr-FR" smtClean="0"/>
              <a:t>17/12/2019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996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57FF-D87A-4DA1-B565-70DFF395E045}" type="datetime1">
              <a:rPr lang="fr-FR" smtClean="0"/>
              <a:t>17/12/2019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6607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42D5-EEA3-4E55-99E0-3D1A4E8A86D2}" type="datetime1">
              <a:rPr lang="fr-FR" smtClean="0"/>
              <a:t>17/12/2019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8811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49A6-DEE4-4569-8484-979022B413F7}" type="datetime1">
              <a:rPr lang="fr-FR" smtClean="0"/>
              <a:t>17/12/2019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246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25C9-9D2D-46F8-9803-6CB797B95B69}" type="datetime1">
              <a:rPr lang="fr-FR" smtClean="0"/>
              <a:t>17/12/2019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9990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DC92C-A421-406F-8192-226EC8464AAD}" type="datetime1">
              <a:rPr lang="fr-FR" smtClean="0"/>
              <a:t>17/12/2019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6697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16F3-7BE5-440F-A265-2E50790B0658}" type="datetime1">
              <a:rPr lang="fr-FR" smtClean="0"/>
              <a:t>17/12/2019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804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0498-20A5-44FD-817F-B7F1ED60286D}" type="datetime1">
              <a:rPr lang="fr-FR" smtClean="0"/>
              <a:t>17/12/2019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861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2A8DD-C629-4FF5-8C92-581E4F7BDDF9}" type="datetime1">
              <a:rPr lang="fr-FR" smtClean="0"/>
              <a:t>17/12/2019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599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FAE5-D5FC-448B-BD60-367B36DD9B2B}" type="datetime1">
              <a:rPr lang="fr-FR" smtClean="0"/>
              <a:t>17/12/2019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54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6BCE-B9F4-4C0E-B240-0B9F9D032245}" type="datetime1">
              <a:rPr lang="fr-FR" smtClean="0"/>
              <a:t>17/12/2019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385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2584-4963-4DCF-AEE1-51FEE84C75C4}" type="datetime1">
              <a:rPr lang="fr-FR" smtClean="0"/>
              <a:t>17/12/2019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303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9E6C-4A6E-48C0-9976-AEDC1199042A}" type="datetime1">
              <a:rPr lang="fr-FR" smtClean="0"/>
              <a:t>17/12/2019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80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21DA-344B-453A-A1D0-19F6DE38BAF7}" type="datetime1">
              <a:rPr lang="fr-FR" smtClean="0"/>
              <a:t>17/12/2019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347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BF00-06DF-4C57-89F3-E6A1E33CE901}" type="datetime1">
              <a:rPr lang="fr-FR" smtClean="0"/>
              <a:t>17/12/2019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7827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809186D-8CAB-4168-8097-D43CAA516CF8}" type="datetime1">
              <a:rPr lang="fr-FR" smtClean="0"/>
              <a:t>17/12/2019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31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1420000">
            <a:off x="891201" y="253378"/>
            <a:ext cx="9755187" cy="2766528"/>
          </a:xfrm>
        </p:spPr>
        <p:txBody>
          <a:bodyPr>
            <a:normAutofit fontScale="90000"/>
          </a:bodyPr>
          <a:lstStyle/>
          <a:p>
            <a:pPr algn="l"/>
            <a:r>
              <a:rPr lang="fr-FR" sz="6700" dirty="0"/>
              <a:t>Thème: analyse</a:t>
            </a:r>
            <a:br>
              <a:rPr lang="fr-FR" sz="3600" dirty="0"/>
            </a:br>
            <a:r>
              <a:rPr lang="fr-FR" sz="3600" dirty="0"/>
              <a:t>				</a:t>
            </a:r>
            <a:br>
              <a:rPr lang="fr-FR" sz="3600" dirty="0"/>
            </a:br>
            <a:br>
              <a:rPr lang="fr-FR" sz="3600" dirty="0"/>
            </a:br>
            <a:r>
              <a:rPr lang="fr-FR" sz="3600" dirty="0"/>
              <a:t>			</a:t>
            </a:r>
            <a:r>
              <a:rPr lang="fr-FR" sz="4000" dirty="0"/>
              <a:t>séquence 5 :</a:t>
            </a:r>
            <a:br>
              <a:rPr lang="fr-FR" sz="4000" dirty="0"/>
            </a:br>
            <a:r>
              <a:rPr lang="fr-FR" sz="4000" dirty="0"/>
              <a:t> Les suites arithmétiques et géométriques </a:t>
            </a:r>
            <a:endParaRPr lang="fr-FR" sz="4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800" dirty="0" err="1"/>
              <a:t>mevel</a:t>
            </a:r>
            <a:r>
              <a:rPr lang="fr-FR" sz="2800" dirty="0"/>
              <a:t> </a:t>
            </a:r>
            <a:r>
              <a:rPr lang="fr-FR" sz="2800" dirty="0" err="1"/>
              <a:t>christophe</a:t>
            </a:r>
            <a:endParaRPr lang="fr-FR" sz="2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1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7079">
            <a:off x="9848150" y="4837057"/>
            <a:ext cx="1117460" cy="39365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328948C-31CF-1A42-BFB2-FEF4C139C9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6401">
            <a:off x="7546817" y="183466"/>
            <a:ext cx="3187700" cy="1193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427D439-A652-D949-A429-05FE9BEAD7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4539">
            <a:off x="9360956" y="2098481"/>
            <a:ext cx="1888792" cy="188879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D4C1F6E-D0F8-2043-B0E6-BF85D887A9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7307">
            <a:off x="2200182" y="2959037"/>
            <a:ext cx="6096308" cy="213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44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10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081813" y="578973"/>
            <a:ext cx="2954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c) Représentation graphique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539" y="5809743"/>
            <a:ext cx="1117460" cy="393651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3638550" y="1318333"/>
            <a:ext cx="3829049" cy="317009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Une suite géométrique est représentée par des points non alignés. </a:t>
            </a:r>
          </a:p>
          <a:p>
            <a:endParaRPr lang="fr-FR" sz="1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fr-FR" sz="1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Illustrons cela par les deux suites définies de la diapositive page 6.</a:t>
            </a:r>
          </a:p>
          <a:p>
            <a:r>
              <a:rPr lang="fr-FR" sz="1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</a:t>
            </a:r>
            <a:r>
              <a:rPr lang="fr-FR" sz="1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 </a:t>
            </a:r>
          </a:p>
          <a:p>
            <a:r>
              <a:rPr lang="fr-FR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q = …                               </a:t>
            </a:r>
            <a:r>
              <a:rPr lang="fr-FR" sz="1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q = …</a:t>
            </a:r>
          </a:p>
          <a:p>
            <a:endParaRPr lang="fr-FR" sz="1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fr-FR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La raison q est ……………………………………………</a:t>
            </a:r>
          </a:p>
          <a:p>
            <a:r>
              <a:rPr lang="fr-FR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……………………………………………………………………………</a:t>
            </a:r>
          </a:p>
          <a:p>
            <a:r>
              <a:rPr lang="fr-FR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…………………………………………………………………………….</a:t>
            </a:r>
          </a:p>
          <a:p>
            <a:endParaRPr lang="fr-FR" sz="1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fr-FR" sz="1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fr-FR" b="1" dirty="0">
                <a:solidFill>
                  <a:srgbClr val="C00000"/>
                </a:solidFill>
                <a:latin typeface="Comic Sans MS" panose="030F0702030302020204" pitchFamily="66" charset="0"/>
              </a:rPr>
              <a:t>CROISSANCE EXPONENTIELLE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50" y="1032233"/>
            <a:ext cx="2567940" cy="44348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775" y="1032233"/>
            <a:ext cx="2567940" cy="44348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8" name="Flèche droite 17"/>
          <p:cNvSpPr/>
          <p:nvPr/>
        </p:nvSpPr>
        <p:spPr>
          <a:xfrm rot="9640764">
            <a:off x="2641211" y="2823369"/>
            <a:ext cx="978408" cy="280988"/>
          </a:xfrm>
          <a:prstGeom prst="rightArrow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16"/>
          <p:cNvSpPr/>
          <p:nvPr/>
        </p:nvSpPr>
        <p:spPr>
          <a:xfrm rot="930490">
            <a:off x="7275873" y="2802888"/>
            <a:ext cx="1034459" cy="265435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244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11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85801" y="344488"/>
            <a:ext cx="4334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5°) Variation d’une suite géométrique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966865" y="1128825"/>
                <a:ext cx="9526249" cy="1169551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400" dirty="0">
                    <a:latin typeface="Comic Sans MS" panose="030F0702030302020204" pitchFamily="66" charset="0"/>
                  </a:rPr>
                  <a:t>La formule de récurrence est: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fr-F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2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𝑝𝑒𝑟𝑚𝑖𝑒𝑟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𝑡𝑒𝑟𝑚𝑒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=1,5 </m:t>
                      </m:r>
                    </m:oMath>
                  </m:oMathPara>
                </a14:m>
                <a:endParaRPr lang="fr-FR" sz="1400" b="0" dirty="0">
                  <a:latin typeface="Comic Sans MS" panose="030F0702030302020204" pitchFamily="66" charset="0"/>
                </a:endParaRP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La liste des 4 premiers termes est : ………………………………………………………….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On peut conjecturer que le sens de variation de la suite: ………………………………..</a:t>
                </a: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865" y="1128825"/>
                <a:ext cx="9526249" cy="1169551"/>
              </a:xfrm>
              <a:prstGeom prst="rect">
                <a:avLst/>
              </a:prstGeom>
              <a:blipFill>
                <a:blip r:embed="rId2"/>
                <a:stretch>
                  <a:fillRect b="-315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/>
          <p:cNvSpPr txBox="1"/>
          <p:nvPr/>
        </p:nvSpPr>
        <p:spPr>
          <a:xfrm>
            <a:off x="966865" y="3964290"/>
            <a:ext cx="9526248" cy="116955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Généralisation:</a:t>
            </a:r>
          </a:p>
          <a:p>
            <a:r>
              <a:rPr lang="fr-FR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Pour une raison q strictement positive et de premier terme strictement positif, on peut dire: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………………………………………………………………………………………………………………………………………………………………………………………………….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…………………………………………………………………………………………………………………………………………………………………………………………………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539" y="5809743"/>
            <a:ext cx="1117460" cy="3936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03769F7E-2A75-B644-A5BC-49FC21AA629E}"/>
                  </a:ext>
                </a:extLst>
              </p:cNvPr>
              <p:cNvSpPr txBox="1"/>
              <p:nvPr/>
            </p:nvSpPr>
            <p:spPr>
              <a:xfrm>
                <a:off x="966864" y="2540577"/>
                <a:ext cx="9526249" cy="1169551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400" dirty="0">
                    <a:latin typeface="Comic Sans MS" panose="030F0702030302020204" pitchFamily="66" charset="0"/>
                  </a:rPr>
                  <a:t>La formule de récurrence est: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fr-F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0,5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𝑝𝑒𝑟𝑚𝑖𝑒𝑟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𝑡𝑒𝑟𝑚𝑒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=24 </m:t>
                      </m:r>
                    </m:oMath>
                  </m:oMathPara>
                </a14:m>
                <a:endParaRPr lang="fr-FR" sz="1400" b="0" dirty="0">
                  <a:latin typeface="Comic Sans MS" panose="030F0702030302020204" pitchFamily="66" charset="0"/>
                </a:endParaRP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La liste des 4 premiers termes est : ………………………………………………………….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On peut conjecturer que le sens de variation de la suite: ………………………………..</a:t>
                </a: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03769F7E-2A75-B644-A5BC-49FC21AA6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864" y="2540577"/>
                <a:ext cx="9526249" cy="1169551"/>
              </a:xfrm>
              <a:prstGeom prst="rect">
                <a:avLst/>
              </a:prstGeom>
              <a:blipFill>
                <a:blip r:embed="rId4"/>
                <a:stretch>
                  <a:fillRect b="-315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008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2063EDE2-7FCD-B14A-85FF-86780198B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6054165-457B-FF4F-B872-FAE539DAB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12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A9F14A1-EA1C-784B-A4AA-269C8846EF16}"/>
              </a:ext>
            </a:extLst>
          </p:cNvPr>
          <p:cNvSpPr txBox="1"/>
          <p:nvPr/>
        </p:nvSpPr>
        <p:spPr>
          <a:xfrm>
            <a:off x="685801" y="344488"/>
            <a:ext cx="7899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6°) Être ou ne pas être une suite géométrique, telle est la question.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4551AFF-1D18-E345-AB00-213DD6EDF4AD}"/>
              </a:ext>
            </a:extLst>
          </p:cNvPr>
          <p:cNvSpPr txBox="1"/>
          <p:nvPr/>
        </p:nvSpPr>
        <p:spPr>
          <a:xfrm>
            <a:off x="2067526" y="1021885"/>
            <a:ext cx="41969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a) Montrer qu’une suite est géométrique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D913ED38-2C07-8E4F-83E1-7F7098A66AC3}"/>
                  </a:ext>
                </a:extLst>
              </p:cNvPr>
              <p:cNvSpPr txBox="1"/>
              <p:nvPr/>
            </p:nvSpPr>
            <p:spPr>
              <a:xfrm>
                <a:off x="659852" y="1624443"/>
                <a:ext cx="5971507" cy="88319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rPr>
                  <a:t>Procédure:</a:t>
                </a:r>
              </a:p>
              <a:p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rPr>
                  <a:t>1°) On calcule le quotient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endParaRPr lang="fr-FR" sz="1400" b="0" dirty="0">
                  <a:solidFill>
                    <a:srgbClr val="C00000"/>
                  </a:solidFill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rPr>
                  <a:t>2°) Si le résultat est une constante alors c’est une suite géométrique.</a:t>
                </a: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D913ED38-2C07-8E4F-83E1-7F7098A66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52" y="1624443"/>
                <a:ext cx="5971507" cy="883190"/>
              </a:xfrm>
              <a:prstGeom prst="rect">
                <a:avLst/>
              </a:prstGeom>
              <a:blipFill>
                <a:blip r:embed="rId2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CBABCCEA-C606-B848-85F2-A9F8B8AD6D78}"/>
                  </a:ext>
                </a:extLst>
              </p:cNvPr>
              <p:cNvSpPr txBox="1"/>
              <p:nvPr/>
            </p:nvSpPr>
            <p:spPr>
              <a:xfrm>
                <a:off x="659852" y="2716179"/>
                <a:ext cx="9647193" cy="26470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0070C0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rPr>
                  <a:t>Exemples:</a:t>
                </a:r>
                <a:endParaRPr lang="fr-FR" sz="1400" b="1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rabicParenR"/>
                </a:pPr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Soit la suite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définie pour tout entier naturel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1,5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𝑒𝑡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</m:t>
                    </m:r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=15</m:t>
                    </m:r>
                  </m:oMath>
                </a14:m>
                <a:endParaRPr lang="fr-FR" sz="1400" b="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		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……………………………….</m:t>
                    </m:r>
                  </m:oMath>
                </a14:m>
                <a:endParaRPr lang="fr-FR" sz="1400" b="1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     Le résultat est …………………………………………………………………………………………………………………………………………………………………………..</a:t>
                </a:r>
                <a:endParaRPr lang="fr-FR" sz="1400" b="1" dirty="0">
                  <a:solidFill>
                    <a:srgbClr val="0070C0"/>
                  </a:solidFill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2)   Soit la suite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1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définie pour tout entier naturel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𝑠𝑢𝑝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é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𝑟𝑖𝑒𝑢𝑟𝑒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𝑜𝑢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é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𝑔𝑎𝑙𝑒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à 1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1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sSub>
                      <m:sSubPr>
                        <m:ctrlPr>
                          <a:rPr lang="fr-FR" sz="1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−4</m:t>
                        </m:r>
                        <m: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𝑒𝑡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=−10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   		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fr-FR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…………………………………</m:t>
                    </m:r>
                  </m:oMath>
                </a14:m>
                <a:endParaRPr lang="fr-FR" b="1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     Le résultat est …………………………………………………………………………………………………………………………………………………………………………</a:t>
                </a:r>
                <a:endParaRPr lang="fr-FR" sz="1400" b="1" dirty="0">
                  <a:solidFill>
                    <a:srgbClr val="0070C0"/>
                  </a:solidFill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CBABCCEA-C606-B848-85F2-A9F8B8AD6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52" y="2716179"/>
                <a:ext cx="9647193" cy="2647007"/>
              </a:xfrm>
              <a:prstGeom prst="rect">
                <a:avLst/>
              </a:prstGeom>
              <a:blipFill>
                <a:blip r:embed="rId3"/>
                <a:stretch>
                  <a:fillRect l="-3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>
            <a:extLst>
              <a:ext uri="{FF2B5EF4-FFF2-40B4-BE49-F238E27FC236}">
                <a16:creationId xmlns:a16="http://schemas.microsoft.com/office/drawing/2014/main" id="{EF98C2D3-9ECE-2143-977C-56D5DCC952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539" y="5809743"/>
            <a:ext cx="1117460" cy="3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03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28C4BE3-05D6-C441-B80F-A1BBA2E25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5DB33DD-8CB0-C94D-94C3-15DE8F887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13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E08FF68-0311-1A47-A3EB-EB6AEADFC5FB}"/>
              </a:ext>
            </a:extLst>
          </p:cNvPr>
          <p:cNvSpPr txBox="1"/>
          <p:nvPr/>
        </p:nvSpPr>
        <p:spPr>
          <a:xfrm>
            <a:off x="2035636" y="481558"/>
            <a:ext cx="4825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b) Montrer qu’une suite n’est pas arithmétique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95233972-8407-2E4D-9C2A-8E9B10F3F079}"/>
                  </a:ext>
                </a:extLst>
              </p:cNvPr>
              <p:cNvSpPr txBox="1"/>
              <p:nvPr/>
            </p:nvSpPr>
            <p:spPr>
              <a:xfrm>
                <a:off x="685801" y="1181098"/>
                <a:ext cx="6424387" cy="130452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rPr>
                  <a:t>Procédure:</a:t>
                </a:r>
              </a:p>
              <a:p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rPr>
                  <a:t>1°) On calcule quelques valeurs comme par exemple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endParaRPr lang="fr-FR" sz="1400" b="0" dirty="0">
                  <a:solidFill>
                    <a:srgbClr val="C00000"/>
                  </a:solidFill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rPr>
                  <a:t>2°) On calcule le quotient entre ces valeurs comme par exemple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1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𝑒𝑡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fr-FR" sz="1400" b="0" dirty="0">
                  <a:solidFill>
                    <a:srgbClr val="C00000"/>
                  </a:solidFill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rPr>
                  <a:t>3°) On constate que les résultats sont différents.</a:t>
                </a:r>
              </a:p>
              <a:p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rPr>
                  <a:t>4°) On conclut: ce n’est pas une suite géométrique.</a:t>
                </a: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95233972-8407-2E4D-9C2A-8E9B10F3F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1181098"/>
                <a:ext cx="6424387" cy="13045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168511A8-298B-694B-B92E-3806CF2688E4}"/>
                  </a:ext>
                </a:extLst>
              </p:cNvPr>
              <p:cNvSpPr txBox="1"/>
              <p:nvPr/>
            </p:nvSpPr>
            <p:spPr>
              <a:xfrm>
                <a:off x="685801" y="2598275"/>
                <a:ext cx="8248925" cy="28662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0070C0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rPr>
                  <a:t>Exemples:</a:t>
                </a:r>
              </a:p>
              <a:p>
                <a:endParaRPr lang="fr-FR" sz="1400" b="1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rabicParenR"/>
                </a:pPr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Soit la suite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définie pour tout entier naturel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sSubSup>
                      <m:sSubSupPr>
                        <m:ctrlP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+1    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𝑒𝑡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</m:t>
                    </m:r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=5. </m:t>
                    </m:r>
                  </m:oMath>
                </a14:m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………………………….. ; </m:t>
                    </m:r>
                    <m:sSub>
                      <m:sSubPr>
                        <m:ctrlP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…………………….</m:t>
                    </m:r>
                  </m:oMath>
                </a14:m>
                <a:endParaRPr lang="fr-FR" sz="1400" b="1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    		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fr-F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………………… </m:t>
                    </m:r>
                    <m:r>
                      <a:rPr lang="fr-F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 </m:t>
                    </m:r>
                    <m:f>
                      <m:fPr>
                        <m:ctrlPr>
                          <a:rPr lang="fr-F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fr-F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…………………………………</m:t>
                    </m:r>
                    <m:r>
                      <a:rPr lang="fr-F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fr-FR" sz="1400" b="1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		Les résultats sont …………………………………………………………………………………………...</a:t>
                </a:r>
                <a:endParaRPr lang="fr-FR" sz="1400" b="1" dirty="0">
                  <a:solidFill>
                    <a:srgbClr val="0070C0"/>
                  </a:solidFill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2)   Soit la suite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1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définie pour tout entier naturel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𝑠𝑢𝑝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é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𝑟𝑖𝑒𝑢𝑟𝑒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𝑜𝑢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é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𝑔𝑎𝑙𝑒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à 1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1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+1 </m:t>
                    </m:r>
                  </m:oMath>
                </a14:m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   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……………………..</m:t>
                    </m:r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; </m:t>
                    </m:r>
                    <m:sSub>
                      <m:sSubPr>
                        <m:ctrlP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……………………</m:t>
                    </m:r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; </m:t>
                    </m:r>
                    <m:sSub>
                      <m:sSubPr>
                        <m:ctrlP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…………………………</m:t>
                    </m:r>
                  </m:oMath>
                </a14:m>
                <a:endParaRPr lang="fr-FR" sz="1400" b="1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    		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fr-FR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……………………….</m:t>
                    </m:r>
                    <m:r>
                      <a:rPr lang="fr-FR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 </m:t>
                    </m:r>
                    <m:f>
                      <m:fPr>
                        <m:ctrlPr>
                          <a:rPr lang="fr-FR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fr-FR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………………………</m:t>
                    </m:r>
                  </m:oMath>
                </a14:m>
                <a:endParaRPr lang="fr-FR" sz="1400" b="1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		Les résultats sont ………………………………………………………………………………………….</a:t>
                </a: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168511A8-298B-694B-B92E-3806CF268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2598275"/>
                <a:ext cx="8248925" cy="2866234"/>
              </a:xfrm>
              <a:prstGeom prst="rect">
                <a:avLst/>
              </a:prstGeom>
              <a:blipFill>
                <a:blip r:embed="rId3"/>
                <a:stretch>
                  <a:fillRect l="-461" t="-442" b="-8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EBA66099-D2B8-664E-9CCC-83D30B60CB63}"/>
              </a:ext>
            </a:extLst>
          </p:cNvPr>
          <p:cNvSpPr txBox="1"/>
          <p:nvPr/>
        </p:nvSpPr>
        <p:spPr>
          <a:xfrm>
            <a:off x="1357745" y="3740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1094DEA-BA9B-2E4A-831F-166DC2B69C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1" y="2218604"/>
            <a:ext cx="1665432" cy="166543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3A3546B-E8CA-1049-8880-2B77434A96CA}"/>
              </a:ext>
            </a:extLst>
          </p:cNvPr>
          <p:cNvSpPr txBox="1"/>
          <p:nvPr/>
        </p:nvSpPr>
        <p:spPr>
          <a:xfrm>
            <a:off x="9166226" y="3884036"/>
            <a:ext cx="225829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C00000"/>
                </a:solidFill>
                <a:latin typeface="Comic Sans MS" panose="030F0902030302020204" pitchFamily="66" charset="0"/>
              </a:rPr>
              <a:t>Le deuxième exemple est le même que celui utilisé page 7. Donc cette suite n’est </a:t>
            </a:r>
            <a:r>
              <a:rPr lang="fr-FR" sz="1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ni arithmétique ni géométrique.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C17CA5F-0E16-C549-A668-69ADDD8BB0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539" y="5809743"/>
            <a:ext cx="1117460" cy="3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37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2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85801" y="344488"/>
            <a:ext cx="778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1°) Définition et représentation graphique d’une suite arithmétique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36297" y="1511100"/>
            <a:ext cx="9782819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Définition</a:t>
            </a:r>
            <a:r>
              <a:rPr lang="fr-FR" sz="1400" dirty="0">
                <a:solidFill>
                  <a:srgbClr val="C00000"/>
                </a:solidFill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: Une suite est dite ……………………………………………………………………………………………………………………………………………………………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latin typeface="Comic Sans MS" panose="030F0702030302020204" pitchFamily="66" charset="0"/>
                <a:cs typeface="Arial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8981" y="889322"/>
            <a:ext cx="39084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a) Définition d’une suite arithmétique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836297" y="4210730"/>
                <a:ext cx="9920843" cy="52322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cs typeface="Arial" pitchFamily="34" charset="0"/>
                  </a:rPr>
                  <a:t>Généralisation:</a:t>
                </a:r>
                <a:r>
                  <a:rPr lang="fr-FR" sz="1400" dirty="0">
                    <a:solidFill>
                      <a:srgbClr val="C00000"/>
                    </a:solidFill>
                    <a:latin typeface="Comic Sans MS" panose="030F0702030302020204" pitchFamily="66" charset="0"/>
                    <a:cs typeface="Arial" pitchFamily="34" charset="0"/>
                  </a:rPr>
                  <a:t> </a:t>
                </a:r>
              </a:p>
              <a:p>
                <a:r>
                  <a:rPr lang="fr-FR" sz="1400" dirty="0">
                    <a:solidFill>
                      <a:srgbClr val="C00000"/>
                    </a:solidFill>
                    <a:latin typeface="Comic Sans MS" panose="030F0702030302020204" pitchFamily="66" charset="0"/>
                    <a:cs typeface="Arial" pitchFamily="34" charset="0"/>
                  </a:rPr>
                  <a:t>La formule de récurrence liée aux suites arithmétiques est: ……………………………………………………………………………………………………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.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702030302020204" pitchFamily="66" charset="0"/>
                    <a:cs typeface="Arial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297" y="4210730"/>
                <a:ext cx="9920843" cy="523220"/>
              </a:xfrm>
              <a:prstGeom prst="rect">
                <a:avLst/>
              </a:prstGeom>
              <a:blipFill>
                <a:blip r:embed="rId2"/>
                <a:stretch>
                  <a:fillRect l="-128" b="-6818"/>
                </a:stretch>
              </a:blipFill>
              <a:ln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731681" y="4875939"/>
            <a:ext cx="94114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7030A0"/>
                </a:solidFill>
                <a:latin typeface="Comic Sans MS" panose="030F0702030302020204" pitchFamily="66" charset="0"/>
                <a:cs typeface="Arial" pitchFamily="34" charset="0"/>
              </a:rPr>
              <a:t>Exemples:</a:t>
            </a:r>
            <a:r>
              <a:rPr lang="fr-FR" sz="1400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fr-FR" sz="1400" dirty="0">
                <a:latin typeface="Comic Sans MS" panose="030F0702030302020204" pitchFamily="66" charset="0"/>
                <a:cs typeface="Arial" pitchFamily="34" charset="0"/>
              </a:rPr>
              <a:t>Les suites arithmétiques précédentes sont définies par la formule: </a:t>
            </a:r>
          </a:p>
          <a:p>
            <a:r>
              <a:rPr lang="fr-FR" sz="1400" dirty="0">
                <a:latin typeface="Comic Sans MS" panose="030F0702030302020204" pitchFamily="66" charset="0"/>
                <a:cs typeface="Arial" pitchFamily="34" charset="0"/>
              </a:rPr>
              <a:t>	1°) ………………………………………		2°) …………………………………………………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539" y="5809743"/>
            <a:ext cx="1117460" cy="39365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297" y="2206444"/>
            <a:ext cx="5524752" cy="1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Flèche courbée vers le haut 15"/>
          <p:cNvSpPr/>
          <p:nvPr/>
        </p:nvSpPr>
        <p:spPr>
          <a:xfrm>
            <a:off x="1620788" y="2897602"/>
            <a:ext cx="465187" cy="282606"/>
          </a:xfrm>
          <a:prstGeom prst="curved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Flèche courbée vers le haut 16"/>
          <p:cNvSpPr/>
          <p:nvPr/>
        </p:nvSpPr>
        <p:spPr>
          <a:xfrm>
            <a:off x="2085975" y="2915798"/>
            <a:ext cx="465187" cy="282606"/>
          </a:xfrm>
          <a:prstGeom prst="curved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Flèche courbée vers le haut 17"/>
          <p:cNvSpPr/>
          <p:nvPr/>
        </p:nvSpPr>
        <p:spPr>
          <a:xfrm>
            <a:off x="5129079" y="2886155"/>
            <a:ext cx="465187" cy="282606"/>
          </a:xfrm>
          <a:prstGeom prst="curved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Flèche courbée vers le haut 18"/>
          <p:cNvSpPr/>
          <p:nvPr/>
        </p:nvSpPr>
        <p:spPr>
          <a:xfrm>
            <a:off x="1109370" y="3534404"/>
            <a:ext cx="465187" cy="282606"/>
          </a:xfrm>
          <a:prstGeom prst="curvedUpArrow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Flèche courbée vers le haut 19"/>
          <p:cNvSpPr/>
          <p:nvPr/>
        </p:nvSpPr>
        <p:spPr>
          <a:xfrm>
            <a:off x="1155601" y="2914447"/>
            <a:ext cx="465187" cy="282606"/>
          </a:xfrm>
          <a:prstGeom prst="curved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Flèche courbée vers le haut 20"/>
          <p:cNvSpPr/>
          <p:nvPr/>
        </p:nvSpPr>
        <p:spPr>
          <a:xfrm>
            <a:off x="1574557" y="3554166"/>
            <a:ext cx="465187" cy="282606"/>
          </a:xfrm>
          <a:prstGeom prst="curvedUpArrow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Flèche courbée vers le haut 21"/>
          <p:cNvSpPr/>
          <p:nvPr/>
        </p:nvSpPr>
        <p:spPr>
          <a:xfrm>
            <a:off x="2039744" y="3554166"/>
            <a:ext cx="465187" cy="282606"/>
          </a:xfrm>
          <a:prstGeom prst="curvedUpArrow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3" name="Flèche courbée vers le haut 22"/>
          <p:cNvSpPr/>
          <p:nvPr/>
        </p:nvSpPr>
        <p:spPr>
          <a:xfrm>
            <a:off x="5129079" y="3496629"/>
            <a:ext cx="465187" cy="282606"/>
          </a:xfrm>
          <a:prstGeom prst="curvedUpArrow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095603" y="2790107"/>
            <a:ext cx="1279517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Raison r = …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3095602" y="3472959"/>
            <a:ext cx="1279517" cy="30777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Raison r = …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FC6A16A-F222-9943-BA03-98C5E0D4B2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520" y="2190674"/>
            <a:ext cx="1993183" cy="199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86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3</a:t>
            </a:fld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539" y="5809743"/>
            <a:ext cx="1117460" cy="39365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590865" y="454834"/>
            <a:ext cx="75408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b) Algorithme déterminant le terme de rang N d’une suite arithmétique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000125" y="959712"/>
            <a:ext cx="3714478" cy="30777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  <a:latin typeface="Comic Sans MS" panose="030F0702030302020204" pitchFamily="66" charset="0"/>
              </a:rPr>
              <a:t>Algorithme: </a:t>
            </a:r>
            <a:r>
              <a:rPr lang="fr-FR" dirty="0" err="1">
                <a:solidFill>
                  <a:srgbClr val="C00000"/>
                </a:solidFill>
                <a:latin typeface="Comic Sans MS" panose="030F0702030302020204" pitchFamily="66" charset="0"/>
              </a:rPr>
              <a:t>CalculTerme</a:t>
            </a:r>
            <a:r>
              <a:rPr lang="fr-FR" dirty="0">
                <a:solidFill>
                  <a:srgbClr val="C00000"/>
                </a:solidFill>
                <a:latin typeface="Comic Sans MS" panose="030F0702030302020204" pitchFamily="66" charset="0"/>
              </a:rPr>
              <a:t>(U, N)</a:t>
            </a:r>
          </a:p>
          <a:p>
            <a:r>
              <a:rPr lang="fr-FR" sz="1400" b="1" dirty="0">
                <a:latin typeface="Comic Sans MS" panose="030F0702030302020204" pitchFamily="66" charset="0"/>
              </a:rPr>
              <a:t>   Début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		</a:t>
            </a:r>
          </a:p>
          <a:p>
            <a:r>
              <a:rPr lang="fr-FR" sz="1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	Pour K allant de … à …… faire</a:t>
            </a:r>
          </a:p>
          <a:p>
            <a:r>
              <a:rPr lang="fr-FR" sz="1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	   </a:t>
            </a:r>
          </a:p>
          <a:p>
            <a:r>
              <a:rPr lang="fr-FR" sz="1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	       U &lt;- …………………….</a:t>
            </a:r>
          </a:p>
          <a:p>
            <a:endParaRPr lang="fr-FR" sz="14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r>
              <a:rPr lang="fr-FR" sz="1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	Fin Pour</a:t>
            </a:r>
          </a:p>
          <a:p>
            <a:endParaRPr lang="fr-FR" sz="1400" dirty="0">
              <a:latin typeface="Comic Sans MS" panose="030F0702030302020204" pitchFamily="66" charset="0"/>
            </a:endParaRPr>
          </a:p>
          <a:p>
            <a:r>
              <a:rPr lang="fr-FR" sz="1400" dirty="0">
                <a:latin typeface="Comic Sans MS" panose="030F0702030302020204" pitchFamily="66" charset="0"/>
              </a:rPr>
              <a:t>	</a:t>
            </a:r>
            <a:r>
              <a:rPr lang="fr-FR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Retourner ……</a:t>
            </a:r>
          </a:p>
          <a:p>
            <a:endParaRPr lang="fr-FR" sz="1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fr-FR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fr-FR" dirty="0">
                <a:latin typeface="Comic Sans MS" panose="030F0702030302020204" pitchFamily="66" charset="0"/>
              </a:rPr>
              <a:t>    Fin</a:t>
            </a:r>
          </a:p>
        </p:txBody>
      </p:sp>
      <p:cxnSp>
        <p:nvCxnSpPr>
          <p:cNvPr id="18" name="Connecteur droit 17"/>
          <p:cNvCxnSpPr>
            <a:cxnSpLocks/>
          </p:cNvCxnSpPr>
          <p:nvPr/>
        </p:nvCxnSpPr>
        <p:spPr>
          <a:xfrm>
            <a:off x="1576723" y="1515396"/>
            <a:ext cx="0" cy="207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cxnSpLocks/>
          </p:cNvCxnSpPr>
          <p:nvPr/>
        </p:nvCxnSpPr>
        <p:spPr>
          <a:xfrm>
            <a:off x="2206537" y="1939854"/>
            <a:ext cx="2904" cy="620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 flipV="1">
            <a:off x="1514855" y="1833621"/>
            <a:ext cx="20955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2101762" y="2266127"/>
            <a:ext cx="209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1471948" y="3135376"/>
            <a:ext cx="209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1AD61DAC-595E-F544-8130-645125983095}"/>
              </a:ext>
            </a:extLst>
          </p:cNvPr>
          <p:cNvSpPr txBox="1"/>
          <p:nvPr/>
        </p:nvSpPr>
        <p:spPr>
          <a:xfrm>
            <a:off x="6287121" y="952998"/>
            <a:ext cx="3411511" cy="30162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  <a:latin typeface="Comic Sans MS" panose="030F0702030302020204" pitchFamily="66" charset="0"/>
              </a:rPr>
              <a:t>Programme en langage Python </a:t>
            </a:r>
          </a:p>
          <a:p>
            <a:r>
              <a:rPr lang="fr-FR" sz="1400" b="1" dirty="0">
                <a:latin typeface="Comic Sans MS" panose="030F0702030302020204" pitchFamily="66" charset="0"/>
              </a:rPr>
              <a:t>   </a:t>
            </a:r>
          </a:p>
          <a:p>
            <a:endParaRPr lang="fr-FR" sz="1400" b="1" dirty="0">
              <a:latin typeface="Comic Sans MS" panose="030F0702030302020204" pitchFamily="66" charset="0"/>
            </a:endParaRPr>
          </a:p>
          <a:p>
            <a:endParaRPr lang="fr-FR" sz="1400" b="1" dirty="0">
              <a:latin typeface="Comic Sans MS" panose="030F0702030302020204" pitchFamily="66" charset="0"/>
            </a:endParaRPr>
          </a:p>
          <a:p>
            <a:endParaRPr lang="fr-FR" sz="1400" b="1" dirty="0">
              <a:latin typeface="Comic Sans MS" panose="030F0702030302020204" pitchFamily="66" charset="0"/>
            </a:endParaRPr>
          </a:p>
          <a:p>
            <a:endParaRPr lang="fr-FR" sz="1400" b="1" dirty="0">
              <a:latin typeface="Comic Sans MS" panose="030F0702030302020204" pitchFamily="66" charset="0"/>
            </a:endParaRPr>
          </a:p>
          <a:p>
            <a:endParaRPr lang="fr-FR" sz="1400" b="1" dirty="0">
              <a:latin typeface="Comic Sans MS" panose="030F0702030302020204" pitchFamily="66" charset="0"/>
            </a:endParaRPr>
          </a:p>
          <a:p>
            <a:endParaRPr lang="fr-FR" sz="1400" b="1" dirty="0">
              <a:latin typeface="Comic Sans MS" panose="030F0702030302020204" pitchFamily="66" charset="0"/>
            </a:endParaRPr>
          </a:p>
          <a:p>
            <a:endParaRPr lang="fr-FR" sz="1400" b="1" dirty="0">
              <a:latin typeface="Comic Sans MS" panose="030F0702030302020204" pitchFamily="66" charset="0"/>
            </a:endParaRPr>
          </a:p>
          <a:p>
            <a:endParaRPr lang="fr-FR" sz="1400" b="1" dirty="0">
              <a:latin typeface="Comic Sans MS" panose="030F0702030302020204" pitchFamily="66" charset="0"/>
            </a:endParaRPr>
          </a:p>
          <a:p>
            <a:endParaRPr lang="fr-FR" sz="1400" b="1" dirty="0">
              <a:latin typeface="Comic Sans MS" panose="030F0702030302020204" pitchFamily="66" charset="0"/>
            </a:endParaRPr>
          </a:p>
          <a:p>
            <a:endParaRPr lang="fr-FR" sz="1400" b="1" dirty="0">
              <a:latin typeface="Comic Sans MS" panose="030F0702030302020204" pitchFamily="66" charset="0"/>
            </a:endParaRPr>
          </a:p>
          <a:p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0E378F8-367A-024D-8EF9-648EEB7E48AD}"/>
              </a:ext>
            </a:extLst>
          </p:cNvPr>
          <p:cNvSpPr txBox="1"/>
          <p:nvPr/>
        </p:nvSpPr>
        <p:spPr>
          <a:xfrm>
            <a:off x="1049310" y="4332157"/>
            <a:ext cx="98680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omic Sans MS" panose="030F0902030302020204" pitchFamily="66" charset="0"/>
                <a:cs typeface="Arial" panose="020B0604020202020204" pitchFamily="34" charset="0"/>
              </a:rPr>
              <a:t>Attention: Le résultat est la valeur du terme U</a:t>
            </a:r>
            <a:r>
              <a:rPr lang="fr-FR" sz="1400" baseline="-25000" dirty="0">
                <a:latin typeface="Comic Sans MS" panose="030F0902030302020204" pitchFamily="66" charset="0"/>
                <a:cs typeface="Arial" panose="020B0604020202020204" pitchFamily="34" charset="0"/>
              </a:rPr>
              <a:t>n</a:t>
            </a:r>
            <a:r>
              <a:rPr lang="fr-FR" sz="1400" dirty="0">
                <a:latin typeface="Comic Sans MS" panose="030F0902030302020204" pitchFamily="66" charset="0"/>
                <a:cs typeface="Arial" panose="020B0604020202020204" pitchFamily="34" charset="0"/>
              </a:rPr>
              <a:t> (de rang n) pour le premier terme U</a:t>
            </a:r>
            <a:r>
              <a:rPr lang="fr-FR" sz="1400" baseline="-25000" dirty="0">
                <a:latin typeface="Comic Sans MS" panose="030F0902030302020204" pitchFamily="66" charset="0"/>
                <a:cs typeface="Arial" panose="020B0604020202020204" pitchFamily="34" charset="0"/>
              </a:rPr>
              <a:t>0</a:t>
            </a:r>
            <a:r>
              <a:rPr lang="fr-FR" sz="1400" dirty="0">
                <a:latin typeface="Comic Sans MS" panose="030F0902030302020204" pitchFamily="66" charset="0"/>
                <a:cs typeface="Arial" panose="020B0604020202020204" pitchFamily="34" charset="0"/>
              </a:rPr>
              <a:t>.</a:t>
            </a:r>
          </a:p>
          <a:p>
            <a:r>
              <a:rPr lang="fr-FR" sz="1400" dirty="0">
                <a:latin typeface="Comic Sans MS" panose="030F0902030302020204" pitchFamily="66" charset="0"/>
                <a:cs typeface="Arial" panose="020B0604020202020204" pitchFamily="34" charset="0"/>
              </a:rPr>
              <a:t>Pour avoir ce résultat avec une suite dont le premier terme est U</a:t>
            </a:r>
            <a:r>
              <a:rPr lang="fr-FR" sz="1400" baseline="-25000" dirty="0">
                <a:latin typeface="Comic Sans MS" panose="030F0902030302020204" pitchFamily="66" charset="0"/>
                <a:cs typeface="Arial" panose="020B0604020202020204" pitchFamily="34" charset="0"/>
              </a:rPr>
              <a:t>1</a:t>
            </a:r>
            <a:r>
              <a:rPr lang="fr-FR" sz="1400" dirty="0">
                <a:latin typeface="Comic Sans MS" panose="030F0902030302020204" pitchFamily="66" charset="0"/>
                <a:cs typeface="Arial" panose="020B0604020202020204" pitchFamily="34" charset="0"/>
              </a:rPr>
              <a:t>, il faut remplacer dans l’algorithme et le programme au niveau de la boucle « Pour » la lettre N par N-1.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19E6F85-46B8-0B42-94CD-CEAE7D43B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883" y="4015020"/>
            <a:ext cx="1454771" cy="145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10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4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081813" y="578973"/>
            <a:ext cx="2954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c) Représentation graphique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539" y="5809743"/>
            <a:ext cx="1117460" cy="393651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3638550" y="1318333"/>
            <a:ext cx="3829049" cy="295465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Une suite arithmétique est représentée par des points alignés. </a:t>
            </a:r>
          </a:p>
          <a:p>
            <a:endParaRPr lang="fr-FR" sz="1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fr-FR" sz="1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Illustrons cela par les deux suites définies de la diapositive page 2.</a:t>
            </a:r>
          </a:p>
          <a:p>
            <a:r>
              <a:rPr lang="fr-FR" sz="1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</a:t>
            </a:r>
            <a:r>
              <a:rPr lang="fr-FR" sz="1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 </a:t>
            </a:r>
          </a:p>
          <a:p>
            <a:r>
              <a:rPr lang="fr-FR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r = …                            </a:t>
            </a:r>
            <a:r>
              <a:rPr lang="fr-FR" sz="1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r = … </a:t>
            </a:r>
          </a:p>
          <a:p>
            <a:endParaRPr lang="fr-FR" sz="1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fr-FR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La raison r est ……………………………………………</a:t>
            </a:r>
          </a:p>
          <a:p>
            <a:r>
              <a:rPr lang="fr-FR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……………………………………………………………………………</a:t>
            </a:r>
          </a:p>
          <a:p>
            <a:r>
              <a:rPr lang="fr-FR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…………………………………………………………………………….</a:t>
            </a:r>
          </a:p>
          <a:p>
            <a:endParaRPr lang="fr-FR" sz="1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fr-FR" b="1" dirty="0">
                <a:solidFill>
                  <a:srgbClr val="C00000"/>
                </a:solidFill>
                <a:latin typeface="Comic Sans MS" panose="030F0702030302020204" pitchFamily="66" charset="0"/>
              </a:rPr>
              <a:t>CROISSANCE LINÉAIRE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50" y="1032233"/>
            <a:ext cx="2567940" cy="44348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775" y="1032233"/>
            <a:ext cx="2567940" cy="44348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8" name="Flèche droite 17"/>
          <p:cNvSpPr/>
          <p:nvPr/>
        </p:nvSpPr>
        <p:spPr>
          <a:xfrm rot="9640764">
            <a:off x="2641211" y="2823369"/>
            <a:ext cx="978408" cy="280988"/>
          </a:xfrm>
          <a:prstGeom prst="rightArrow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16"/>
          <p:cNvSpPr/>
          <p:nvPr/>
        </p:nvSpPr>
        <p:spPr>
          <a:xfrm rot="930490">
            <a:off x="7332983" y="2795112"/>
            <a:ext cx="978408" cy="280988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719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5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85801" y="344488"/>
            <a:ext cx="4395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2°) Variation d’une suite arithmétique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789" y="1073820"/>
            <a:ext cx="1779231" cy="2880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0661" y="713820"/>
            <a:ext cx="1706951" cy="3600000"/>
          </a:xfrm>
          <a:prstGeom prst="rect">
            <a:avLst/>
          </a:prstGeom>
          <a:ln>
            <a:solidFill>
              <a:srgbClr val="C00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3200401" y="1567543"/>
                <a:ext cx="2693366" cy="138499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latin typeface="Comic Sans MS" panose="030F0702030302020204" pitchFamily="66" charset="0"/>
                  </a:rPr>
                  <a:t>La formule de récurrence est: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fr-FR" sz="1400" b="0" dirty="0">
                  <a:latin typeface="Comic Sans MS" panose="030F0702030302020204" pitchFamily="66" charset="0"/>
                </a:endParaRPr>
              </a:p>
              <a:p>
                <a:endParaRPr lang="fr-FR" sz="1400" b="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Sa raison vaut : </a:t>
                </a:r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……………….</a:t>
                </a: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La suite est </a:t>
                </a:r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……………………</a:t>
                </a:r>
                <a:r>
                  <a:rPr lang="fr-FR" sz="1400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1" y="1567543"/>
                <a:ext cx="2693366" cy="1384995"/>
              </a:xfrm>
              <a:prstGeom prst="rect">
                <a:avLst/>
              </a:prstGeom>
              <a:blipFill rotWithShape="0">
                <a:blip r:embed="rId4"/>
                <a:stretch>
                  <a:fillRect l="-449" t="-435" b="-304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6375286" y="1567542"/>
                <a:ext cx="2693366" cy="138499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latin typeface="Comic Sans MS" panose="030F0702030302020204" pitchFamily="66" charset="0"/>
                  </a:rPr>
                  <a:t>La formule de récurrence est: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fr-FR" sz="1400" b="0" dirty="0">
                  <a:latin typeface="Comic Sans MS" panose="030F0702030302020204" pitchFamily="66" charset="0"/>
                </a:endParaRPr>
              </a:p>
              <a:p>
                <a:endParaRPr lang="fr-FR" sz="1400" b="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Sa raison vaut : </a:t>
                </a:r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………………</a:t>
                </a: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La suite est </a:t>
                </a:r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…………………………</a:t>
                </a:r>
                <a:r>
                  <a:rPr lang="fr-FR" sz="1400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286" y="1567542"/>
                <a:ext cx="2693366" cy="1384995"/>
              </a:xfrm>
              <a:prstGeom prst="rect">
                <a:avLst/>
              </a:prstGeom>
              <a:blipFill rotWithShape="0">
                <a:blip r:embed="rId5"/>
                <a:stretch>
                  <a:fillRect l="-449" t="-435" b="-304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/>
          <p:cNvSpPr txBox="1"/>
          <p:nvPr/>
        </p:nvSpPr>
        <p:spPr>
          <a:xfrm>
            <a:off x="3333400" y="3953820"/>
            <a:ext cx="5605880" cy="95410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Généralisation:</a:t>
            </a:r>
          </a:p>
          <a:p>
            <a:r>
              <a:rPr lang="fr-FR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Si la raison est: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………………………………………………………………………………………………………….;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…………………………………………………………………………………………………………..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539" y="5809743"/>
            <a:ext cx="1117460" cy="39365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DBA0D2A-FD07-7F43-BD56-E99650785F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36" y="3434658"/>
            <a:ext cx="1967224" cy="197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37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2063EDE2-7FCD-B14A-85FF-86780198B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6054165-457B-FF4F-B872-FAE539DAB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6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A9F14A1-EA1C-784B-A4AA-269C8846EF16}"/>
              </a:ext>
            </a:extLst>
          </p:cNvPr>
          <p:cNvSpPr txBox="1"/>
          <p:nvPr/>
        </p:nvSpPr>
        <p:spPr>
          <a:xfrm>
            <a:off x="685801" y="344488"/>
            <a:ext cx="7960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3°) Être ou ne pas être une suite arithmétique, telle est la question.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4551AFF-1D18-E345-AB00-213DD6EDF4AD}"/>
              </a:ext>
            </a:extLst>
          </p:cNvPr>
          <p:cNvSpPr txBox="1"/>
          <p:nvPr/>
        </p:nvSpPr>
        <p:spPr>
          <a:xfrm>
            <a:off x="2067526" y="1021885"/>
            <a:ext cx="4251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a) Montrer qu’une suite est arithmétique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D913ED38-2C07-8E4F-83E1-7F7098A66AC3}"/>
                  </a:ext>
                </a:extLst>
              </p:cNvPr>
              <p:cNvSpPr txBox="1"/>
              <p:nvPr/>
            </p:nvSpPr>
            <p:spPr>
              <a:xfrm>
                <a:off x="659852" y="1624443"/>
                <a:ext cx="6014788" cy="73866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rPr>
                  <a:t>Procédure:</a:t>
                </a:r>
              </a:p>
              <a:p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rPr>
                  <a:t>1°) On calcule la différence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 </m:t>
                    </m:r>
                    <m:sSub>
                      <m:sSubPr>
                        <m:ctrlP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endParaRPr lang="fr-FR" sz="1400" b="0" dirty="0">
                  <a:solidFill>
                    <a:srgbClr val="C00000"/>
                  </a:solidFill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rPr>
                  <a:t>2°) Si le résultat est une constante alors c’est une suite arithmétique.</a:t>
                </a: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D913ED38-2C07-8E4F-83E1-7F7098A66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52" y="1624443"/>
                <a:ext cx="6014788" cy="738664"/>
              </a:xfrm>
              <a:prstGeom prst="rect">
                <a:avLst/>
              </a:prstGeom>
              <a:blipFill>
                <a:blip r:embed="rId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CBABCCEA-C606-B848-85F2-A9F8B8AD6D78}"/>
                  </a:ext>
                </a:extLst>
              </p:cNvPr>
              <p:cNvSpPr txBox="1"/>
              <p:nvPr/>
            </p:nvSpPr>
            <p:spPr>
              <a:xfrm>
                <a:off x="685801" y="2598275"/>
                <a:ext cx="9420912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0070C0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rPr>
                  <a:t>Exemples:</a:t>
                </a:r>
                <a:endParaRPr lang="fr-FR" sz="1400" b="1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rabicParenR"/>
                </a:pPr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Soit la suite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définie pour tout entier naturel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+4    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𝑒𝑡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</m:t>
                    </m:r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=15. </m:t>
                    </m:r>
                  </m:oMath>
                </a14:m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 </m:t>
                    </m:r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……………………………………………………………</m:t>
                    </m:r>
                  </m:oMath>
                </a14:m>
                <a:endParaRPr lang="fr-FR" sz="1400" b="1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     Le résultat est ……………………………………………………………………………………………………………………………………………………………..</a:t>
                </a:r>
                <a:endParaRPr lang="fr-FR" sz="1400" b="1" dirty="0">
                  <a:solidFill>
                    <a:srgbClr val="0070C0"/>
                  </a:solidFill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2)   Soit la suite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1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définie pour tout entier naturel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𝑠𝑢𝑝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é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𝑟𝑖𝑒𝑢𝑟𝑒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𝑜𝑢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é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𝑔𝑎𝑙𝑒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à 1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1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−13 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𝑒𝑡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=−10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   		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 </m:t>
                    </m:r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……………………………………………………………</m:t>
                    </m:r>
                  </m:oMath>
                </a14:m>
                <a:endParaRPr lang="fr-FR" sz="1400" b="1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     Le résultat est ……………………………………………………………………………………………………………………………………………………………</a:t>
                </a:r>
                <a:endParaRPr lang="fr-FR" sz="1400" b="1" dirty="0">
                  <a:solidFill>
                    <a:srgbClr val="0070C0"/>
                  </a:solidFill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CBABCCEA-C606-B848-85F2-A9F8B8AD6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2598275"/>
                <a:ext cx="9420912" cy="2246769"/>
              </a:xfrm>
              <a:prstGeom prst="rect">
                <a:avLst/>
              </a:prstGeom>
              <a:blipFill>
                <a:blip r:embed="rId3"/>
                <a:stretch>
                  <a:fillRect l="-404" t="-5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>
            <a:extLst>
              <a:ext uri="{FF2B5EF4-FFF2-40B4-BE49-F238E27FC236}">
                <a16:creationId xmlns:a16="http://schemas.microsoft.com/office/drawing/2014/main" id="{B4C9CB69-E838-3943-8CEC-135EFFCC2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17" y="2598275"/>
            <a:ext cx="1810905" cy="181090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144F582-545E-9246-917E-4DD2A62FB1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539" y="5823811"/>
            <a:ext cx="1117460" cy="3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32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28C4BE3-05D6-C441-B80F-A1BBA2E25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5DB33DD-8CB0-C94D-94C3-15DE8F887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7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E08FF68-0311-1A47-A3EB-EB6AEADFC5FB}"/>
              </a:ext>
            </a:extLst>
          </p:cNvPr>
          <p:cNvSpPr txBox="1"/>
          <p:nvPr/>
        </p:nvSpPr>
        <p:spPr>
          <a:xfrm>
            <a:off x="2035636" y="481558"/>
            <a:ext cx="4825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b) Montrer qu’une suite n’est pas arithmétique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95233972-8407-2E4D-9C2A-8E9B10F3F079}"/>
                  </a:ext>
                </a:extLst>
              </p:cNvPr>
              <p:cNvSpPr txBox="1"/>
              <p:nvPr/>
            </p:nvSpPr>
            <p:spPr>
              <a:xfrm>
                <a:off x="685801" y="1181098"/>
                <a:ext cx="7292702" cy="116955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rPr>
                  <a:t>Procédure:</a:t>
                </a:r>
              </a:p>
              <a:p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rPr>
                  <a:t>1°) On calcule quelques valeurs comme par exemple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endParaRPr lang="fr-FR" sz="1400" b="0" dirty="0">
                  <a:solidFill>
                    <a:srgbClr val="C00000"/>
                  </a:solidFill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rPr>
                  <a:t>2°) On calcule la différence entre ces valeurs comme par exemple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 </m:t>
                    </m:r>
                    <m:sSub>
                      <m:sSubPr>
                        <m:ctrlP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𝑒𝑡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 </m:t>
                    </m:r>
                    <m:sSub>
                      <m:sSubPr>
                        <m:ctrlP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fr-FR" sz="1400" b="0" dirty="0">
                  <a:solidFill>
                    <a:srgbClr val="C00000"/>
                  </a:solidFill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rPr>
                  <a:t>3°) On constate que les résultats sont différents.</a:t>
                </a:r>
              </a:p>
              <a:p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rPr>
                  <a:t>4°) On conclut: ce n’est pas une suite arithmétique.</a:t>
                </a: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95233972-8407-2E4D-9C2A-8E9B10F3F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1181098"/>
                <a:ext cx="7292702" cy="1169551"/>
              </a:xfrm>
              <a:prstGeom prst="rect">
                <a:avLst/>
              </a:prstGeom>
              <a:blipFill>
                <a:blip r:embed="rId2"/>
                <a:stretch>
                  <a:fillRect b="-42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168511A8-298B-694B-B92E-3806CF2688E4}"/>
                  </a:ext>
                </a:extLst>
              </p:cNvPr>
              <p:cNvSpPr txBox="1"/>
              <p:nvPr/>
            </p:nvSpPr>
            <p:spPr>
              <a:xfrm>
                <a:off x="685801" y="2598275"/>
                <a:ext cx="8155374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0070C0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rPr>
                  <a:t>Exemples:</a:t>
                </a:r>
                <a:endParaRPr lang="fr-FR" sz="1400" b="1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rabicParenR"/>
                </a:pPr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Soit la suite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définie pour tout entier naturel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+4    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𝑒𝑡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</m:t>
                    </m:r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=5. </m:t>
                    </m:r>
                  </m:oMath>
                </a14:m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….…………….. ; </m:t>
                    </m:r>
                    <m:sSub>
                      <m:sSubPr>
                        <m:ctrlP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…………………..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; </m:t>
                    </m:r>
                    <m:sSub>
                      <m:sSubPr>
                        <m:ctrlP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 ………………………</m:t>
                    </m:r>
                  </m:oMath>
                </a14:m>
                <a:endParaRPr lang="fr-FR" sz="1400" b="1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    		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………………………….. </m:t>
                    </m:r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 </m:t>
                    </m:r>
                    <m:sSub>
                      <m:sSubPr>
                        <m:ctrlP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 </m:t>
                    </m:r>
                    <m:sSub>
                      <m:sSubPr>
                        <m:ctrlP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……………………………</m:t>
                    </m:r>
                  </m:oMath>
                </a14:m>
                <a:endParaRPr lang="fr-FR" sz="1400" b="1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		Les résultats sont ………………………………………………………………………………………………….</a:t>
                </a:r>
                <a:endParaRPr lang="fr-FR" sz="1400" b="1" dirty="0">
                  <a:solidFill>
                    <a:srgbClr val="0070C0"/>
                  </a:solidFill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2)   Soit la suite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1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définie pour tout entier naturel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𝑠𝑢𝑝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é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𝑟𝑖𝑒𝑢𝑟𝑒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𝑜𝑢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é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𝑔𝑎𝑙𝑒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à 1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1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+1 </m:t>
                    </m:r>
                  </m:oMath>
                </a14:m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   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………………………</m:t>
                    </m:r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; </m:t>
                    </m:r>
                    <m:sSub>
                      <m:sSubPr>
                        <m:ctrlP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……………………….</m:t>
                    </m:r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; </m:t>
                    </m:r>
                    <m:sSub>
                      <m:sSubPr>
                        <m:ctrlP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………………………</m:t>
                    </m:r>
                  </m:oMath>
                </a14:m>
                <a:endParaRPr lang="fr-FR" sz="1400" b="1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     		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fr-FR" sz="1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sz="1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……………………</m:t>
                    </m:r>
                    <m:r>
                      <a:rPr lang="fr-FR" sz="1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 </m:t>
                    </m:r>
                    <m:sSub>
                      <m:sSubPr>
                        <m:ctrlPr>
                          <a:rPr lang="fr-FR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fr-FR" sz="1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 </m:t>
                    </m:r>
                    <m:sSub>
                      <m:sSubPr>
                        <m:ctrlPr>
                          <a:rPr lang="fr-FR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fr-FR" sz="1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……………………………</m:t>
                    </m:r>
                  </m:oMath>
                </a14:m>
                <a:endParaRPr lang="fr-FR" sz="1400" b="1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		Les résultats sont …………………………………………………………………………………………………..</a:t>
                </a: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168511A8-298B-694B-B92E-3806CF268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2598275"/>
                <a:ext cx="8155374" cy="2246769"/>
              </a:xfrm>
              <a:prstGeom prst="rect">
                <a:avLst/>
              </a:prstGeom>
              <a:blipFill>
                <a:blip r:embed="rId3"/>
                <a:stretch>
                  <a:fillRect l="-467" t="-565" b="-16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>
            <a:extLst>
              <a:ext uri="{FF2B5EF4-FFF2-40B4-BE49-F238E27FC236}">
                <a16:creationId xmlns:a16="http://schemas.microsoft.com/office/drawing/2014/main" id="{B323F2EB-2E71-5947-85AD-B9D32F0942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175" y="2458009"/>
            <a:ext cx="2527300" cy="25273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7E4C667-426B-6E4B-B4A4-E1F41AD5DB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539" y="5809743"/>
            <a:ext cx="1117460" cy="3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33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8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85801" y="344488"/>
            <a:ext cx="7617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4°) Définition et représentation graphique d’une suite géométrique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36297" y="1511100"/>
            <a:ext cx="9782819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Définition</a:t>
            </a:r>
            <a:r>
              <a:rPr lang="fr-FR" sz="1400" dirty="0">
                <a:solidFill>
                  <a:srgbClr val="C00000"/>
                </a:solidFill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: Une suite est dite ……………………………………………………………………………………………………………………………………………………………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latin typeface="Comic Sans MS" panose="030F0702030302020204" pitchFamily="66" charset="0"/>
                <a:cs typeface="Arial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8981" y="889322"/>
            <a:ext cx="38539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a) Définition d’une suite géométrique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836297" y="4210730"/>
                <a:ext cx="9920843" cy="52322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cs typeface="Arial" pitchFamily="34" charset="0"/>
                  </a:rPr>
                  <a:t>Généralisation:</a:t>
                </a:r>
                <a:r>
                  <a:rPr lang="fr-FR" sz="1400" dirty="0">
                    <a:solidFill>
                      <a:srgbClr val="C00000"/>
                    </a:solidFill>
                    <a:latin typeface="Comic Sans MS" panose="030F0702030302020204" pitchFamily="66" charset="0"/>
                    <a:cs typeface="Arial" pitchFamily="34" charset="0"/>
                  </a:rPr>
                  <a:t> </a:t>
                </a:r>
              </a:p>
              <a:p>
                <a:r>
                  <a:rPr lang="fr-FR" sz="1400" dirty="0">
                    <a:solidFill>
                      <a:srgbClr val="C00000"/>
                    </a:solidFill>
                    <a:latin typeface="Comic Sans MS" panose="030F0702030302020204" pitchFamily="66" charset="0"/>
                    <a:cs typeface="Arial" pitchFamily="34" charset="0"/>
                  </a:rPr>
                  <a:t>La formule de récurrence liée aux suites géométriques est: ……………………………………………………………………………………………………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.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702030302020204" pitchFamily="66" charset="0"/>
                    <a:cs typeface="Arial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297" y="4210730"/>
                <a:ext cx="9920843" cy="523220"/>
              </a:xfrm>
              <a:prstGeom prst="rect">
                <a:avLst/>
              </a:prstGeom>
              <a:blipFill>
                <a:blip r:embed="rId2"/>
                <a:stretch>
                  <a:fillRect l="-128" b="-6818"/>
                </a:stretch>
              </a:blipFill>
              <a:ln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731681" y="4875939"/>
            <a:ext cx="94114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7030A0"/>
                </a:solidFill>
                <a:latin typeface="Comic Sans MS" panose="030F0702030302020204" pitchFamily="66" charset="0"/>
                <a:cs typeface="Arial" pitchFamily="34" charset="0"/>
              </a:rPr>
              <a:t>Exemples:</a:t>
            </a:r>
            <a:r>
              <a:rPr lang="fr-FR" sz="1400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fr-FR" sz="1400" dirty="0">
                <a:latin typeface="Comic Sans MS" panose="030F0702030302020204" pitchFamily="66" charset="0"/>
                <a:cs typeface="Arial" pitchFamily="34" charset="0"/>
              </a:rPr>
              <a:t>Les suites géométriques précédentes sont définies par la formule: </a:t>
            </a:r>
          </a:p>
          <a:p>
            <a:r>
              <a:rPr lang="fr-FR" sz="1400" dirty="0">
                <a:latin typeface="Comic Sans MS" panose="030F0702030302020204" pitchFamily="66" charset="0"/>
                <a:cs typeface="Arial" pitchFamily="34" charset="0"/>
              </a:rPr>
              <a:t>	1°) ………………………………………		2°) …………………………………………………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539" y="5809743"/>
            <a:ext cx="1117460" cy="39365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297" y="2206444"/>
            <a:ext cx="5524752" cy="1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Flèche courbée vers le haut 15"/>
          <p:cNvSpPr/>
          <p:nvPr/>
        </p:nvSpPr>
        <p:spPr>
          <a:xfrm>
            <a:off x="1620788" y="2897602"/>
            <a:ext cx="465187" cy="282606"/>
          </a:xfrm>
          <a:prstGeom prst="curved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Flèche courbée vers le haut 16"/>
          <p:cNvSpPr/>
          <p:nvPr/>
        </p:nvSpPr>
        <p:spPr>
          <a:xfrm>
            <a:off x="2085975" y="2915798"/>
            <a:ext cx="465187" cy="282606"/>
          </a:xfrm>
          <a:prstGeom prst="curved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Flèche courbée vers le haut 17"/>
          <p:cNvSpPr/>
          <p:nvPr/>
        </p:nvSpPr>
        <p:spPr>
          <a:xfrm>
            <a:off x="5129079" y="2886155"/>
            <a:ext cx="465187" cy="282606"/>
          </a:xfrm>
          <a:prstGeom prst="curved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Flèche courbée vers le haut 18"/>
          <p:cNvSpPr/>
          <p:nvPr/>
        </p:nvSpPr>
        <p:spPr>
          <a:xfrm>
            <a:off x="1109370" y="3534404"/>
            <a:ext cx="465187" cy="282606"/>
          </a:xfrm>
          <a:prstGeom prst="curvedUpArrow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Flèche courbée vers le haut 19"/>
          <p:cNvSpPr/>
          <p:nvPr/>
        </p:nvSpPr>
        <p:spPr>
          <a:xfrm>
            <a:off x="1155601" y="2914447"/>
            <a:ext cx="465187" cy="282606"/>
          </a:xfrm>
          <a:prstGeom prst="curved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Flèche courbée vers le haut 20"/>
          <p:cNvSpPr/>
          <p:nvPr/>
        </p:nvSpPr>
        <p:spPr>
          <a:xfrm>
            <a:off x="1574557" y="3554166"/>
            <a:ext cx="465187" cy="282606"/>
          </a:xfrm>
          <a:prstGeom prst="curvedUpArrow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Flèche courbée vers le haut 21"/>
          <p:cNvSpPr/>
          <p:nvPr/>
        </p:nvSpPr>
        <p:spPr>
          <a:xfrm>
            <a:off x="2039744" y="3554166"/>
            <a:ext cx="465187" cy="282606"/>
          </a:xfrm>
          <a:prstGeom prst="curvedUpArrow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3" name="Flèche courbée vers le haut 22"/>
          <p:cNvSpPr/>
          <p:nvPr/>
        </p:nvSpPr>
        <p:spPr>
          <a:xfrm>
            <a:off x="5129079" y="3496629"/>
            <a:ext cx="465187" cy="282606"/>
          </a:xfrm>
          <a:prstGeom prst="curvedUpArrow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095603" y="2790107"/>
            <a:ext cx="1285929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Raison q = …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3095602" y="3472959"/>
            <a:ext cx="1285929" cy="30777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Raison q = …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4CAE9D2-A168-094C-8C67-04546511D4CD}"/>
              </a:ext>
            </a:extLst>
          </p:cNvPr>
          <p:cNvSpPr txBox="1"/>
          <p:nvPr/>
        </p:nvSpPr>
        <p:spPr>
          <a:xfrm>
            <a:off x="1023666" y="2666592"/>
            <a:ext cx="1563248" cy="2308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1            2           4            8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E160FB4-ED6E-E742-9D91-3496800BFCF5}"/>
              </a:ext>
            </a:extLst>
          </p:cNvPr>
          <p:cNvSpPr txBox="1"/>
          <p:nvPr/>
        </p:nvSpPr>
        <p:spPr>
          <a:xfrm>
            <a:off x="1023665" y="3253950"/>
            <a:ext cx="1691489" cy="2308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6           3           1,5         0,75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ABDE7BA-B2D0-0040-90E9-DDDE8CE292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966" y="2082003"/>
            <a:ext cx="2081043" cy="208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34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9</a:t>
            </a:fld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539" y="5809743"/>
            <a:ext cx="1117460" cy="39365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590865" y="454834"/>
            <a:ext cx="72875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b) Algorithme déterminant le terme de rang N d’une suite géométrique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000125" y="959712"/>
            <a:ext cx="3714478" cy="30777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  <a:latin typeface="Comic Sans MS" panose="030F0702030302020204" pitchFamily="66" charset="0"/>
              </a:rPr>
              <a:t>Algorithme: </a:t>
            </a:r>
            <a:r>
              <a:rPr lang="fr-FR" dirty="0" err="1">
                <a:solidFill>
                  <a:srgbClr val="C00000"/>
                </a:solidFill>
                <a:latin typeface="Comic Sans MS" panose="030F0702030302020204" pitchFamily="66" charset="0"/>
              </a:rPr>
              <a:t>CalculTerme</a:t>
            </a:r>
            <a:r>
              <a:rPr lang="fr-FR" dirty="0">
                <a:solidFill>
                  <a:srgbClr val="C00000"/>
                </a:solidFill>
                <a:latin typeface="Comic Sans MS" panose="030F0702030302020204" pitchFamily="66" charset="0"/>
              </a:rPr>
              <a:t>(V, N)</a:t>
            </a:r>
          </a:p>
          <a:p>
            <a:r>
              <a:rPr lang="fr-FR" sz="1400" b="1" dirty="0">
                <a:latin typeface="Comic Sans MS" panose="030F0702030302020204" pitchFamily="66" charset="0"/>
              </a:rPr>
              <a:t>   Début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		</a:t>
            </a:r>
          </a:p>
          <a:p>
            <a:r>
              <a:rPr lang="fr-FR" sz="1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	Pour K allant de … à …… faire</a:t>
            </a:r>
          </a:p>
          <a:p>
            <a:r>
              <a:rPr lang="fr-FR" sz="1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	   </a:t>
            </a:r>
          </a:p>
          <a:p>
            <a:r>
              <a:rPr lang="fr-FR" sz="1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	       V &lt;- …………………….</a:t>
            </a:r>
          </a:p>
          <a:p>
            <a:endParaRPr lang="fr-FR" sz="14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r>
              <a:rPr lang="fr-FR" sz="1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	Fin Pour</a:t>
            </a:r>
          </a:p>
          <a:p>
            <a:endParaRPr lang="fr-FR" sz="1400" dirty="0">
              <a:latin typeface="Comic Sans MS" panose="030F0702030302020204" pitchFamily="66" charset="0"/>
            </a:endParaRPr>
          </a:p>
          <a:p>
            <a:r>
              <a:rPr lang="fr-FR" sz="1400" dirty="0">
                <a:latin typeface="Comic Sans MS" panose="030F0702030302020204" pitchFamily="66" charset="0"/>
              </a:rPr>
              <a:t>	</a:t>
            </a:r>
            <a:r>
              <a:rPr lang="fr-FR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Retourner ……</a:t>
            </a:r>
          </a:p>
          <a:p>
            <a:endParaRPr lang="fr-FR" sz="1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fr-FR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fr-FR" dirty="0">
                <a:latin typeface="Comic Sans MS" panose="030F0702030302020204" pitchFamily="66" charset="0"/>
              </a:rPr>
              <a:t>    Fin</a:t>
            </a:r>
          </a:p>
        </p:txBody>
      </p:sp>
      <p:cxnSp>
        <p:nvCxnSpPr>
          <p:cNvPr id="18" name="Connecteur droit 17"/>
          <p:cNvCxnSpPr>
            <a:cxnSpLocks/>
          </p:cNvCxnSpPr>
          <p:nvPr/>
        </p:nvCxnSpPr>
        <p:spPr>
          <a:xfrm>
            <a:off x="1576723" y="1515396"/>
            <a:ext cx="0" cy="207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cxnSpLocks/>
          </p:cNvCxnSpPr>
          <p:nvPr/>
        </p:nvCxnSpPr>
        <p:spPr>
          <a:xfrm>
            <a:off x="2206537" y="1939854"/>
            <a:ext cx="2904" cy="620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 flipV="1">
            <a:off x="1514855" y="1833621"/>
            <a:ext cx="20955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2101762" y="2266127"/>
            <a:ext cx="209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1471948" y="3135376"/>
            <a:ext cx="209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1AD61DAC-595E-F544-8130-645125983095}"/>
              </a:ext>
            </a:extLst>
          </p:cNvPr>
          <p:cNvSpPr txBox="1"/>
          <p:nvPr/>
        </p:nvSpPr>
        <p:spPr>
          <a:xfrm>
            <a:off x="6287121" y="952998"/>
            <a:ext cx="3411511" cy="30162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  <a:latin typeface="Comic Sans MS" panose="030F0702030302020204" pitchFamily="66" charset="0"/>
              </a:rPr>
              <a:t>Programme en langage Python </a:t>
            </a:r>
          </a:p>
          <a:p>
            <a:r>
              <a:rPr lang="fr-FR" sz="1400" b="1" dirty="0">
                <a:latin typeface="Comic Sans MS" panose="030F0702030302020204" pitchFamily="66" charset="0"/>
              </a:rPr>
              <a:t>   </a:t>
            </a:r>
          </a:p>
          <a:p>
            <a:endParaRPr lang="fr-FR" sz="1400" b="1" dirty="0">
              <a:latin typeface="Comic Sans MS" panose="030F0702030302020204" pitchFamily="66" charset="0"/>
            </a:endParaRPr>
          </a:p>
          <a:p>
            <a:endParaRPr lang="fr-FR" sz="1400" b="1" dirty="0">
              <a:latin typeface="Comic Sans MS" panose="030F0702030302020204" pitchFamily="66" charset="0"/>
            </a:endParaRPr>
          </a:p>
          <a:p>
            <a:endParaRPr lang="fr-FR" sz="1400" b="1" dirty="0">
              <a:latin typeface="Comic Sans MS" panose="030F0702030302020204" pitchFamily="66" charset="0"/>
            </a:endParaRPr>
          </a:p>
          <a:p>
            <a:endParaRPr lang="fr-FR" sz="1400" b="1" dirty="0">
              <a:latin typeface="Comic Sans MS" panose="030F0702030302020204" pitchFamily="66" charset="0"/>
            </a:endParaRPr>
          </a:p>
          <a:p>
            <a:endParaRPr lang="fr-FR" sz="1400" b="1" dirty="0">
              <a:latin typeface="Comic Sans MS" panose="030F0702030302020204" pitchFamily="66" charset="0"/>
            </a:endParaRPr>
          </a:p>
          <a:p>
            <a:endParaRPr lang="fr-FR" sz="1400" b="1" dirty="0">
              <a:latin typeface="Comic Sans MS" panose="030F0702030302020204" pitchFamily="66" charset="0"/>
            </a:endParaRPr>
          </a:p>
          <a:p>
            <a:endParaRPr lang="fr-FR" sz="1400" b="1" dirty="0">
              <a:latin typeface="Comic Sans MS" panose="030F0702030302020204" pitchFamily="66" charset="0"/>
            </a:endParaRPr>
          </a:p>
          <a:p>
            <a:endParaRPr lang="fr-FR" sz="1400" b="1" dirty="0">
              <a:latin typeface="Comic Sans MS" panose="030F0702030302020204" pitchFamily="66" charset="0"/>
            </a:endParaRPr>
          </a:p>
          <a:p>
            <a:endParaRPr lang="fr-FR" sz="1400" b="1" dirty="0">
              <a:latin typeface="Comic Sans MS" panose="030F0702030302020204" pitchFamily="66" charset="0"/>
            </a:endParaRPr>
          </a:p>
          <a:p>
            <a:endParaRPr lang="fr-FR" sz="1400" b="1" dirty="0">
              <a:latin typeface="Comic Sans MS" panose="030F0702030302020204" pitchFamily="66" charset="0"/>
            </a:endParaRPr>
          </a:p>
          <a:p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0E378F8-367A-024D-8EF9-648EEB7E48AD}"/>
              </a:ext>
            </a:extLst>
          </p:cNvPr>
          <p:cNvSpPr txBox="1"/>
          <p:nvPr/>
        </p:nvSpPr>
        <p:spPr>
          <a:xfrm>
            <a:off x="1049311" y="4332157"/>
            <a:ext cx="97545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omic Sans MS" panose="030F0902030302020204" pitchFamily="66" charset="0"/>
                <a:cs typeface="Arial" panose="020B0604020202020204" pitchFamily="34" charset="0"/>
              </a:rPr>
              <a:t>Attention: Le résultat est la valeur du terme </a:t>
            </a:r>
            <a:r>
              <a:rPr lang="fr-FR" dirty="0" err="1">
                <a:latin typeface="Comic Sans MS" panose="030F0902030302020204" pitchFamily="66" charset="0"/>
                <a:cs typeface="Arial" panose="020B0604020202020204" pitchFamily="34" charset="0"/>
              </a:rPr>
              <a:t>V</a:t>
            </a:r>
            <a:r>
              <a:rPr lang="fr-FR" baseline="-25000" dirty="0" err="1">
                <a:latin typeface="Comic Sans MS" panose="030F0902030302020204" pitchFamily="66" charset="0"/>
                <a:cs typeface="Arial" panose="020B0604020202020204" pitchFamily="34" charset="0"/>
              </a:rPr>
              <a:t>n</a:t>
            </a:r>
            <a:r>
              <a:rPr lang="fr-FR" dirty="0">
                <a:latin typeface="Comic Sans MS" panose="030F0902030302020204" pitchFamily="66" charset="0"/>
                <a:cs typeface="Arial" panose="020B0604020202020204" pitchFamily="34" charset="0"/>
              </a:rPr>
              <a:t> (de rang n) pour le premier terme V</a:t>
            </a:r>
            <a:r>
              <a:rPr lang="fr-FR" baseline="-25000" dirty="0">
                <a:latin typeface="Comic Sans MS" panose="030F0902030302020204" pitchFamily="66" charset="0"/>
                <a:cs typeface="Arial" panose="020B0604020202020204" pitchFamily="34" charset="0"/>
              </a:rPr>
              <a:t>0</a:t>
            </a:r>
            <a:r>
              <a:rPr lang="fr-FR" dirty="0">
                <a:latin typeface="Comic Sans MS" panose="030F0902030302020204" pitchFamily="66" charset="0"/>
                <a:cs typeface="Arial" panose="020B0604020202020204" pitchFamily="34" charset="0"/>
              </a:rPr>
              <a:t>.</a:t>
            </a:r>
          </a:p>
          <a:p>
            <a:r>
              <a:rPr lang="fr-FR" dirty="0">
                <a:latin typeface="Comic Sans MS" panose="030F0902030302020204" pitchFamily="66" charset="0"/>
                <a:cs typeface="Arial" panose="020B0604020202020204" pitchFamily="34" charset="0"/>
              </a:rPr>
              <a:t>Pour avoir ce résultat avec une suite dont le premier terme est V</a:t>
            </a:r>
            <a:r>
              <a:rPr lang="fr-FR" baseline="-25000" dirty="0">
                <a:latin typeface="Comic Sans MS" panose="030F0902030302020204" pitchFamily="66" charset="0"/>
                <a:cs typeface="Arial" panose="020B0604020202020204" pitchFamily="34" charset="0"/>
              </a:rPr>
              <a:t>1</a:t>
            </a:r>
            <a:r>
              <a:rPr lang="fr-FR" dirty="0">
                <a:latin typeface="Comic Sans MS" panose="030F0902030302020204" pitchFamily="66" charset="0"/>
                <a:cs typeface="Arial" panose="020B0604020202020204" pitchFamily="34" charset="0"/>
              </a:rPr>
              <a:t>, il faut remplacer dans</a:t>
            </a:r>
          </a:p>
          <a:p>
            <a:r>
              <a:rPr lang="fr-FR" dirty="0">
                <a:latin typeface="Comic Sans MS" panose="030F0902030302020204" pitchFamily="66" charset="0"/>
                <a:cs typeface="Arial" panose="020B0604020202020204" pitchFamily="34" charset="0"/>
              </a:rPr>
              <a:t>L’algorithme et le programme au niveau de la boucle « Pour » la lettre N par N-1.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5F0D117-C524-534A-969B-F410C39CE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603" y="1754039"/>
            <a:ext cx="1612551" cy="161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7007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Violet 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Grand événement</Template>
  <TotalTime>765</TotalTime>
  <Words>1309</Words>
  <Application>Microsoft Macintosh PowerPoint</Application>
  <PresentationFormat>Grand écran</PresentationFormat>
  <Paragraphs>227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 Math</vt:lpstr>
      <vt:lpstr>Comic Sans MS</vt:lpstr>
      <vt:lpstr>Impact</vt:lpstr>
      <vt:lpstr>Times New Roman</vt:lpstr>
      <vt:lpstr>Grand événement</vt:lpstr>
      <vt:lpstr>Thème: analyse          séquence 5 :  Les suites arithmétiques et géométriques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Thème: analyse      séquence 1:           Le second degré</dc:title>
  <dc:creator>MEVEL CHRISTOPHE</dc:creator>
  <cp:lastModifiedBy>Christophe Mevel</cp:lastModifiedBy>
  <cp:revision>58</cp:revision>
  <cp:lastPrinted>2019-02-24T19:12:43Z</cp:lastPrinted>
  <dcterms:created xsi:type="dcterms:W3CDTF">2014-09-05T11:48:57Z</dcterms:created>
  <dcterms:modified xsi:type="dcterms:W3CDTF">2019-12-17T14:23:15Z</dcterms:modified>
</cp:coreProperties>
</file>