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6" r:id="rId7"/>
    <p:sldId id="267" r:id="rId8"/>
    <p:sldId id="262" r:id="rId9"/>
    <p:sldId id="263" r:id="rId10"/>
    <p:sldId id="264" r:id="rId11"/>
    <p:sldId id="265" r:id="rId12"/>
    <p:sldId id="268" r:id="rId13"/>
    <p:sldId id="269" r:id="rId14"/>
  </p:sldIdLst>
  <p:sldSz cx="12192000" cy="6858000"/>
  <p:notesSz cx="6858000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1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6301-C011-4575-9D8C-E064DB9A9D1B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2B2B-D08B-4F9B-BE94-59D145D92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81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2B2B-D08B-4F9B-BE94-59D145D9275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16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E1BE19A-D69D-46FE-90E4-1A55FAFE6251}" type="datetime1">
              <a:rPr lang="fr-FR" smtClean="0"/>
              <a:t>17/12/2019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365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D7AD-263B-41FB-B7F0-30626F92F9EB}" type="datetime1">
              <a:rPr lang="fr-FR" smtClean="0"/>
              <a:t>17/12/2019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19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A4D-6059-4434-A8CF-CD943ABC3AA6}" type="datetime1">
              <a:rPr lang="fr-FR" smtClean="0"/>
              <a:t>17/12/2019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9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7FF-D87A-4DA1-B565-70DFF395E045}" type="datetime1">
              <a:rPr lang="fr-FR" smtClean="0"/>
              <a:t>17/12/2019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6607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42D5-EEA3-4E55-99E0-3D1A4E8A86D2}" type="datetime1">
              <a:rPr lang="fr-FR" smtClean="0"/>
              <a:t>17/12/2019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811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49A6-DEE4-4569-8484-979022B413F7}" type="datetime1">
              <a:rPr lang="fr-FR" smtClean="0"/>
              <a:t>17/12/2019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246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25C9-9D2D-46F8-9803-6CB797B95B69}" type="datetime1">
              <a:rPr lang="fr-FR" smtClean="0"/>
              <a:t>17/12/2019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990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C92C-A421-406F-8192-226EC8464AAD}" type="datetime1">
              <a:rPr lang="fr-FR" smtClean="0"/>
              <a:t>17/12/2019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697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16F3-7BE5-440F-A265-2E50790B0658}" type="datetime1">
              <a:rPr lang="fr-FR" smtClean="0"/>
              <a:t>17/12/2019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80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0498-20A5-44FD-817F-B7F1ED60286D}" type="datetime1">
              <a:rPr lang="fr-FR" smtClean="0"/>
              <a:t>17/12/2019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86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A8DD-C629-4FF5-8C92-581E4F7BDDF9}" type="datetime1">
              <a:rPr lang="fr-FR" smtClean="0"/>
              <a:t>17/12/2019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99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FAE5-D5FC-448B-BD60-367B36DD9B2B}" type="datetime1">
              <a:rPr lang="fr-FR" smtClean="0"/>
              <a:t>17/12/2019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54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6BCE-B9F4-4C0E-B240-0B9F9D032245}" type="datetime1">
              <a:rPr lang="fr-FR" smtClean="0"/>
              <a:t>17/12/2019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38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2584-4963-4DCF-AEE1-51FEE84C75C4}" type="datetime1">
              <a:rPr lang="fr-FR" smtClean="0"/>
              <a:t>17/12/2019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30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9E6C-4A6E-48C0-9976-AEDC1199042A}" type="datetime1">
              <a:rPr lang="fr-FR" smtClean="0"/>
              <a:t>17/12/2019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80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21DA-344B-453A-A1D0-19F6DE38BAF7}" type="datetime1">
              <a:rPr lang="fr-FR" smtClean="0"/>
              <a:t>17/12/2019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47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BF00-06DF-4C57-89F3-E6A1E33CE901}" type="datetime1">
              <a:rPr lang="fr-FR" smtClean="0"/>
              <a:t>17/12/2019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82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09186D-8CAB-4168-8097-D43CAA516CF8}" type="datetime1">
              <a:rPr lang="fr-FR" smtClean="0"/>
              <a:t>17/12/2019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31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891201" y="253378"/>
            <a:ext cx="9755187" cy="2766528"/>
          </a:xfrm>
        </p:spPr>
        <p:txBody>
          <a:bodyPr>
            <a:normAutofit fontScale="90000"/>
          </a:bodyPr>
          <a:lstStyle/>
          <a:p>
            <a:pPr algn="l"/>
            <a:r>
              <a:rPr lang="fr-FR" sz="6700" dirty="0"/>
              <a:t>Thème: analyse</a:t>
            </a:r>
            <a:br>
              <a:rPr lang="fr-FR" sz="3600" dirty="0"/>
            </a:br>
            <a:r>
              <a:rPr lang="fr-FR" sz="3600" dirty="0"/>
              <a:t>				</a:t>
            </a:r>
            <a:br>
              <a:rPr lang="fr-FR" sz="3600" dirty="0"/>
            </a:br>
            <a:br>
              <a:rPr lang="fr-FR" sz="3600" dirty="0"/>
            </a:br>
            <a:r>
              <a:rPr lang="fr-FR" sz="3600" dirty="0"/>
              <a:t>			</a:t>
            </a:r>
            <a:r>
              <a:rPr lang="fr-FR" sz="4000" dirty="0"/>
              <a:t>séquence 5 :</a:t>
            </a:r>
            <a:br>
              <a:rPr lang="fr-FR" sz="4000" dirty="0"/>
            </a:br>
            <a:r>
              <a:rPr lang="fr-FR" sz="4000" dirty="0"/>
              <a:t> Les suites arithmétiques et géométriques </a:t>
            </a:r>
            <a:endParaRPr lang="fr-FR" sz="4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800" dirty="0" err="1"/>
              <a:t>mevel</a:t>
            </a:r>
            <a:r>
              <a:rPr lang="fr-FR" sz="2800" dirty="0"/>
              <a:t> </a:t>
            </a:r>
            <a:r>
              <a:rPr lang="fr-FR" sz="2800" dirty="0" err="1"/>
              <a:t>christophe</a:t>
            </a:r>
            <a:endParaRPr lang="fr-FR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079">
            <a:off x="9848150" y="4837057"/>
            <a:ext cx="1117460" cy="3936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328948C-31CF-1A42-BFB2-FEF4C139C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6401">
            <a:off x="7546817" y="183466"/>
            <a:ext cx="3187700" cy="119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427D439-A652-D949-A429-05FE9BEAD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539">
            <a:off x="9360956" y="2098481"/>
            <a:ext cx="1888792" cy="18887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AB4FC8A-F242-2A4A-8DAB-F909D32A19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7307">
            <a:off x="2200182" y="2959037"/>
            <a:ext cx="6096308" cy="213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44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10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081813" y="578973"/>
            <a:ext cx="2954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c) Représentation graphique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638550" y="1318333"/>
            <a:ext cx="3829049" cy="31700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Une suite géométrique est représentée par des points non alignés. </a:t>
            </a:r>
          </a:p>
          <a:p>
            <a:endParaRPr lang="fr-FR" sz="1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Illustrons cela par les deux suites définies de la diapositive page 6.</a:t>
            </a:r>
          </a:p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</a:t>
            </a:r>
          </a:p>
          <a:p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q = …                               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q = …</a:t>
            </a:r>
          </a:p>
          <a:p>
            <a:endParaRPr lang="fr-FR" sz="1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La raison q est ……………………………………………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……………………………………………………………………………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…………………………………………………………………………….</a:t>
            </a:r>
          </a:p>
          <a:p>
            <a:endParaRPr lang="fr-FR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fr-FR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CROISSANCE EXPONENTIELLE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50" y="1032233"/>
            <a:ext cx="2567940" cy="4434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775" y="1032233"/>
            <a:ext cx="2567940" cy="4434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Flèche droite 17"/>
          <p:cNvSpPr/>
          <p:nvPr/>
        </p:nvSpPr>
        <p:spPr>
          <a:xfrm rot="9640764">
            <a:off x="2641211" y="2823369"/>
            <a:ext cx="978408" cy="280988"/>
          </a:xfrm>
          <a:prstGeom prst="rightArrow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930490">
            <a:off x="7275873" y="2802888"/>
            <a:ext cx="1034459" cy="265435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244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11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85801" y="344488"/>
            <a:ext cx="433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5°) Variation d’une suite géométrique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966865" y="1128825"/>
                <a:ext cx="9526249" cy="1169551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Comic Sans MS" panose="030F0702030302020204" pitchFamily="66" charset="0"/>
                  </a:rPr>
                  <a:t>La formule de récurrence est: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𝑝𝑒𝑟𝑚𝑖𝑒𝑟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𝑡𝑒𝑟𝑚𝑒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=1,5 </m:t>
                      </m:r>
                    </m:oMath>
                  </m:oMathPara>
                </a14:m>
                <a:endParaRPr lang="fr-FR" sz="1400" b="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La liste des 4 premiers termes est : ………………………………………………………….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On peut conjecturer que le sens de variation de la suite: ………………………………..</a:t>
                </a: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65" y="1128825"/>
                <a:ext cx="9526249" cy="1169551"/>
              </a:xfrm>
              <a:prstGeom prst="rect">
                <a:avLst/>
              </a:prstGeom>
              <a:blipFill>
                <a:blip r:embed="rId2"/>
                <a:stretch>
                  <a:fillRect b="-315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966865" y="3964290"/>
            <a:ext cx="9526248" cy="116955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Généralisation: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Pour une raison q strictement positive et de premier terme strictement positif, on peut dire: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3769F7E-2A75-B644-A5BC-49FC21AA629E}"/>
                  </a:ext>
                </a:extLst>
              </p:cNvPr>
              <p:cNvSpPr txBox="1"/>
              <p:nvPr/>
            </p:nvSpPr>
            <p:spPr>
              <a:xfrm>
                <a:off x="966864" y="2540577"/>
                <a:ext cx="9526249" cy="1169551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Comic Sans MS" panose="030F0702030302020204" pitchFamily="66" charset="0"/>
                  </a:rPr>
                  <a:t>La formule de récurrence est: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0,5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𝑝𝑒𝑟𝑚𝑖𝑒𝑟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𝑡𝑒𝑟𝑚𝑒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=24 </m:t>
                      </m:r>
                    </m:oMath>
                  </m:oMathPara>
                </a14:m>
                <a:endParaRPr lang="fr-FR" sz="1400" b="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La liste des 4 premiers termes est : ………………………………………………………….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On peut conjecturer que le sens de variation de la suite: ………………………………..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3769F7E-2A75-B644-A5BC-49FC21AA6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64" y="2540577"/>
                <a:ext cx="9526249" cy="1169551"/>
              </a:xfrm>
              <a:prstGeom prst="rect">
                <a:avLst/>
              </a:prstGeom>
              <a:blipFill>
                <a:blip r:embed="rId4"/>
                <a:stretch>
                  <a:fillRect b="-315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008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063EDE2-7FCD-B14A-85FF-86780198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054165-457B-FF4F-B872-FAE539DAB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12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A9F14A1-EA1C-784B-A4AA-269C8846EF16}"/>
              </a:ext>
            </a:extLst>
          </p:cNvPr>
          <p:cNvSpPr txBox="1"/>
          <p:nvPr/>
        </p:nvSpPr>
        <p:spPr>
          <a:xfrm>
            <a:off x="685801" y="344488"/>
            <a:ext cx="789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6°) Être ou ne pas être une suite géométrique, telle est la question.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4551AFF-1D18-E345-AB00-213DD6EDF4AD}"/>
              </a:ext>
            </a:extLst>
          </p:cNvPr>
          <p:cNvSpPr txBox="1"/>
          <p:nvPr/>
        </p:nvSpPr>
        <p:spPr>
          <a:xfrm>
            <a:off x="2067526" y="1021885"/>
            <a:ext cx="4196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a) Montrer qu’une suite est géométrique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913ED38-2C07-8E4F-83E1-7F7098A66AC3}"/>
                  </a:ext>
                </a:extLst>
              </p:cNvPr>
              <p:cNvSpPr txBox="1"/>
              <p:nvPr/>
            </p:nvSpPr>
            <p:spPr>
              <a:xfrm>
                <a:off x="659852" y="1624443"/>
                <a:ext cx="5971507" cy="88319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Procédure: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1°) On calcule le quotient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fr-FR" sz="1400" b="0" dirty="0">
                  <a:solidFill>
                    <a:srgbClr val="C000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2°) Si le résultat est une constante alors c’est une suite géométrique.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913ED38-2C07-8E4F-83E1-7F7098A66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52" y="1624443"/>
                <a:ext cx="5971507" cy="88319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BABCCEA-C606-B848-85F2-A9F8B8AD6D78}"/>
                  </a:ext>
                </a:extLst>
              </p:cNvPr>
              <p:cNvSpPr txBox="1"/>
              <p:nvPr/>
            </p:nvSpPr>
            <p:spPr>
              <a:xfrm>
                <a:off x="659852" y="2716179"/>
                <a:ext cx="9281836" cy="2673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Exemples:</a:t>
                </a:r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arenR"/>
                </a:pPr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Soit la suite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définie pour tout entier naturel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1,5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</m:t>
                    </m:r>
                  </m:oMath>
                </a14:m>
                <a:endParaRPr lang="fr-FR" sz="1400" b="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		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 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1,5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1,5</m:t>
                    </m:r>
                  </m:oMath>
                </a14:m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  Le résultat est une constante donc la suite est géométrique de raison </a:t>
                </a:r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1,5 </a:t>
                </a:r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et de premier terme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 </m:t>
                    </m:r>
                  </m:oMath>
                </a14:m>
                <a:endParaRPr lang="fr-FR" sz="1400" b="1" dirty="0">
                  <a:solidFill>
                    <a:srgbClr val="0070C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2)   Soit la suite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définie pour tout entier naturel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𝑠𝑢𝑝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é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𝑟𝑖𝑒𝑢𝑟𝑒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é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𝑔𝑎𝑙𝑒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à 1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1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=−10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		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 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</m:oMath>
                </a14:m>
                <a:endParaRPr lang="fr-FR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  Le résultat est une constante donc la suite est géométrique de raison </a:t>
                </a:r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-4 </a:t>
                </a:r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et de premier terme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−10</m:t>
                    </m:r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fr-FR" sz="1400" b="1" dirty="0">
                  <a:solidFill>
                    <a:srgbClr val="0070C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BABCCEA-C606-B848-85F2-A9F8B8AD6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52" y="2716179"/>
                <a:ext cx="9281836" cy="2673489"/>
              </a:xfrm>
              <a:prstGeom prst="rect">
                <a:avLst/>
              </a:prstGeom>
              <a:blipFill>
                <a:blip r:embed="rId3"/>
                <a:stretch>
                  <a:fillRect l="-4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F8114F0E-2A24-1A43-8E0D-7D848CFDE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0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28C4BE3-05D6-C441-B80F-A1BBA2E25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DB33DD-8CB0-C94D-94C3-15DE8F88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13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E08FF68-0311-1A47-A3EB-EB6AEADFC5FB}"/>
              </a:ext>
            </a:extLst>
          </p:cNvPr>
          <p:cNvSpPr txBox="1"/>
          <p:nvPr/>
        </p:nvSpPr>
        <p:spPr>
          <a:xfrm>
            <a:off x="2035636" y="481558"/>
            <a:ext cx="4825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b) Montrer qu’une suite n’est pas arithmétique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5233972-8407-2E4D-9C2A-8E9B10F3F079}"/>
                  </a:ext>
                </a:extLst>
              </p:cNvPr>
              <p:cNvSpPr txBox="1"/>
              <p:nvPr/>
            </p:nvSpPr>
            <p:spPr>
              <a:xfrm>
                <a:off x="685801" y="1181098"/>
                <a:ext cx="6424387" cy="13045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Procédure: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1°) On calcule quelques valeurs comme par exemple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fr-FR" sz="1400" b="0" dirty="0">
                  <a:solidFill>
                    <a:srgbClr val="C000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2°) On calcule le quotient entre ces valeurs comme par exemple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fr-FR" sz="1400" b="0" dirty="0">
                  <a:solidFill>
                    <a:srgbClr val="C000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3°) On constate que les résultats sont différents.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4°) On conclut: ce n’est pas une suite géométrique.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5233972-8407-2E4D-9C2A-8E9B10F3F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181098"/>
                <a:ext cx="6424387" cy="13045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68511A8-298B-694B-B92E-3806CF2688E4}"/>
                  </a:ext>
                </a:extLst>
              </p:cNvPr>
              <p:cNvSpPr txBox="1"/>
              <p:nvPr/>
            </p:nvSpPr>
            <p:spPr>
              <a:xfrm>
                <a:off x="685801" y="2598275"/>
                <a:ext cx="8155374" cy="2892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Exemples:</a:t>
                </a:r>
              </a:p>
              <a:p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arenR"/>
                </a:pPr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Soit la suite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définie pour tout entier naturel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Sup>
                      <m:sSubSup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+1    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=5. 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+1=51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51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+1=5203 </m:t>
                    </m:r>
                  </m:oMath>
                </a14:m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 		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51</m:t>
                        </m:r>
                      </m:num>
                      <m:den>
                        <m: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fr-F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fr-F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f>
                      <m:fPr>
                        <m:ctrlP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5203</m:t>
                        </m:r>
                      </m:num>
                      <m:den>
                        <m: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51</m:t>
                        </m:r>
                      </m:den>
                    </m:f>
                    <m:r>
                      <a:rPr lang="fr-F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fr-F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𝟏𝟎𝟐</m:t>
                    </m:r>
                    <m:r>
                      <a:rPr lang="fr-F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𝟎𝟐</m:t>
                    </m:r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à </m:t>
                    </m:r>
                    <m:sSup>
                      <m:sSupPr>
                        <m:ctrlP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𝑝𝑟</m:t>
                    </m:r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è</m:t>
                    </m:r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		Les résultats sont différents donc la suite n’est pas géométrique.</a:t>
                </a:r>
                <a:endParaRPr lang="fr-FR" sz="1400" b="1" dirty="0">
                  <a:solidFill>
                    <a:srgbClr val="0070C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2)   Soit la suite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définie pour tout entier naturel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𝑠𝑢𝑝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é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𝑟𝑖𝑒𝑢𝑟𝑒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é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𝑔𝑎𝑙𝑒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à 1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+1 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 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2²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; 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×3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²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55</m:t>
                    </m:r>
                  </m:oMath>
                </a14:m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 		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num>
                      <m:den>
                        <m: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fr-F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fr-F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fr-F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𝟓𝟕</m:t>
                    </m:r>
                    <m:r>
                      <a:rPr lang="fr-F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à </m:t>
                    </m:r>
                    <m:sSup>
                      <m:sSupPr>
                        <m:ctrlPr>
                          <a:rPr lang="fr-FR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e>
                      <m:sup>
                        <m:r>
                          <a:rPr lang="fr-FR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fr-F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𝒑𝒓</m:t>
                    </m:r>
                    <m:r>
                      <a:rPr lang="fr-F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è</m:t>
                    </m:r>
                    <m:r>
                      <a:rPr lang="fr-F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  <m:r>
                      <a:rPr lang="fr-FR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f>
                      <m:fPr>
                        <m:ctrlPr>
                          <a:rPr lang="fr-F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fr-F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55</m:t>
                        </m:r>
                      </m:num>
                      <m:den>
                        <m: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  <m:r>
                      <a:rPr lang="fr-F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fr-F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		Les résultats sont différents donc la suite n’est pas géométrique.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68511A8-298B-694B-B92E-3806CF268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2598275"/>
                <a:ext cx="8155374" cy="2892715"/>
              </a:xfrm>
              <a:prstGeom prst="rect">
                <a:avLst/>
              </a:prstGeom>
              <a:blipFill>
                <a:blip r:embed="rId3"/>
                <a:stretch>
                  <a:fillRect l="-467" t="-439" b="-13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EBA66099-D2B8-664E-9CCC-83D30B60CB63}"/>
              </a:ext>
            </a:extLst>
          </p:cNvPr>
          <p:cNvSpPr txBox="1"/>
          <p:nvPr/>
        </p:nvSpPr>
        <p:spPr>
          <a:xfrm>
            <a:off x="1357745" y="3740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1094DEA-BA9B-2E4A-831F-166DC2B69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1" y="2218604"/>
            <a:ext cx="1665432" cy="166543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3A3546B-E8CA-1049-8880-2B77434A96CA}"/>
              </a:ext>
            </a:extLst>
          </p:cNvPr>
          <p:cNvSpPr txBox="1"/>
          <p:nvPr/>
        </p:nvSpPr>
        <p:spPr>
          <a:xfrm>
            <a:off x="9166226" y="3884036"/>
            <a:ext cx="225829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C00000"/>
                </a:solidFill>
                <a:latin typeface="Comic Sans MS" panose="030F0902030302020204" pitchFamily="66" charset="0"/>
              </a:rPr>
              <a:t>Le deuxième exemple est le même que celui utilisé page 7. Donc cette suite n’est </a:t>
            </a:r>
            <a:r>
              <a:rPr lang="fr-FR" sz="1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ni arithmétique ni géométrique.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F818097-4798-CC47-8018-1B12F7E524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3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85801" y="344488"/>
            <a:ext cx="778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1°) Définition et représentation graphique d’une suite arithmétique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8981" y="889322"/>
            <a:ext cx="39084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a) Définition d’une suite arithmétique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1681" y="4875939"/>
            <a:ext cx="9411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  <a:cs typeface="Arial" pitchFamily="34" charset="0"/>
              </a:rPr>
              <a:t>Exemples:</a:t>
            </a:r>
            <a:r>
              <a:rPr lang="fr-FR" sz="1400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1400" dirty="0">
                <a:latin typeface="Comic Sans MS" panose="030F0702030302020204" pitchFamily="66" charset="0"/>
                <a:cs typeface="Arial" pitchFamily="34" charset="0"/>
              </a:rPr>
              <a:t>Les suites arithmétiques précédentes sont définies par la formule: </a:t>
            </a:r>
          </a:p>
          <a:p>
            <a:r>
              <a:rPr lang="fr-FR" sz="1400" dirty="0">
                <a:latin typeface="Comic Sans MS" panose="030F0702030302020204" pitchFamily="66" charset="0"/>
                <a:cs typeface="Arial" pitchFamily="34" charset="0"/>
              </a:rPr>
              <a:t>	1°) ………………………………………		2°) …………………………………………………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97" y="2206444"/>
            <a:ext cx="5524752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Flèche courbée vers le haut 15"/>
          <p:cNvSpPr/>
          <p:nvPr/>
        </p:nvSpPr>
        <p:spPr>
          <a:xfrm>
            <a:off x="1620788" y="2897602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Flèche courbée vers le haut 16"/>
          <p:cNvSpPr/>
          <p:nvPr/>
        </p:nvSpPr>
        <p:spPr>
          <a:xfrm>
            <a:off x="2085975" y="2915798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lèche courbée vers le haut 17"/>
          <p:cNvSpPr/>
          <p:nvPr/>
        </p:nvSpPr>
        <p:spPr>
          <a:xfrm>
            <a:off x="5129079" y="2886155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Flèche courbée vers le haut 18"/>
          <p:cNvSpPr/>
          <p:nvPr/>
        </p:nvSpPr>
        <p:spPr>
          <a:xfrm>
            <a:off x="1109370" y="3534404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Flèche courbée vers le haut 19"/>
          <p:cNvSpPr/>
          <p:nvPr/>
        </p:nvSpPr>
        <p:spPr>
          <a:xfrm>
            <a:off x="1155601" y="2914447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Flèche courbée vers le haut 20"/>
          <p:cNvSpPr/>
          <p:nvPr/>
        </p:nvSpPr>
        <p:spPr>
          <a:xfrm>
            <a:off x="1574557" y="3554166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Flèche courbée vers le haut 21"/>
          <p:cNvSpPr/>
          <p:nvPr/>
        </p:nvSpPr>
        <p:spPr>
          <a:xfrm>
            <a:off x="2039744" y="3554166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Flèche courbée vers le haut 22"/>
          <p:cNvSpPr/>
          <p:nvPr/>
        </p:nvSpPr>
        <p:spPr>
          <a:xfrm>
            <a:off x="5129079" y="3496629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095603" y="2790107"/>
            <a:ext cx="1279517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Raison r = …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095602" y="3472959"/>
            <a:ext cx="1279517" cy="30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Raison r = …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FC6A16A-F222-9943-BA03-98C5E0D4B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520" y="2190674"/>
            <a:ext cx="1993183" cy="1993183"/>
          </a:xfrm>
          <a:prstGeom prst="rect">
            <a:avLst/>
          </a:prstGeom>
        </p:spPr>
      </p:pic>
      <p:sp>
        <p:nvSpPr>
          <p:cNvPr id="24" name="Rectangle 1">
            <a:extLst>
              <a:ext uri="{FF2B5EF4-FFF2-40B4-BE49-F238E27FC236}">
                <a16:creationId xmlns:a16="http://schemas.microsoft.com/office/drawing/2014/main" id="{DBBABA08-2B5F-164B-8B1D-B08B6C4C2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297" y="1511100"/>
            <a:ext cx="9782819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Définition</a:t>
            </a: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: Une suite est dite arithmétique lorsque le terme suivant se détermine à l’aide du précédent en ajoutant toujours le même nombre réel (positif ou négatif) appelé raison noté r.</a:t>
            </a:r>
            <a:endParaRPr kumimoji="0" lang="fr-FR" sz="1400" i="0" u="none" strike="noStrike" cap="none" normalizeH="0" baseline="0" dirty="0">
              <a:ln>
                <a:noFill/>
              </a:ln>
              <a:solidFill>
                <a:srgbClr val="C0000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34F54B20-B854-E240-8B9E-49C629CAED74}"/>
                  </a:ext>
                </a:extLst>
              </p:cNvPr>
              <p:cNvSpPr txBox="1"/>
              <p:nvPr/>
            </p:nvSpPr>
            <p:spPr>
              <a:xfrm>
                <a:off x="836297" y="4210730"/>
                <a:ext cx="9920843" cy="52322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Arial" pitchFamily="34" charset="0"/>
                  </a:rPr>
                  <a:t>Généralisation:</a:t>
                </a:r>
                <a:r>
                  <a:rPr lang="fr-FR" sz="1400" dirty="0">
                    <a:solidFill>
                      <a:srgbClr val="C00000"/>
                    </a:solidFill>
                    <a:latin typeface="Comic Sans MS" panose="030F0702030302020204" pitchFamily="66" charset="0"/>
                    <a:cs typeface="Arial" pitchFamily="34" charset="0"/>
                  </a:rPr>
                  <a:t> 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702030302020204" pitchFamily="66" charset="0"/>
                    <a:cs typeface="Arial" pitchFamily="34" charset="0"/>
                  </a:rPr>
                  <a:t>La formule de récurrence liée aux suites arithmétiques est: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+1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𝑟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𝑜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ù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𝑟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𝑒𝑠𝑡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𝑙𝑎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𝑟𝑎𝑖𝑠𝑜𝑛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𝑑𝑒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𝑙𝑎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𝑠𝑢𝑖𝑡𝑒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.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702030302020204" pitchFamily="66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34F54B20-B854-E240-8B9E-49C629CAE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97" y="4210730"/>
                <a:ext cx="9920843" cy="523220"/>
              </a:xfrm>
              <a:prstGeom prst="rect">
                <a:avLst/>
              </a:prstGeom>
              <a:blipFill>
                <a:blip r:embed="rId5"/>
                <a:stretch>
                  <a:fillRect l="-128" b="-6818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38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3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90865" y="454834"/>
            <a:ext cx="75408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b) Algorithme déterminant le terme de rang N d’une suite arithmétique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00125" y="959712"/>
            <a:ext cx="3714478" cy="3077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Algorithme: </a:t>
            </a:r>
            <a:r>
              <a:rPr lang="fr-FR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CalculTerme</a:t>
            </a:r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(U, N)</a:t>
            </a:r>
          </a:p>
          <a:p>
            <a:r>
              <a:rPr lang="fr-FR" sz="1400" b="1" dirty="0">
                <a:latin typeface="Comic Sans MS" panose="030F0702030302020204" pitchFamily="66" charset="0"/>
              </a:rPr>
              <a:t>   Début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		</a:t>
            </a:r>
          </a:p>
          <a:p>
            <a:r>
              <a:rPr lang="fr-FR" sz="1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	Pour K allant de … à …… faire</a:t>
            </a:r>
          </a:p>
          <a:p>
            <a:r>
              <a:rPr lang="fr-FR" sz="1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	   </a:t>
            </a:r>
          </a:p>
          <a:p>
            <a:r>
              <a:rPr lang="fr-FR" sz="1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	       U &lt;- …………………….</a:t>
            </a:r>
          </a:p>
          <a:p>
            <a:endParaRPr lang="fr-FR" sz="14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fr-FR" sz="1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	Fin Pour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	</a:t>
            </a:r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Retourner ……</a:t>
            </a:r>
          </a:p>
          <a:p>
            <a:endParaRPr lang="fr-FR" sz="1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fr-FR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    Fin</a:t>
            </a:r>
          </a:p>
        </p:txBody>
      </p:sp>
      <p:cxnSp>
        <p:nvCxnSpPr>
          <p:cNvPr id="18" name="Connecteur droit 17"/>
          <p:cNvCxnSpPr>
            <a:cxnSpLocks/>
          </p:cNvCxnSpPr>
          <p:nvPr/>
        </p:nvCxnSpPr>
        <p:spPr>
          <a:xfrm>
            <a:off x="1576723" y="1515396"/>
            <a:ext cx="0" cy="207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cxnSpLocks/>
          </p:cNvCxnSpPr>
          <p:nvPr/>
        </p:nvCxnSpPr>
        <p:spPr>
          <a:xfrm>
            <a:off x="2206537" y="1939854"/>
            <a:ext cx="2904" cy="620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 flipV="1">
            <a:off x="1514855" y="1833621"/>
            <a:ext cx="20955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2101762" y="2266127"/>
            <a:ext cx="20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471948" y="3135376"/>
            <a:ext cx="20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1AD61DAC-595E-F544-8130-645125983095}"/>
              </a:ext>
            </a:extLst>
          </p:cNvPr>
          <p:cNvSpPr txBox="1"/>
          <p:nvPr/>
        </p:nvSpPr>
        <p:spPr>
          <a:xfrm>
            <a:off x="6287121" y="952998"/>
            <a:ext cx="3411511" cy="30162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Programme en langage Python </a:t>
            </a:r>
          </a:p>
          <a:p>
            <a:r>
              <a:rPr lang="fr-FR" sz="1400" b="1" dirty="0">
                <a:latin typeface="Comic Sans MS" panose="030F0702030302020204" pitchFamily="66" charset="0"/>
              </a:rPr>
              <a:t>   </a:t>
            </a: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E378F8-367A-024D-8EF9-648EEB7E48AD}"/>
              </a:ext>
            </a:extLst>
          </p:cNvPr>
          <p:cNvSpPr txBox="1"/>
          <p:nvPr/>
        </p:nvSpPr>
        <p:spPr>
          <a:xfrm>
            <a:off x="1049310" y="4332157"/>
            <a:ext cx="9868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 panose="030F0902030302020204" pitchFamily="66" charset="0"/>
                <a:cs typeface="Arial" panose="020B0604020202020204" pitchFamily="34" charset="0"/>
              </a:rPr>
              <a:t>Attention: Le résultat est la valeur du terme U</a:t>
            </a:r>
            <a:r>
              <a:rPr lang="fr-FR" sz="1400" baseline="-25000" dirty="0">
                <a:latin typeface="Comic Sans MS" panose="030F0902030302020204" pitchFamily="66" charset="0"/>
                <a:cs typeface="Arial" panose="020B0604020202020204" pitchFamily="34" charset="0"/>
              </a:rPr>
              <a:t>n</a:t>
            </a:r>
            <a:r>
              <a:rPr lang="fr-FR" sz="1400" dirty="0">
                <a:latin typeface="Comic Sans MS" panose="030F0902030302020204" pitchFamily="66" charset="0"/>
                <a:cs typeface="Arial" panose="020B0604020202020204" pitchFamily="34" charset="0"/>
              </a:rPr>
              <a:t> (de rang n) pour le premier terme U</a:t>
            </a:r>
            <a:r>
              <a:rPr lang="fr-FR" sz="1400" baseline="-25000" dirty="0">
                <a:latin typeface="Comic Sans MS" panose="030F0902030302020204" pitchFamily="66" charset="0"/>
                <a:cs typeface="Arial" panose="020B0604020202020204" pitchFamily="34" charset="0"/>
              </a:rPr>
              <a:t>0</a:t>
            </a:r>
            <a:r>
              <a:rPr lang="fr-FR" sz="1400" dirty="0">
                <a:latin typeface="Comic Sans MS" panose="030F0902030302020204" pitchFamily="66" charset="0"/>
                <a:cs typeface="Arial" panose="020B0604020202020204" pitchFamily="34" charset="0"/>
              </a:rPr>
              <a:t>.</a:t>
            </a:r>
          </a:p>
          <a:p>
            <a:r>
              <a:rPr lang="fr-FR" sz="1400" dirty="0">
                <a:latin typeface="Comic Sans MS" panose="030F0902030302020204" pitchFamily="66" charset="0"/>
                <a:cs typeface="Arial" panose="020B0604020202020204" pitchFamily="34" charset="0"/>
              </a:rPr>
              <a:t>Pour avoir ce résultat avec une suite dont le premier terme est U</a:t>
            </a:r>
            <a:r>
              <a:rPr lang="fr-FR" sz="1400" baseline="-25000" dirty="0">
                <a:latin typeface="Comic Sans MS" panose="030F0902030302020204" pitchFamily="66" charset="0"/>
                <a:cs typeface="Arial" panose="020B0604020202020204" pitchFamily="34" charset="0"/>
              </a:rPr>
              <a:t>1</a:t>
            </a:r>
            <a:r>
              <a:rPr lang="fr-FR" sz="1400" dirty="0">
                <a:latin typeface="Comic Sans MS" panose="030F0902030302020204" pitchFamily="66" charset="0"/>
                <a:cs typeface="Arial" panose="020B0604020202020204" pitchFamily="34" charset="0"/>
              </a:rPr>
              <a:t>, il faut remplacer dans l’algorithme et le programme au niveau de la boucle « Pour » la lettre N par N-1.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9E6F85-46B8-0B42-94CD-CEAE7D43B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883" y="4015020"/>
            <a:ext cx="1454771" cy="14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1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4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081813" y="578973"/>
            <a:ext cx="2954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c) Représentation graphique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638550" y="1318333"/>
            <a:ext cx="3829049" cy="273921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Une suite arithmétique est représentée par des points alignés. </a:t>
            </a:r>
          </a:p>
          <a:p>
            <a:endParaRPr lang="fr-FR" sz="1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Illustrons cela par les deux suites définies de la diapositive page 2.</a:t>
            </a:r>
          </a:p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</a:t>
            </a:r>
          </a:p>
          <a:p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r = 2                            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r = -3 </a:t>
            </a:r>
          </a:p>
          <a:p>
            <a:endParaRPr lang="fr-FR" sz="1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La raison r est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la différence des ordonnées de deux points consécutifs.</a:t>
            </a:r>
          </a:p>
          <a:p>
            <a:endParaRPr lang="fr-FR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CROISSANCE LINÉAIRE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50" y="1032233"/>
            <a:ext cx="2567940" cy="4434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775" y="1032233"/>
            <a:ext cx="2567940" cy="4434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Flèche droite 17"/>
          <p:cNvSpPr/>
          <p:nvPr/>
        </p:nvSpPr>
        <p:spPr>
          <a:xfrm rot="9640764">
            <a:off x="2641211" y="2823369"/>
            <a:ext cx="978408" cy="280988"/>
          </a:xfrm>
          <a:prstGeom prst="rightArrow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930490">
            <a:off x="7332983" y="2795112"/>
            <a:ext cx="978408" cy="28098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71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85801" y="344488"/>
            <a:ext cx="439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2°) Variation d’une suite arithmétique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789" y="1073820"/>
            <a:ext cx="1779231" cy="288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661" y="713820"/>
            <a:ext cx="1706951" cy="3600000"/>
          </a:xfrm>
          <a:prstGeom prst="rect">
            <a:avLst/>
          </a:prstGeom>
          <a:ln>
            <a:solidFill>
              <a:srgbClr val="C0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3200401" y="1567543"/>
                <a:ext cx="2693366" cy="138499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Comic Sans MS" panose="030F0702030302020204" pitchFamily="66" charset="0"/>
                  </a:rPr>
                  <a:t>La formule de récurrence est: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fr-FR" sz="1400" b="0" dirty="0">
                  <a:latin typeface="Comic Sans MS" panose="030F0702030302020204" pitchFamily="66" charset="0"/>
                </a:endParaRPr>
              </a:p>
              <a:p>
                <a:endParaRPr lang="fr-FR" sz="1400" b="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Sa raison vaut :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 &gt; 0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La suite est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croissante</a:t>
                </a:r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1" y="1567543"/>
                <a:ext cx="2693366" cy="1384995"/>
              </a:xfrm>
              <a:prstGeom prst="rect">
                <a:avLst/>
              </a:prstGeom>
              <a:blipFill>
                <a:blip r:embed="rId4"/>
                <a:stretch>
                  <a:fillRect b="-267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6375286" y="1567542"/>
                <a:ext cx="2693366" cy="138499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Comic Sans MS" panose="030F0702030302020204" pitchFamily="66" charset="0"/>
                  </a:rPr>
                  <a:t>La formule de récurrence est: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fr-FR" sz="1400" b="0" dirty="0">
                  <a:latin typeface="Comic Sans MS" panose="030F0702030302020204" pitchFamily="66" charset="0"/>
                </a:endParaRPr>
              </a:p>
              <a:p>
                <a:endParaRPr lang="fr-FR" sz="1400" b="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Sa raison vaut :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-3 &lt; 0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La suite est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décroissante</a:t>
                </a:r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286" y="1567542"/>
                <a:ext cx="2693366" cy="1384995"/>
              </a:xfrm>
              <a:prstGeom prst="rect">
                <a:avLst/>
              </a:prstGeom>
              <a:blipFill>
                <a:blip r:embed="rId5"/>
                <a:stretch>
                  <a:fillRect b="-267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DBA0D2A-FD07-7F43-BD56-E99650785F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6" y="3434658"/>
            <a:ext cx="1967224" cy="197715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5316768-116F-D54D-B370-90F6109889DE}"/>
              </a:ext>
            </a:extLst>
          </p:cNvPr>
          <p:cNvSpPr txBox="1"/>
          <p:nvPr/>
        </p:nvSpPr>
        <p:spPr>
          <a:xfrm>
            <a:off x="3200401" y="3953820"/>
            <a:ext cx="5868251" cy="95410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Généralisation: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Si la raison 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positive alors la suite est croissante;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négative alors la suite est décroissante.</a:t>
            </a:r>
          </a:p>
        </p:txBody>
      </p:sp>
    </p:spTree>
    <p:extLst>
      <p:ext uri="{BB962C8B-B14F-4D97-AF65-F5344CB8AC3E}">
        <p14:creationId xmlns:p14="http://schemas.microsoft.com/office/powerpoint/2010/main" val="4256837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063EDE2-7FCD-B14A-85FF-86780198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054165-457B-FF4F-B872-FAE539DAB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6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A9F14A1-EA1C-784B-A4AA-269C8846EF16}"/>
              </a:ext>
            </a:extLst>
          </p:cNvPr>
          <p:cNvSpPr txBox="1"/>
          <p:nvPr/>
        </p:nvSpPr>
        <p:spPr>
          <a:xfrm>
            <a:off x="685801" y="344488"/>
            <a:ext cx="796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3°) Être ou ne pas être une suite arithmétique, telle est la question.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4551AFF-1D18-E345-AB00-213DD6EDF4AD}"/>
              </a:ext>
            </a:extLst>
          </p:cNvPr>
          <p:cNvSpPr txBox="1"/>
          <p:nvPr/>
        </p:nvSpPr>
        <p:spPr>
          <a:xfrm>
            <a:off x="2067526" y="1021885"/>
            <a:ext cx="4251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a) Montrer qu’une suite est arithmétique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913ED38-2C07-8E4F-83E1-7F7098A66AC3}"/>
                  </a:ext>
                </a:extLst>
              </p:cNvPr>
              <p:cNvSpPr txBox="1"/>
              <p:nvPr/>
            </p:nvSpPr>
            <p:spPr>
              <a:xfrm>
                <a:off x="659852" y="1624443"/>
                <a:ext cx="6014788" cy="73866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Procédure: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1°) On calcule la différence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fr-FR" sz="1400" b="0" dirty="0">
                  <a:solidFill>
                    <a:srgbClr val="C000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2°) Si le résultat est une constante alors c’est une suite arithmétique.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913ED38-2C07-8E4F-83E1-7F7098A66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52" y="1624443"/>
                <a:ext cx="6014788" cy="738664"/>
              </a:xfrm>
              <a:prstGeom prst="rect">
                <a:avLst/>
              </a:prstGeom>
              <a:blipFill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BABCCEA-C606-B848-85F2-A9F8B8AD6D78}"/>
                  </a:ext>
                </a:extLst>
              </p:cNvPr>
              <p:cNvSpPr txBox="1"/>
              <p:nvPr/>
            </p:nvSpPr>
            <p:spPr>
              <a:xfrm>
                <a:off x="685801" y="2598275"/>
                <a:ext cx="9420912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Exemples:</a:t>
                </a:r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arenR"/>
                </a:pPr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Soit la suite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définie pour tout entier naturel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+4    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=15. 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  Le résultat est une constante donc la suite est arithmétique de raison </a:t>
                </a:r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4 </a:t>
                </a:r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et de premier terme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 </m:t>
                    </m:r>
                  </m:oMath>
                </a14:m>
                <a:endParaRPr lang="fr-FR" sz="1400" b="1" dirty="0">
                  <a:solidFill>
                    <a:srgbClr val="0070C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2)   Soit la suite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définie pour tout entier naturel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𝑠𝑢𝑝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é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𝑟𝑖𝑒𝑢𝑟𝑒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é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𝑔𝑎𝑙𝑒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à 1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−13 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=−10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 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 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−13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 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𝟏𝟑</m:t>
                    </m:r>
                  </m:oMath>
                </a14:m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  Le résultat est une constante donc la suite est arithmétique de raison </a:t>
                </a:r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13 </a:t>
                </a:r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et de premier terme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−10</m:t>
                    </m:r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fr-FR" sz="1400" b="1" dirty="0">
                  <a:solidFill>
                    <a:srgbClr val="0070C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BABCCEA-C606-B848-85F2-A9F8B8AD6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2598275"/>
                <a:ext cx="9420912" cy="2246769"/>
              </a:xfrm>
              <a:prstGeom prst="rect">
                <a:avLst/>
              </a:prstGeom>
              <a:blipFill>
                <a:blip r:embed="rId3"/>
                <a:stretch>
                  <a:fillRect l="-404" t="-5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B4C9CB69-E838-3943-8CEC-135EFFCC2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17" y="2598275"/>
            <a:ext cx="1810905" cy="181090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C61221E-17AE-9A44-8E7F-F41A4D0E3A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32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28C4BE3-05D6-C441-B80F-A1BBA2E25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DB33DD-8CB0-C94D-94C3-15DE8F88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7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E08FF68-0311-1A47-A3EB-EB6AEADFC5FB}"/>
              </a:ext>
            </a:extLst>
          </p:cNvPr>
          <p:cNvSpPr txBox="1"/>
          <p:nvPr/>
        </p:nvSpPr>
        <p:spPr>
          <a:xfrm>
            <a:off x="2035636" y="481558"/>
            <a:ext cx="4825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b) Montrer qu’une suite n’est pas arithmétique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5233972-8407-2E4D-9C2A-8E9B10F3F079}"/>
                  </a:ext>
                </a:extLst>
              </p:cNvPr>
              <p:cNvSpPr txBox="1"/>
              <p:nvPr/>
            </p:nvSpPr>
            <p:spPr>
              <a:xfrm>
                <a:off x="685801" y="1181098"/>
                <a:ext cx="7292702" cy="116955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Procédure: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1°) On calcule quelques valeurs comme par exemple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fr-FR" sz="1400" b="0" dirty="0">
                  <a:solidFill>
                    <a:srgbClr val="C000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2°) On calcule la différence entre ces valeurs comme par exemple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fr-FR" sz="1400" b="0" dirty="0">
                  <a:solidFill>
                    <a:srgbClr val="C000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3°) On constate que les résultats sont différents.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4°) On conclut: ce n’est pas une suite arithmétique.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5233972-8407-2E4D-9C2A-8E9B10F3F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181098"/>
                <a:ext cx="7292702" cy="1169551"/>
              </a:xfrm>
              <a:prstGeom prst="rect">
                <a:avLst/>
              </a:prstGeom>
              <a:blipFill>
                <a:blip r:embed="rId2"/>
                <a:stretch>
                  <a:fillRect b="-4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68511A8-298B-694B-B92E-3806CF2688E4}"/>
                  </a:ext>
                </a:extLst>
              </p:cNvPr>
              <p:cNvSpPr txBox="1"/>
              <p:nvPr/>
            </p:nvSpPr>
            <p:spPr>
              <a:xfrm>
                <a:off x="685801" y="2598275"/>
                <a:ext cx="8155374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Exemples:</a:t>
                </a:r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arenR"/>
                </a:pPr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Soit la suite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définie pour tout entier naturel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+4    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=5. 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×5+4=14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×14+4=32 ;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=2×32+4=68</m:t>
                    </m:r>
                  </m:oMath>
                </a14:m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 		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=32 −14=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𝟏𝟖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=68 −32=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𝟑𝟔</m:t>
                    </m:r>
                  </m:oMath>
                </a14:m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		Les résultats sont différents donc la suite n’est pas arithmétique.</a:t>
                </a:r>
                <a:endParaRPr lang="fr-FR" sz="1400" b="1" dirty="0">
                  <a:solidFill>
                    <a:srgbClr val="0070C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2)   Soit la suite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définie pour tout entier naturel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𝑠𝑢𝑝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é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𝑟𝑖𝑒𝑢𝑟𝑒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é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𝑔𝑎𝑙𝑒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à 1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+1 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 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2²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; 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×3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²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55</m:t>
                    </m:r>
                  </m:oMath>
                </a14:m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 		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𝟏𝟖</m:t>
                    </m:r>
                    <m:r>
                      <a:rPr lang="fr-FR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 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55</m:t>
                    </m:r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		Les résultats sont différents donc la suite n’est pas arithmétique.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68511A8-298B-694B-B92E-3806CF268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2598275"/>
                <a:ext cx="8155374" cy="2246769"/>
              </a:xfrm>
              <a:prstGeom prst="rect">
                <a:avLst/>
              </a:prstGeom>
              <a:blipFill>
                <a:blip r:embed="rId3"/>
                <a:stretch>
                  <a:fillRect l="-467" t="-565" b="-16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B323F2EB-2E71-5947-85AD-B9D32F094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175" y="2458009"/>
            <a:ext cx="2527300" cy="2527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28D2DE6-058A-9241-AD2D-38E7D8367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33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8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85801" y="344488"/>
            <a:ext cx="761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4°) Définition et représentation graphique d’une suite géométrique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36297" y="1511100"/>
            <a:ext cx="9782819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Définition</a:t>
            </a: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: Une suite est dite géométrique lorsque le terme suivant se détermine à l’aide du précédent en multipliant toujours le même nombre réel (positif ou négatif) appelé raison noté q.</a:t>
            </a:r>
            <a:endParaRPr kumimoji="0" lang="fr-FR" sz="1400" i="0" u="none" strike="noStrike" cap="none" normalizeH="0" baseline="0" dirty="0">
              <a:ln>
                <a:noFill/>
              </a:ln>
              <a:solidFill>
                <a:srgbClr val="C0000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8981" y="889322"/>
            <a:ext cx="3853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a) Définition d’une suite géométrique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836297" y="4210730"/>
                <a:ext cx="9920843" cy="52322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Arial" pitchFamily="34" charset="0"/>
                  </a:rPr>
                  <a:t>Généralisation:</a:t>
                </a:r>
                <a:r>
                  <a:rPr lang="fr-FR" sz="1400" dirty="0">
                    <a:solidFill>
                      <a:srgbClr val="C00000"/>
                    </a:solidFill>
                    <a:latin typeface="Comic Sans MS" panose="030F0702030302020204" pitchFamily="66" charset="0"/>
                    <a:cs typeface="Arial" pitchFamily="34" charset="0"/>
                  </a:rPr>
                  <a:t> 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702030302020204" pitchFamily="66" charset="0"/>
                    <a:cs typeface="Arial" pitchFamily="34" charset="0"/>
                  </a:rPr>
                  <a:t>La formule de récurrence liée aux suites géométriques est: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+1</m:t>
                        </m:r>
                      </m:sub>
                    </m:sSub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𝑞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× 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 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𝑜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ù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𝑞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𝑒𝑠𝑡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𝑙𝑎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𝑟𝑎𝑖𝑠𝑜𝑛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𝑑𝑒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𝑙𝑎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𝑠𝑢𝑖𝑡𝑒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.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702030302020204" pitchFamily="66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.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702030302020204" pitchFamily="66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97" y="4210730"/>
                <a:ext cx="9920843" cy="523220"/>
              </a:xfrm>
              <a:prstGeom prst="rect">
                <a:avLst/>
              </a:prstGeom>
              <a:blipFill>
                <a:blip r:embed="rId2"/>
                <a:stretch>
                  <a:fillRect l="-128" b="-6818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31681" y="4875939"/>
            <a:ext cx="9411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  <a:cs typeface="Arial" pitchFamily="34" charset="0"/>
              </a:rPr>
              <a:t>Exemples:</a:t>
            </a:r>
            <a:r>
              <a:rPr lang="fr-FR" sz="1400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1400" dirty="0">
                <a:latin typeface="Comic Sans MS" panose="030F0702030302020204" pitchFamily="66" charset="0"/>
                <a:cs typeface="Arial" pitchFamily="34" charset="0"/>
              </a:rPr>
              <a:t>Les suites géométriques précédentes sont définies par la formule: </a:t>
            </a:r>
          </a:p>
          <a:p>
            <a:r>
              <a:rPr lang="fr-FR" sz="1400" dirty="0">
                <a:latin typeface="Comic Sans MS" panose="030F0702030302020204" pitchFamily="66" charset="0"/>
                <a:cs typeface="Arial" pitchFamily="34" charset="0"/>
              </a:rPr>
              <a:t>	1°) ………………………………………		2°) …………………………………………………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97" y="2206444"/>
            <a:ext cx="5524752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Flèche courbée vers le haut 15"/>
          <p:cNvSpPr/>
          <p:nvPr/>
        </p:nvSpPr>
        <p:spPr>
          <a:xfrm>
            <a:off x="1620788" y="2897602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Flèche courbée vers le haut 16"/>
          <p:cNvSpPr/>
          <p:nvPr/>
        </p:nvSpPr>
        <p:spPr>
          <a:xfrm>
            <a:off x="2085975" y="2915798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lèche courbée vers le haut 17"/>
          <p:cNvSpPr/>
          <p:nvPr/>
        </p:nvSpPr>
        <p:spPr>
          <a:xfrm>
            <a:off x="5129079" y="2886155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Flèche courbée vers le haut 18"/>
          <p:cNvSpPr/>
          <p:nvPr/>
        </p:nvSpPr>
        <p:spPr>
          <a:xfrm>
            <a:off x="1109370" y="3534404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Flèche courbée vers le haut 19"/>
          <p:cNvSpPr/>
          <p:nvPr/>
        </p:nvSpPr>
        <p:spPr>
          <a:xfrm>
            <a:off x="1155601" y="2914447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Flèche courbée vers le haut 20"/>
          <p:cNvSpPr/>
          <p:nvPr/>
        </p:nvSpPr>
        <p:spPr>
          <a:xfrm>
            <a:off x="1574557" y="3554166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Flèche courbée vers le haut 21"/>
          <p:cNvSpPr/>
          <p:nvPr/>
        </p:nvSpPr>
        <p:spPr>
          <a:xfrm>
            <a:off x="2039744" y="3554166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Flèche courbée vers le haut 22"/>
          <p:cNvSpPr/>
          <p:nvPr/>
        </p:nvSpPr>
        <p:spPr>
          <a:xfrm>
            <a:off x="5129079" y="3496629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095603" y="2790107"/>
            <a:ext cx="128592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Raison q = …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095602" y="3472959"/>
            <a:ext cx="1285929" cy="30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Raison q = 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4CAE9D2-A168-094C-8C67-04546511D4CD}"/>
              </a:ext>
            </a:extLst>
          </p:cNvPr>
          <p:cNvSpPr txBox="1"/>
          <p:nvPr/>
        </p:nvSpPr>
        <p:spPr>
          <a:xfrm>
            <a:off x="1023666" y="2666592"/>
            <a:ext cx="1563248" cy="2308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1            2           4            8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E160FB4-ED6E-E742-9D91-3496800BFCF5}"/>
              </a:ext>
            </a:extLst>
          </p:cNvPr>
          <p:cNvSpPr txBox="1"/>
          <p:nvPr/>
        </p:nvSpPr>
        <p:spPr>
          <a:xfrm>
            <a:off x="1023665" y="3253950"/>
            <a:ext cx="1691489" cy="2308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6           3           1,5         0,75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ABDE7BA-B2D0-0040-90E9-DDDE8CE29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66" y="2082003"/>
            <a:ext cx="2081043" cy="208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34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9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90865" y="454834"/>
            <a:ext cx="72875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b) Algorithme déterminant le terme de rang N d’une suite géométrique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00125" y="959712"/>
            <a:ext cx="3714478" cy="3077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Algorithme: </a:t>
            </a:r>
            <a:r>
              <a:rPr lang="fr-FR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CalculTerme</a:t>
            </a:r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(V, N)</a:t>
            </a:r>
          </a:p>
          <a:p>
            <a:r>
              <a:rPr lang="fr-FR" sz="1400" b="1" dirty="0">
                <a:latin typeface="Comic Sans MS" panose="030F0702030302020204" pitchFamily="66" charset="0"/>
              </a:rPr>
              <a:t>   Début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		</a:t>
            </a:r>
          </a:p>
          <a:p>
            <a:r>
              <a:rPr lang="fr-FR" sz="1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	Pour K allant de … à …… faire</a:t>
            </a:r>
          </a:p>
          <a:p>
            <a:r>
              <a:rPr lang="fr-FR" sz="1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	   </a:t>
            </a:r>
          </a:p>
          <a:p>
            <a:r>
              <a:rPr lang="fr-FR" sz="1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	       V &lt;- …………………….</a:t>
            </a:r>
          </a:p>
          <a:p>
            <a:endParaRPr lang="fr-FR" sz="14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fr-FR" sz="1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	Fin Pour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	</a:t>
            </a:r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Retourner ……</a:t>
            </a:r>
          </a:p>
          <a:p>
            <a:endParaRPr lang="fr-FR" sz="1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fr-FR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    Fin</a:t>
            </a:r>
          </a:p>
        </p:txBody>
      </p:sp>
      <p:cxnSp>
        <p:nvCxnSpPr>
          <p:cNvPr id="18" name="Connecteur droit 17"/>
          <p:cNvCxnSpPr>
            <a:cxnSpLocks/>
          </p:cNvCxnSpPr>
          <p:nvPr/>
        </p:nvCxnSpPr>
        <p:spPr>
          <a:xfrm>
            <a:off x="1576723" y="1515396"/>
            <a:ext cx="0" cy="207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cxnSpLocks/>
          </p:cNvCxnSpPr>
          <p:nvPr/>
        </p:nvCxnSpPr>
        <p:spPr>
          <a:xfrm>
            <a:off x="2206537" y="1939854"/>
            <a:ext cx="2904" cy="620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 flipV="1">
            <a:off x="1514855" y="1833621"/>
            <a:ext cx="20955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2101762" y="2266127"/>
            <a:ext cx="20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471948" y="3135376"/>
            <a:ext cx="20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1AD61DAC-595E-F544-8130-645125983095}"/>
              </a:ext>
            </a:extLst>
          </p:cNvPr>
          <p:cNvSpPr txBox="1"/>
          <p:nvPr/>
        </p:nvSpPr>
        <p:spPr>
          <a:xfrm>
            <a:off x="6287121" y="952998"/>
            <a:ext cx="3411511" cy="30162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Programme en langage Python </a:t>
            </a:r>
          </a:p>
          <a:p>
            <a:r>
              <a:rPr lang="fr-FR" sz="1400" b="1" dirty="0">
                <a:latin typeface="Comic Sans MS" panose="030F0702030302020204" pitchFamily="66" charset="0"/>
              </a:rPr>
              <a:t>   </a:t>
            </a: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E378F8-367A-024D-8EF9-648EEB7E48AD}"/>
              </a:ext>
            </a:extLst>
          </p:cNvPr>
          <p:cNvSpPr txBox="1"/>
          <p:nvPr/>
        </p:nvSpPr>
        <p:spPr>
          <a:xfrm>
            <a:off x="1049311" y="4332157"/>
            <a:ext cx="9754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omic Sans MS" panose="030F0902030302020204" pitchFamily="66" charset="0"/>
                <a:cs typeface="Arial" panose="020B0604020202020204" pitchFamily="34" charset="0"/>
              </a:rPr>
              <a:t>Attention: Le résultat est la valeur du terme </a:t>
            </a:r>
            <a:r>
              <a:rPr lang="fr-FR" dirty="0" err="1">
                <a:latin typeface="Comic Sans MS" panose="030F0902030302020204" pitchFamily="66" charset="0"/>
                <a:cs typeface="Arial" panose="020B0604020202020204" pitchFamily="34" charset="0"/>
              </a:rPr>
              <a:t>V</a:t>
            </a:r>
            <a:r>
              <a:rPr lang="fr-FR" baseline="-25000" dirty="0" err="1">
                <a:latin typeface="Comic Sans MS" panose="030F0902030302020204" pitchFamily="66" charset="0"/>
                <a:cs typeface="Arial" panose="020B0604020202020204" pitchFamily="34" charset="0"/>
              </a:rPr>
              <a:t>n</a:t>
            </a:r>
            <a:r>
              <a:rPr lang="fr-FR" dirty="0">
                <a:latin typeface="Comic Sans MS" panose="030F0902030302020204" pitchFamily="66" charset="0"/>
                <a:cs typeface="Arial" panose="020B0604020202020204" pitchFamily="34" charset="0"/>
              </a:rPr>
              <a:t> (de rang n) pour le premier terme V</a:t>
            </a:r>
            <a:r>
              <a:rPr lang="fr-FR" baseline="-25000" dirty="0">
                <a:latin typeface="Comic Sans MS" panose="030F0902030302020204" pitchFamily="66" charset="0"/>
                <a:cs typeface="Arial" panose="020B0604020202020204" pitchFamily="34" charset="0"/>
              </a:rPr>
              <a:t>0</a:t>
            </a:r>
            <a:r>
              <a:rPr lang="fr-FR" dirty="0">
                <a:latin typeface="Comic Sans MS" panose="030F0902030302020204" pitchFamily="66" charset="0"/>
                <a:cs typeface="Arial" panose="020B0604020202020204" pitchFamily="34" charset="0"/>
              </a:rPr>
              <a:t>.</a:t>
            </a:r>
          </a:p>
          <a:p>
            <a:r>
              <a:rPr lang="fr-FR" dirty="0">
                <a:latin typeface="Comic Sans MS" panose="030F0902030302020204" pitchFamily="66" charset="0"/>
                <a:cs typeface="Arial" panose="020B0604020202020204" pitchFamily="34" charset="0"/>
              </a:rPr>
              <a:t>Pour avoir ce résultat avec une suite dont le premier terme est V</a:t>
            </a:r>
            <a:r>
              <a:rPr lang="fr-FR" baseline="-25000" dirty="0">
                <a:latin typeface="Comic Sans MS" panose="030F0902030302020204" pitchFamily="66" charset="0"/>
                <a:cs typeface="Arial" panose="020B0604020202020204" pitchFamily="34" charset="0"/>
              </a:rPr>
              <a:t>1</a:t>
            </a:r>
            <a:r>
              <a:rPr lang="fr-FR" dirty="0">
                <a:latin typeface="Comic Sans MS" panose="030F0902030302020204" pitchFamily="66" charset="0"/>
                <a:cs typeface="Arial" panose="020B0604020202020204" pitchFamily="34" charset="0"/>
              </a:rPr>
              <a:t>, il faut remplacer dans</a:t>
            </a:r>
          </a:p>
          <a:p>
            <a:r>
              <a:rPr lang="fr-FR" dirty="0">
                <a:latin typeface="Comic Sans MS" panose="030F0902030302020204" pitchFamily="66" charset="0"/>
                <a:cs typeface="Arial" panose="020B0604020202020204" pitchFamily="34" charset="0"/>
              </a:rPr>
              <a:t>L’algorithme et le programme au niveau de la boucle « Pour » la lettre N par N-1.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F0D117-C524-534A-969B-F410C39CE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03" y="1754039"/>
            <a:ext cx="1612551" cy="161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00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 événement</Template>
  <TotalTime>778</TotalTime>
  <Words>1588</Words>
  <Application>Microsoft Macintosh PowerPoint</Application>
  <PresentationFormat>Grand écran</PresentationFormat>
  <Paragraphs>223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Comic Sans MS</vt:lpstr>
      <vt:lpstr>Impact</vt:lpstr>
      <vt:lpstr>Times New Roman</vt:lpstr>
      <vt:lpstr>Grand événement</vt:lpstr>
      <vt:lpstr>Thème: analyse          séquence 5 :  Les suites arithmétiques et géométriques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Thème: analyse      séquence 1:           Le second degré</dc:title>
  <dc:creator>MEVEL CHRISTOPHE</dc:creator>
  <cp:lastModifiedBy>Christophe Mevel</cp:lastModifiedBy>
  <cp:revision>59</cp:revision>
  <cp:lastPrinted>2019-02-24T19:12:43Z</cp:lastPrinted>
  <dcterms:created xsi:type="dcterms:W3CDTF">2014-09-05T11:48:57Z</dcterms:created>
  <dcterms:modified xsi:type="dcterms:W3CDTF">2019-12-17T14:21:35Z</dcterms:modified>
</cp:coreProperties>
</file>