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2" r:id="rId5"/>
    <p:sldId id="269" r:id="rId6"/>
    <p:sldId id="259" r:id="rId7"/>
    <p:sldId id="261" r:id="rId8"/>
    <p:sldId id="268"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6301-C011-4575-9D8C-E064DB9A9D1B}" type="datetimeFigureOut">
              <a:rPr lang="fr-FR" smtClean="0"/>
              <a:t>07/10/2019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52B2B-D08B-4F9B-BE94-59D145D92757}" type="slidenum">
              <a:rPr lang="fr-FR" smtClean="0"/>
              <a:t>‹N°›</a:t>
            </a:fld>
            <a:endParaRPr lang="fr-FR"/>
          </a:p>
        </p:txBody>
      </p:sp>
    </p:spTree>
    <p:extLst>
      <p:ext uri="{BB962C8B-B14F-4D97-AF65-F5344CB8AC3E}">
        <p14:creationId xmlns:p14="http://schemas.microsoft.com/office/powerpoint/2010/main" val="382881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552B2B-D08B-4F9B-BE94-59D145D92757}" type="slidenum">
              <a:rPr lang="fr-FR" smtClean="0"/>
              <a:t>1</a:t>
            </a:fld>
            <a:endParaRPr lang="fr-FR"/>
          </a:p>
        </p:txBody>
      </p:sp>
    </p:spTree>
    <p:extLst>
      <p:ext uri="{BB962C8B-B14F-4D97-AF65-F5344CB8AC3E}">
        <p14:creationId xmlns:p14="http://schemas.microsoft.com/office/powerpoint/2010/main" val="112216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1BE19A-D69D-46FE-90E4-1A55FAFE6251}" type="datetime1">
              <a:rPr lang="fr-FR" smtClean="0"/>
              <a:t>07/10/2019</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fr-FR"/>
              <a:t>mevel christophe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36F33B7-9A85-457B-8A49-2F9D48DC0B12}"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365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516D7AD-263B-41FB-B7F0-30626F92F9EB}"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421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CE4EA4D-6059-4434-A8CF-CD943ABC3AA6}"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689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5F57FF-D87A-4DA1-B565-70DFF395E045}"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660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D9D42D5-EEA3-4E55-99E0-3D1A4E8A86D2}"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41888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DAB49A6-DEE4-4569-8484-979022B413F7}"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8924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6EB25C9-9D2D-46F8-9803-6CB797B95B69}"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61999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6DC92C-A421-406F-8192-226EC8464AAD}"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51669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3F16F3-7BE5-440F-A265-2E50790B0658}"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88980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030498-20A5-44FD-817F-B7F1ED60286D}"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70086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C2A8DD-C629-4FF5-8C92-581E4F7BDDF9}"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95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B2FAE5-D5FC-448B-BD60-367B36DD9B2B}"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285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A66BCE-B9F4-4C0E-B240-0B9F9D032245}" type="datetime1">
              <a:rPr lang="fr-FR" smtClean="0"/>
              <a:t>07/10/2019</a:t>
            </a:fld>
            <a:endParaRPr lang="fr-FR"/>
          </a:p>
        </p:txBody>
      </p:sp>
      <p:sp>
        <p:nvSpPr>
          <p:cNvPr id="8" name="Footer Placeholder 7"/>
          <p:cNvSpPr>
            <a:spLocks noGrp="1"/>
          </p:cNvSpPr>
          <p:nvPr>
            <p:ph type="ftr" sz="quarter" idx="11"/>
          </p:nvPr>
        </p:nvSpPr>
        <p:spPr/>
        <p:txBody>
          <a:bodyPr/>
          <a:lstStyle/>
          <a:p>
            <a:r>
              <a:rPr lang="fr-FR"/>
              <a:t>mevel christophe</a:t>
            </a:r>
          </a:p>
        </p:txBody>
      </p:sp>
      <p:sp>
        <p:nvSpPr>
          <p:cNvPr id="9" name="Slide Number Placeholder 8"/>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0738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842584-4963-4DCF-AEE1-51FEE84C75C4}"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8293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9E6C-4A6E-48C0-9976-AEDC1199042A}" type="datetime1">
              <a:rPr lang="fr-FR" smtClean="0"/>
              <a:t>07/10/2019</a:t>
            </a:fld>
            <a:endParaRPr lang="fr-FR"/>
          </a:p>
        </p:txBody>
      </p:sp>
      <p:sp>
        <p:nvSpPr>
          <p:cNvPr id="3" name="Footer Placeholder 2"/>
          <p:cNvSpPr>
            <a:spLocks noGrp="1"/>
          </p:cNvSpPr>
          <p:nvPr>
            <p:ph type="ftr" sz="quarter" idx="11"/>
          </p:nvPr>
        </p:nvSpPr>
        <p:spPr/>
        <p:txBody>
          <a:bodyPr/>
          <a:lstStyle/>
          <a:p>
            <a:r>
              <a:rPr lang="fr-FR"/>
              <a:t>mevel christophe</a:t>
            </a:r>
          </a:p>
        </p:txBody>
      </p:sp>
      <p:sp>
        <p:nvSpPr>
          <p:cNvPr id="4" name="Slide Number Placeholder 3"/>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3798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9F21DA-344B-453A-A1D0-19F6DE38BAF7}"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6534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0F9BF00-06DF-4C57-89F3-E6A1E33CE901}"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0378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809186D-8CAB-4168-8097-D43CAA516CF8}" type="datetime1">
              <a:rPr lang="fr-FR" smtClean="0"/>
              <a:t>07/10/2019</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fr-FR"/>
              <a:t>mevel christophe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36F33B7-9A85-457B-8A49-2F9D48DC0B12}" type="slidenum">
              <a:rPr lang="fr-FR" smtClean="0"/>
              <a:t>‹N°›</a:t>
            </a:fld>
            <a:endParaRPr lang="fr-FR"/>
          </a:p>
        </p:txBody>
      </p:sp>
    </p:spTree>
    <p:extLst>
      <p:ext uri="{BB962C8B-B14F-4D97-AF65-F5344CB8AC3E}">
        <p14:creationId xmlns:p14="http://schemas.microsoft.com/office/powerpoint/2010/main" val="230031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0.png"/><Relationship Id="rId7"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19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 Id="rId9" Type="http://schemas.openxmlformats.org/officeDocument/2006/relationships/hyperlink" Target="https://www.geogebra.org/material/simple/id/434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1201" y="253378"/>
            <a:ext cx="9755187" cy="2766528"/>
          </a:xfrm>
        </p:spPr>
        <p:txBody>
          <a:bodyPr>
            <a:normAutofit/>
          </a:bodyPr>
          <a:lstStyle/>
          <a:p>
            <a:pPr algn="l"/>
            <a:r>
              <a:rPr lang="fr-FR" sz="6000" dirty="0"/>
              <a:t>Thème: algèbre</a:t>
            </a:r>
            <a:br>
              <a:rPr lang="fr-FR" sz="3600" dirty="0"/>
            </a:br>
            <a:br>
              <a:rPr lang="fr-FR" sz="3600" dirty="0"/>
            </a:br>
            <a:r>
              <a:rPr lang="fr-FR" sz="3600" dirty="0"/>
              <a:t>				</a:t>
            </a:r>
            <a:r>
              <a:rPr lang="fr-FR" sz="3200" dirty="0"/>
              <a:t>séquence 3:</a:t>
            </a:r>
            <a:br>
              <a:rPr lang="fr-FR" sz="3200" dirty="0"/>
            </a:br>
            <a:r>
              <a:rPr lang="fr-FR" sz="3200" dirty="0"/>
              <a:t>			     Suites numériques </a:t>
            </a:r>
            <a:endParaRPr lang="fr-FR" sz="6000" dirty="0"/>
          </a:p>
        </p:txBody>
      </p:sp>
      <p:sp>
        <p:nvSpPr>
          <p:cNvPr id="4" name="Espace réservé du pied de page 3"/>
          <p:cNvSpPr>
            <a:spLocks noGrp="1"/>
          </p:cNvSpPr>
          <p:nvPr>
            <p:ph type="ftr" sz="quarter" idx="11"/>
          </p:nvPr>
        </p:nvSpPr>
        <p:spPr/>
        <p:txBody>
          <a:bodyPr/>
          <a:lstStyle/>
          <a:p>
            <a:r>
              <a:rPr lang="fr-FR" sz="2800" dirty="0" err="1"/>
              <a:t>mevel</a:t>
            </a:r>
            <a:r>
              <a:rPr lang="fr-FR" sz="2800" dirty="0"/>
              <a:t> </a:t>
            </a:r>
            <a:r>
              <a:rPr lang="fr-FR" sz="2800" dirty="0" err="1"/>
              <a:t>christophe</a:t>
            </a:r>
            <a:endParaRPr lang="fr-FR" sz="2800" dirty="0"/>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1</a:t>
            </a:fld>
            <a:endParaRPr lang="fr-FR"/>
          </a:p>
        </p:txBody>
      </p:sp>
      <p:pic>
        <p:nvPicPr>
          <p:cNvPr id="7" name="Image 6" descr="D:\Cours Mathématiques\Seconde\Cours 2014_2015\Fonctions\Résolution des équations\CC.png"/>
          <p:cNvPicPr/>
          <p:nvPr/>
        </p:nvPicPr>
        <p:blipFill>
          <a:blip r:embed="rId3">
            <a:extLst>
              <a:ext uri="{28A0092B-C50C-407E-A947-70E740481C1C}">
                <a14:useLocalDpi xmlns:a14="http://schemas.microsoft.com/office/drawing/2010/main" val="0"/>
              </a:ext>
            </a:extLst>
          </a:blip>
          <a:srcRect/>
          <a:stretch>
            <a:fillRect/>
          </a:stretch>
        </p:blipFill>
        <p:spPr bwMode="auto">
          <a:xfrm rot="21384402">
            <a:off x="9884541" y="4815788"/>
            <a:ext cx="1120140" cy="396240"/>
          </a:xfrm>
          <a:prstGeom prst="rect">
            <a:avLst/>
          </a:prstGeom>
          <a:noFill/>
          <a:ln>
            <a:noFill/>
          </a:ln>
        </p:spPr>
      </p:pic>
      <p:pic>
        <p:nvPicPr>
          <p:cNvPr id="10" name="Image 9">
            <a:extLst>
              <a:ext uri="{FF2B5EF4-FFF2-40B4-BE49-F238E27FC236}">
                <a16:creationId xmlns:a16="http://schemas.microsoft.com/office/drawing/2014/main" id="{CB3B09F6-250A-9148-93AC-582D7956E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26365">
            <a:off x="7583667" y="442842"/>
            <a:ext cx="3187700" cy="1193800"/>
          </a:xfrm>
          <a:prstGeom prst="rect">
            <a:avLst/>
          </a:prstGeom>
        </p:spPr>
      </p:pic>
      <p:pic>
        <p:nvPicPr>
          <p:cNvPr id="11" name="Image 10">
            <a:extLst>
              <a:ext uri="{FF2B5EF4-FFF2-40B4-BE49-F238E27FC236}">
                <a16:creationId xmlns:a16="http://schemas.microsoft.com/office/drawing/2014/main" id="{AE4E8C6B-7D25-A245-AE72-F4CD575C8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1653">
            <a:off x="158256" y="3314806"/>
            <a:ext cx="1559196" cy="1559196"/>
          </a:xfrm>
          <a:prstGeom prst="rect">
            <a:avLst/>
          </a:prstGeom>
        </p:spPr>
      </p:pic>
      <p:pic>
        <p:nvPicPr>
          <p:cNvPr id="13" name="Image 12">
            <a:extLst>
              <a:ext uri="{FF2B5EF4-FFF2-40B4-BE49-F238E27FC236}">
                <a16:creationId xmlns:a16="http://schemas.microsoft.com/office/drawing/2014/main" id="{9D7D3879-0939-A541-9182-35B0E270E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6575">
            <a:off x="3606365" y="2984645"/>
            <a:ext cx="4324856" cy="2081927"/>
          </a:xfrm>
          <a:prstGeom prst="rect">
            <a:avLst/>
          </a:prstGeom>
        </p:spPr>
      </p:pic>
    </p:spTree>
    <p:extLst>
      <p:ext uri="{BB962C8B-B14F-4D97-AF65-F5344CB8AC3E}">
        <p14:creationId xmlns:p14="http://schemas.microsoft.com/office/powerpoint/2010/main" val="182644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10</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ZoneTexte 4"/>
          <p:cNvSpPr txBox="1"/>
          <p:nvPr/>
        </p:nvSpPr>
        <p:spPr>
          <a:xfrm>
            <a:off x="2565069" y="584167"/>
            <a:ext cx="4584909"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2.2.2) Déterminer le sens de variation d’une suite</a:t>
            </a:r>
          </a:p>
        </p:txBody>
      </p:sp>
      <mc:AlternateContent xmlns:mc="http://schemas.openxmlformats.org/markup-compatibility/2006" xmlns:a14="http://schemas.microsoft.com/office/drawing/2010/main">
        <mc:Choice Requires="a14">
          <p:sp>
            <p:nvSpPr>
              <p:cNvPr id="6" name="ZoneTexte 5"/>
              <p:cNvSpPr txBox="1"/>
              <p:nvPr/>
            </p:nvSpPr>
            <p:spPr>
              <a:xfrm>
                <a:off x="1052423" y="1147313"/>
                <a:ext cx="8536889"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b="1" dirty="0">
                    <a:solidFill>
                      <a:srgbClr val="FF0000"/>
                    </a:solidFill>
                    <a:latin typeface="Comic Sans MS" panose="030F0702030302020204" pitchFamily="66" charset="0"/>
                  </a:rPr>
                  <a:t>Méthode 1:</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Pour démontrer qu’une suite est croissante il faut démontrer que pour tout entier naturel </a:t>
                </a:r>
                <a14:m>
                  <m:oMath xmlns:m="http://schemas.openxmlformats.org/officeDocument/2006/math">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𝟏</m:t>
                        </m:r>
                      </m:sub>
                    </m:sSub>
                    <m:r>
                      <a:rPr lang="fr-FR" sz="1200" b="1" i="1" smtClean="0">
                        <a:solidFill>
                          <a:srgbClr val="FF0000"/>
                        </a:solidFill>
                        <a:latin typeface="Cambria Math" panose="02040503050406030204" pitchFamily="18" charset="0"/>
                      </a:rPr>
                      <m:t> −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 </m:t>
                    </m:r>
                    <m:r>
                      <a:rPr lang="fr-FR" sz="1200" b="1" i="1">
                        <a:solidFill>
                          <a:srgbClr val="FF0000"/>
                        </a:solidFill>
                        <a:latin typeface="Cambria Math" panose="02040503050406030204" pitchFamily="18" charset="0"/>
                        <a:ea typeface="Cambria Math" panose="02040503050406030204" pitchFamily="18" charset="0"/>
                      </a:rPr>
                      <m:t>≥</m:t>
                    </m:r>
                    <m:r>
                      <a:rPr lang="fr-FR" sz="1200" b="1" i="1" smtClean="0">
                        <a:solidFill>
                          <a:srgbClr val="FF0000"/>
                        </a:solidFill>
                        <a:latin typeface="Cambria Math" panose="02040503050406030204" pitchFamily="18" charset="0"/>
                        <a:ea typeface="Cambria Math" panose="02040503050406030204" pitchFamily="18" charset="0"/>
                      </a:rPr>
                      <m:t>𝟎</m:t>
                    </m:r>
                  </m:oMath>
                </a14:m>
                <a:endParaRPr lang="fr-FR" sz="1200" b="1" dirty="0">
                  <a:solidFill>
                    <a:srgbClr val="FF0000"/>
                  </a:solidFill>
                  <a:latin typeface="Comic Sans MS" panose="030F0702030302020204" pitchFamily="66" charset="0"/>
                  <a:ea typeface="Cambria Math" panose="02040503050406030204" pitchFamily="18" charset="0"/>
                </a:endParaRP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Pour démontrer qu’une suite est décroissante il faut démontrer que pour tout entier naturel </a:t>
                </a:r>
                <a14:m>
                  <m:oMath xmlns:m="http://schemas.openxmlformats.org/officeDocument/2006/math">
                    <m:r>
                      <a:rPr lang="fr-FR" sz="1200" b="1" i="1">
                        <a:solidFill>
                          <a:srgbClr val="FF0000"/>
                        </a:solidFill>
                        <a:latin typeface="Cambria Math" panose="02040503050406030204" pitchFamily="18" charset="0"/>
                      </a:rPr>
                      <m:t>𝒏</m:t>
                    </m:r>
                    <m:r>
                      <a:rPr lang="fr-FR" sz="1200" b="1" i="1">
                        <a:solidFill>
                          <a:srgbClr val="FF0000"/>
                        </a:solidFill>
                        <a:latin typeface="Cambria Math" panose="02040503050406030204" pitchFamily="18" charset="0"/>
                      </a:rPr>
                      <m:t>, </m:t>
                    </m:r>
                    <m:sSub>
                      <m:sSubPr>
                        <m:ctrlPr>
                          <a:rPr lang="fr-FR" sz="1200" b="1" i="1">
                            <a:solidFill>
                              <a:srgbClr val="FF0000"/>
                            </a:solidFill>
                            <a:latin typeface="Cambria Math" panose="02040503050406030204" pitchFamily="18" charset="0"/>
                          </a:rPr>
                        </m:ctrlPr>
                      </m:sSubPr>
                      <m:e>
                        <m:r>
                          <a:rPr lang="fr-FR" sz="1200" b="1" i="1">
                            <a:solidFill>
                              <a:srgbClr val="FF0000"/>
                            </a:solidFill>
                            <a:latin typeface="Cambria Math" panose="02040503050406030204" pitchFamily="18" charset="0"/>
                          </a:rPr>
                          <m:t> </m:t>
                        </m:r>
                        <m:r>
                          <a:rPr lang="fr-FR" sz="1200" b="1" i="1">
                            <a:solidFill>
                              <a:srgbClr val="FF0000"/>
                            </a:solidFill>
                            <a:latin typeface="Cambria Math" panose="02040503050406030204" pitchFamily="18" charset="0"/>
                          </a:rPr>
                          <m:t>𝒖</m:t>
                        </m:r>
                      </m:e>
                      <m:sub>
                        <m:r>
                          <a:rPr lang="fr-FR" sz="1200" b="1" i="1">
                            <a:solidFill>
                              <a:srgbClr val="FF0000"/>
                            </a:solidFill>
                            <a:latin typeface="Cambria Math" panose="02040503050406030204" pitchFamily="18" charset="0"/>
                          </a:rPr>
                          <m:t>𝒏</m:t>
                        </m:r>
                        <m:r>
                          <a:rPr lang="fr-FR" sz="1200" b="1" i="1">
                            <a:solidFill>
                              <a:srgbClr val="FF0000"/>
                            </a:solidFill>
                            <a:latin typeface="Cambria Math" panose="02040503050406030204" pitchFamily="18" charset="0"/>
                          </a:rPr>
                          <m:t>+</m:t>
                        </m:r>
                        <m:r>
                          <a:rPr lang="fr-FR" sz="1200" b="1" i="1">
                            <a:solidFill>
                              <a:srgbClr val="FF0000"/>
                            </a:solidFill>
                            <a:latin typeface="Cambria Math" panose="02040503050406030204" pitchFamily="18" charset="0"/>
                          </a:rPr>
                          <m:t>𝟏</m:t>
                        </m:r>
                      </m:sub>
                    </m:sSub>
                    <m:r>
                      <a:rPr lang="fr-FR" sz="1200" b="1" i="1">
                        <a:solidFill>
                          <a:srgbClr val="FF0000"/>
                        </a:solidFill>
                        <a:latin typeface="Cambria Math" panose="02040503050406030204" pitchFamily="18" charset="0"/>
                      </a:rPr>
                      <m:t> − </m:t>
                    </m:r>
                    <m:sSub>
                      <m:sSubPr>
                        <m:ctrlPr>
                          <a:rPr lang="fr-FR" sz="1200" b="1" i="1">
                            <a:solidFill>
                              <a:srgbClr val="FF0000"/>
                            </a:solidFill>
                            <a:latin typeface="Cambria Math" panose="02040503050406030204" pitchFamily="18" charset="0"/>
                          </a:rPr>
                        </m:ctrlPr>
                      </m:sSubPr>
                      <m:e>
                        <m:r>
                          <a:rPr lang="fr-FR" sz="1200" b="1" i="1">
                            <a:solidFill>
                              <a:srgbClr val="FF0000"/>
                            </a:solidFill>
                            <a:latin typeface="Cambria Math" panose="02040503050406030204" pitchFamily="18" charset="0"/>
                          </a:rPr>
                          <m:t>𝒖</m:t>
                        </m:r>
                      </m:e>
                      <m:sub>
                        <m:r>
                          <a:rPr lang="fr-FR" sz="1200" b="1" i="1">
                            <a:solidFill>
                              <a:srgbClr val="FF0000"/>
                            </a:solidFill>
                            <a:latin typeface="Cambria Math" panose="02040503050406030204" pitchFamily="18" charset="0"/>
                          </a:rPr>
                          <m:t>𝒏</m:t>
                        </m:r>
                      </m:sub>
                    </m:sSub>
                    <m:r>
                      <a:rPr lang="fr-FR" sz="1200" b="1" i="1">
                        <a:solidFill>
                          <a:srgbClr val="FF0000"/>
                        </a:solidFill>
                        <a:latin typeface="Cambria Math" panose="02040503050406030204" pitchFamily="18" charset="0"/>
                      </a:rPr>
                      <m:t> </m:t>
                    </m:r>
                    <m:r>
                      <a:rPr lang="fr-FR" sz="1200" b="1" i="1">
                        <a:solidFill>
                          <a:srgbClr val="FF0000"/>
                        </a:solidFill>
                        <a:latin typeface="Cambria Math" panose="02040503050406030204" pitchFamily="18" charset="0"/>
                        <a:ea typeface="Cambria Math" panose="02040503050406030204" pitchFamily="18" charset="0"/>
                      </a:rPr>
                      <m:t>≤</m:t>
                    </m:r>
                    <m:r>
                      <a:rPr lang="fr-FR" sz="1200" b="1" i="1">
                        <a:solidFill>
                          <a:srgbClr val="FF0000"/>
                        </a:solidFill>
                        <a:latin typeface="Cambria Math" panose="02040503050406030204" pitchFamily="18" charset="0"/>
                        <a:ea typeface="Cambria Math" panose="02040503050406030204" pitchFamily="18" charset="0"/>
                      </a:rPr>
                      <m:t>𝟎</m:t>
                    </m:r>
                  </m:oMath>
                </a14:m>
                <a:endParaRPr lang="fr-FR" sz="1200" b="1" dirty="0">
                  <a:latin typeface="Comic Sans MS" panose="030F0702030302020204" pitchFamily="66" charset="0"/>
                </a:endParaRPr>
              </a:p>
              <a:p>
                <a:pPr marL="171450" indent="-171450">
                  <a:buFont typeface="Arial" panose="020B0604020202020204" pitchFamily="34" charset="0"/>
                  <a:buChar char="•"/>
                </a:pPr>
                <a:endParaRPr lang="fr-FR" sz="1200" dirty="0">
                  <a:latin typeface="Comic Sans MS" panose="030F0702030302020204" pitchFamily="66" charset="0"/>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1052423" y="1147313"/>
                <a:ext cx="8536889" cy="830997"/>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1052423" y="2130724"/>
                <a:ext cx="10097572" cy="2996590"/>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Exemples :</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d>
                      <m:dPr>
                        <m:ctrlPr>
                          <a:rPr lang="fr-FR" sz="1200" b="0" i="1" smtClean="0">
                            <a:solidFill>
                              <a:srgbClr val="7030A0"/>
                            </a:solidFill>
                            <a:latin typeface="Cambria Math" panose="02040503050406030204" pitchFamily="18" charset="0"/>
                          </a:rPr>
                        </m:ctrlPr>
                      </m:dPr>
                      <m:e>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e>
                    </m:d>
                    <m:r>
                      <a:rPr lang="fr-FR" sz="1200" b="0" i="1" smtClean="0">
                        <a:solidFill>
                          <a:srgbClr val="7030A0"/>
                        </a:solidFill>
                        <a:latin typeface="Cambria Math" panose="02040503050406030204" pitchFamily="18" charset="0"/>
                      </a:rPr>
                      <m:t> </m:t>
                    </m:r>
                  </m:oMath>
                </a14:m>
                <a:r>
                  <a:rPr lang="fr-FR" sz="1200" dirty="0">
                    <a:solidFill>
                      <a:srgbClr val="7030A0"/>
                    </a:solidFill>
                    <a:latin typeface="Comic Sans MS" panose="030F0702030302020204" pitchFamily="66" charset="0"/>
                  </a:rPr>
                  <a:t> définie par une relation de récurrence: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−2 </m:t>
                    </m:r>
                  </m:oMath>
                </a14:m>
                <a:r>
                  <a:rPr lang="fr-FR" sz="1200" dirty="0">
                    <a:solidFill>
                      <a:srgbClr val="7030A0"/>
                    </a:solidFill>
                    <a:latin typeface="Comic Sans MS" panose="030F0702030302020204" pitchFamily="66" charset="0"/>
                  </a:rPr>
                  <a:t>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0"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	Pour tout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 </m:t>
                    </m:r>
                    <m:r>
                      <a:rPr lang="fr-FR" sz="1200" b="0" i="1" smtClean="0">
                        <a:solidFill>
                          <a:srgbClr val="7030A0"/>
                        </a:solidFill>
                        <a:latin typeface="Cambria Math" panose="02040503050406030204" pitchFamily="18" charset="0"/>
                        <a:ea typeface="Cambria Math" panose="02040503050406030204" pitchFamily="18" charset="0"/>
                      </a:rPr>
                      <m:t>ℕ</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−2 −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0" smtClean="0">
                        <a:solidFill>
                          <a:srgbClr val="7030A0"/>
                        </a:solidFill>
                        <a:latin typeface="Cambria Math" panose="02040503050406030204" pitchFamily="18" charset="0"/>
                        <a:ea typeface="Cambria Math" panose="02040503050406030204" pitchFamily="18" charset="0"/>
                      </a:rPr>
                      <m:t>=</m:t>
                    </m:r>
                    <m:r>
                      <a:rPr lang="fr-FR" sz="1200" b="0" i="1" smtClean="0">
                        <a:solidFill>
                          <a:srgbClr val="7030A0"/>
                        </a:solidFill>
                        <a:latin typeface="Cambria Math" panose="02040503050406030204" pitchFamily="18" charset="0"/>
                        <a:ea typeface="Cambria Math" panose="02040503050406030204" pitchFamily="18" charset="0"/>
                      </a:rPr>
                      <m:t>−2</m:t>
                    </m:r>
                    <m:r>
                      <a:rPr lang="fr-FR" sz="1200" b="0" i="0" smtClean="0">
                        <a:solidFill>
                          <a:srgbClr val="7030A0"/>
                        </a:solidFill>
                        <a:latin typeface="Cambria Math" panose="02040503050406030204" pitchFamily="18" charset="0"/>
                        <a:ea typeface="Cambria Math" panose="02040503050406030204" pitchFamily="18" charset="0"/>
                      </a:rPr>
                      <m:t>.</m:t>
                    </m:r>
                  </m:oMath>
                </a14:m>
                <a:endParaRPr lang="fr-FR" sz="1200" b="0" dirty="0">
                  <a:solidFill>
                    <a:srgbClr val="7030A0"/>
                  </a:solidFill>
                  <a:latin typeface="Comic Sans MS" panose="030F0702030302020204" pitchFamily="66" charset="0"/>
                  <a:ea typeface="Cambria Math" panose="02040503050406030204" pitchFamily="18" charset="0"/>
                </a:endParaRPr>
              </a:p>
              <a:p>
                <a:r>
                  <a:rPr lang="fr-FR" sz="1200" dirty="0">
                    <a:solidFill>
                      <a:srgbClr val="7030A0"/>
                    </a:solidFill>
                    <a:latin typeface="Comic Sans MS" panose="030F0702030302020204" pitchFamily="66" charset="0"/>
                  </a:rPr>
                  <a:t>	</a:t>
                </a:r>
                <a14:m>
                  <m:oMath xmlns:m="http://schemas.openxmlformats.org/officeDocument/2006/math">
                    <m:r>
                      <m:rPr>
                        <m:sty m:val="p"/>
                      </m:rPr>
                      <a:rPr lang="fr-FR" sz="1200" b="0" i="0" smtClean="0">
                        <a:solidFill>
                          <a:srgbClr val="7030A0"/>
                        </a:solidFill>
                        <a:latin typeface="Cambria Math" panose="02040503050406030204" pitchFamily="18" charset="0"/>
                      </a:rPr>
                      <m:t>Or</m:t>
                    </m:r>
                    <m:r>
                      <a:rPr lang="fr-FR" sz="1200" b="0" i="1" smtClean="0">
                        <a:solidFill>
                          <a:srgbClr val="7030A0"/>
                        </a:solidFill>
                        <a:latin typeface="Cambria Math" panose="02040503050406030204" pitchFamily="18" charset="0"/>
                      </a:rPr>
                      <m:t> 2</m:t>
                    </m:r>
                    <m:r>
                      <a:rPr lang="fr-FR" sz="1200" i="1" smtClean="0">
                        <a:solidFill>
                          <a:srgbClr val="7030A0"/>
                        </a:solidFill>
                        <a:latin typeface="Cambria Math" panose="02040503050406030204" pitchFamily="18" charset="0"/>
                        <a:ea typeface="Cambria Math" panose="02040503050406030204" pitchFamily="18" charset="0"/>
                      </a:rPr>
                      <m:t>&lt;</m:t>
                    </m:r>
                    <m:r>
                      <a:rPr lang="fr-FR" sz="1200" b="0" i="1" smtClean="0">
                        <a:solidFill>
                          <a:srgbClr val="7030A0"/>
                        </a:solidFill>
                        <a:latin typeface="Cambria Math" panose="02040503050406030204" pitchFamily="18" charset="0"/>
                        <a:ea typeface="Cambria Math" panose="02040503050406030204" pitchFamily="18" charset="0"/>
                      </a:rPr>
                      <m:t>0 .</m:t>
                    </m:r>
                  </m:oMath>
                </a14:m>
                <a:r>
                  <a:rPr lang="fr-FR" sz="1200" dirty="0">
                    <a:solidFill>
                      <a:srgbClr val="7030A0"/>
                    </a:solidFill>
                    <a:latin typeface="Comic Sans MS" panose="030F0702030302020204" pitchFamily="66" charset="0"/>
                  </a:rPr>
                  <a:t> On a donc pour tout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ℕ</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 &lt;0. </m:t>
                    </m:r>
                  </m:oMath>
                </a14:m>
                <a:r>
                  <a:rPr lang="fr-FR" sz="1200" dirty="0">
                    <a:solidFill>
                      <a:srgbClr val="7030A0"/>
                    </a:solidFill>
                    <a:latin typeface="Comic Sans MS" panose="030F0702030302020204" pitchFamily="66" charset="0"/>
                  </a:rPr>
                  <a: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est par conséquent décroissante pour tout entier naturel n.</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𝑣</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une formule explicite: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𝑣</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 </m:t>
                    </m:r>
                    <m:f>
                      <m:fPr>
                        <m:ctrlPr>
                          <a:rPr lang="fr-FR" sz="1200" b="0" i="1" smtClean="0">
                            <a:solidFill>
                              <a:srgbClr val="7030A0"/>
                            </a:solidFill>
                            <a:latin typeface="Cambria Math" panose="02040503050406030204" pitchFamily="18" charset="0"/>
                          </a:rPr>
                        </m:ctrlPr>
                      </m:fPr>
                      <m:num>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²</m:t>
                        </m:r>
                      </m:num>
                      <m:den>
                        <m:r>
                          <a:rPr lang="fr-FR" sz="1200" b="0" i="1" smtClean="0">
                            <a:solidFill>
                              <a:srgbClr val="7030A0"/>
                            </a:solidFill>
                            <a:latin typeface="Cambria Math" panose="02040503050406030204" pitchFamily="18" charset="0"/>
                          </a:rPr>
                          <m:t>2</m:t>
                        </m:r>
                      </m:den>
                    </m:f>
                    <m:r>
                      <a:rPr lang="fr-FR" sz="1200" b="0" i="1" smtClean="0">
                        <a:solidFill>
                          <a:srgbClr val="7030A0"/>
                        </a:solidFill>
                        <a:latin typeface="Cambria Math" panose="02040503050406030204" pitchFamily="18" charset="0"/>
                      </a:rPr>
                      <m:t> −3</m:t>
                    </m:r>
                  </m:oMath>
                </a14:m>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Pour tout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𝜖</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ℕ</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𝑣</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𝑣</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 </m:t>
                    </m:r>
                    <m:f>
                      <m:fPr>
                        <m:ctrlPr>
                          <a:rPr lang="fr-FR" sz="1200" b="0" i="1" smtClean="0">
                            <a:solidFill>
                              <a:srgbClr val="7030A0"/>
                            </a:solidFill>
                            <a:latin typeface="Cambria Math" panose="02040503050406030204" pitchFamily="18" charset="0"/>
                            <a:ea typeface="Cambria Math" panose="02040503050406030204" pitchFamily="18" charset="0"/>
                          </a:rPr>
                        </m:ctrlPr>
                      </m:fPr>
                      <m:num>
                        <m:sSup>
                          <m:sSupPr>
                            <m:ctrlPr>
                              <a:rPr lang="fr-FR" sz="1200" b="0" i="1" smtClean="0">
                                <a:solidFill>
                                  <a:srgbClr val="7030A0"/>
                                </a:solidFill>
                                <a:latin typeface="Cambria Math" panose="02040503050406030204" pitchFamily="18" charset="0"/>
                                <a:ea typeface="Cambria Math" panose="02040503050406030204" pitchFamily="18" charset="0"/>
                              </a:rPr>
                            </m:ctrlPr>
                          </m:sSupPr>
                          <m:e>
                            <m:d>
                              <m:dPr>
                                <m:ctrlPr>
                                  <a:rPr lang="fr-FR" sz="1200" b="0" i="1" smtClean="0">
                                    <a:solidFill>
                                      <a:srgbClr val="7030A0"/>
                                    </a:solidFill>
                                    <a:latin typeface="Cambria Math" panose="02040503050406030204" pitchFamily="18" charset="0"/>
                                    <a:ea typeface="Cambria Math" panose="02040503050406030204" pitchFamily="18" charset="0"/>
                                  </a:rPr>
                                </m:ctrlPr>
                              </m:dPr>
                              <m:e>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e>
                            </m:d>
                          </m:e>
                          <m:sup>
                            <m:r>
                              <a:rPr lang="fr-FR" sz="1200" b="0" i="1" smtClean="0">
                                <a:solidFill>
                                  <a:srgbClr val="7030A0"/>
                                </a:solidFill>
                                <a:latin typeface="Cambria Math" panose="02040503050406030204" pitchFamily="18" charset="0"/>
                                <a:ea typeface="Cambria Math" panose="02040503050406030204" pitchFamily="18" charset="0"/>
                              </a:rPr>
                              <m:t>2</m:t>
                            </m:r>
                          </m:sup>
                        </m:sSup>
                      </m:num>
                      <m:den>
                        <m:r>
                          <a:rPr lang="fr-FR" sz="1200" b="0" i="1" smtClean="0">
                            <a:solidFill>
                              <a:srgbClr val="7030A0"/>
                            </a:solidFill>
                            <a:latin typeface="Cambria Math" panose="02040503050406030204" pitchFamily="18" charset="0"/>
                            <a:ea typeface="Cambria Math" panose="02040503050406030204" pitchFamily="18" charset="0"/>
                          </a:rPr>
                          <m:t>2</m:t>
                        </m:r>
                      </m:den>
                    </m:f>
                    <m:r>
                      <a:rPr lang="fr-FR" sz="1200" b="0" i="1" smtClean="0">
                        <a:solidFill>
                          <a:srgbClr val="7030A0"/>
                        </a:solidFill>
                        <a:latin typeface="Cambria Math" panose="02040503050406030204" pitchFamily="18" charset="0"/>
                        <a:ea typeface="Cambria Math" panose="02040503050406030204" pitchFamily="18" charset="0"/>
                      </a:rPr>
                      <m:t> −3 − </m:t>
                    </m:r>
                    <m:f>
                      <m:fPr>
                        <m:ctrlPr>
                          <a:rPr lang="fr-FR" sz="1200" b="0" i="1" smtClean="0">
                            <a:solidFill>
                              <a:srgbClr val="7030A0"/>
                            </a:solidFill>
                            <a:latin typeface="Cambria Math" panose="02040503050406030204" pitchFamily="18" charset="0"/>
                            <a:ea typeface="Cambria Math" panose="02040503050406030204" pitchFamily="18" charset="0"/>
                          </a:rPr>
                        </m:ctrlPr>
                      </m:fPr>
                      <m:num>
                        <m:sSup>
                          <m:sSupPr>
                            <m:ctrlPr>
                              <a:rPr lang="fr-FR" sz="1200" b="0" i="1" smtClean="0">
                                <a:solidFill>
                                  <a:srgbClr val="7030A0"/>
                                </a:solidFill>
                                <a:latin typeface="Cambria Math" panose="02040503050406030204" pitchFamily="18" charset="0"/>
                                <a:ea typeface="Cambria Math" panose="02040503050406030204" pitchFamily="18" charset="0"/>
                              </a:rPr>
                            </m:ctrlPr>
                          </m:sSupPr>
                          <m:e>
                            <m:r>
                              <a:rPr lang="fr-FR" sz="1200" b="0" i="1" smtClean="0">
                                <a:solidFill>
                                  <a:srgbClr val="7030A0"/>
                                </a:solidFill>
                                <a:latin typeface="Cambria Math" panose="02040503050406030204" pitchFamily="18" charset="0"/>
                                <a:ea typeface="Cambria Math" panose="02040503050406030204" pitchFamily="18" charset="0"/>
                              </a:rPr>
                              <m:t>𝑛</m:t>
                            </m:r>
                          </m:e>
                          <m:sup>
                            <m:r>
                              <a:rPr lang="fr-FR" sz="1200" b="0" i="1" smtClean="0">
                                <a:solidFill>
                                  <a:srgbClr val="7030A0"/>
                                </a:solidFill>
                                <a:latin typeface="Cambria Math" panose="02040503050406030204" pitchFamily="18" charset="0"/>
                                <a:ea typeface="Cambria Math" panose="02040503050406030204" pitchFamily="18" charset="0"/>
                              </a:rPr>
                              <m:t>2</m:t>
                            </m:r>
                          </m:sup>
                        </m:sSup>
                      </m:num>
                      <m:den>
                        <m:r>
                          <a:rPr lang="fr-FR" sz="1200" b="0" i="1" smtClean="0">
                            <a:solidFill>
                              <a:srgbClr val="7030A0"/>
                            </a:solidFill>
                            <a:latin typeface="Cambria Math" panose="02040503050406030204" pitchFamily="18" charset="0"/>
                            <a:ea typeface="Cambria Math" panose="02040503050406030204" pitchFamily="18" charset="0"/>
                          </a:rPr>
                          <m:t>2</m:t>
                        </m:r>
                      </m:den>
                    </m:f>
                    <m:r>
                      <a:rPr lang="fr-FR" sz="1200" b="0" i="1" smtClean="0">
                        <a:solidFill>
                          <a:srgbClr val="7030A0"/>
                        </a:solidFill>
                        <a:latin typeface="Cambria Math" panose="02040503050406030204" pitchFamily="18" charset="0"/>
                        <a:ea typeface="Cambria Math" panose="02040503050406030204" pitchFamily="18" charset="0"/>
                      </a:rPr>
                      <m:t>+3= </m:t>
                    </m:r>
                    <m:f>
                      <m:fPr>
                        <m:ctrlPr>
                          <a:rPr lang="fr-FR" sz="1200" b="0" i="1" smtClean="0">
                            <a:solidFill>
                              <a:srgbClr val="7030A0"/>
                            </a:solidFill>
                            <a:latin typeface="Cambria Math" panose="02040503050406030204" pitchFamily="18" charset="0"/>
                            <a:ea typeface="Cambria Math" panose="02040503050406030204" pitchFamily="18" charset="0"/>
                          </a:rPr>
                        </m:ctrlPr>
                      </m:fPr>
                      <m:num>
                        <m:sSup>
                          <m:sSupPr>
                            <m:ctrlPr>
                              <a:rPr lang="fr-FR" sz="1200" b="0" i="1" smtClean="0">
                                <a:solidFill>
                                  <a:srgbClr val="7030A0"/>
                                </a:solidFill>
                                <a:latin typeface="Cambria Math" panose="02040503050406030204" pitchFamily="18" charset="0"/>
                                <a:ea typeface="Cambria Math" panose="02040503050406030204" pitchFamily="18" charset="0"/>
                              </a:rPr>
                            </m:ctrlPr>
                          </m:sSupPr>
                          <m:e>
                            <m:d>
                              <m:dPr>
                                <m:ctrlPr>
                                  <a:rPr lang="fr-FR" sz="1200" b="0" i="1" smtClean="0">
                                    <a:solidFill>
                                      <a:srgbClr val="7030A0"/>
                                    </a:solidFill>
                                    <a:latin typeface="Cambria Math" panose="02040503050406030204" pitchFamily="18" charset="0"/>
                                    <a:ea typeface="Cambria Math" panose="02040503050406030204" pitchFamily="18" charset="0"/>
                                  </a:rPr>
                                </m:ctrlPr>
                              </m:dPr>
                              <m:e>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e>
                            </m:d>
                          </m:e>
                          <m:sup>
                            <m:r>
                              <a:rPr lang="fr-FR" sz="1200" b="0" i="1" smtClean="0">
                                <a:solidFill>
                                  <a:srgbClr val="7030A0"/>
                                </a:solidFill>
                                <a:latin typeface="Cambria Math" panose="02040503050406030204" pitchFamily="18" charset="0"/>
                                <a:ea typeface="Cambria Math" panose="02040503050406030204" pitchFamily="18" charset="0"/>
                              </a:rPr>
                              <m:t>2</m:t>
                            </m:r>
                          </m:sup>
                        </m:sSup>
                        <m:r>
                          <a:rPr lang="fr-FR" sz="1200" b="0" i="1" smtClean="0">
                            <a:solidFill>
                              <a:srgbClr val="7030A0"/>
                            </a:solidFill>
                            <a:latin typeface="Cambria Math" panose="02040503050406030204" pitchFamily="18" charset="0"/>
                            <a:ea typeface="Cambria Math" panose="02040503050406030204" pitchFamily="18" charset="0"/>
                          </a:rPr>
                          <m:t>−</m:t>
                        </m:r>
                        <m:sSup>
                          <m:sSupPr>
                            <m:ctrlPr>
                              <a:rPr lang="fr-FR" sz="1200" b="0" i="1" smtClean="0">
                                <a:solidFill>
                                  <a:srgbClr val="7030A0"/>
                                </a:solidFill>
                                <a:latin typeface="Cambria Math" panose="02040503050406030204" pitchFamily="18" charset="0"/>
                                <a:ea typeface="Cambria Math" panose="02040503050406030204" pitchFamily="18" charset="0"/>
                              </a:rPr>
                            </m:ctrlPr>
                          </m:sSupPr>
                          <m:e>
                            <m:r>
                              <a:rPr lang="fr-FR" sz="1200" b="0" i="1" smtClean="0">
                                <a:solidFill>
                                  <a:srgbClr val="7030A0"/>
                                </a:solidFill>
                                <a:latin typeface="Cambria Math" panose="02040503050406030204" pitchFamily="18" charset="0"/>
                                <a:ea typeface="Cambria Math" panose="02040503050406030204" pitchFamily="18" charset="0"/>
                              </a:rPr>
                              <m:t>𝑛</m:t>
                            </m:r>
                          </m:e>
                          <m:sup>
                            <m:r>
                              <a:rPr lang="fr-FR" sz="1200" b="0" i="1" smtClean="0">
                                <a:solidFill>
                                  <a:srgbClr val="7030A0"/>
                                </a:solidFill>
                                <a:latin typeface="Cambria Math" panose="02040503050406030204" pitchFamily="18" charset="0"/>
                                <a:ea typeface="Cambria Math" panose="02040503050406030204" pitchFamily="18" charset="0"/>
                              </a:rPr>
                              <m:t>2</m:t>
                            </m:r>
                          </m:sup>
                        </m:sSup>
                      </m:num>
                      <m:den>
                        <m:r>
                          <a:rPr lang="fr-FR" sz="1200" b="0" i="1" smtClean="0">
                            <a:solidFill>
                              <a:srgbClr val="7030A0"/>
                            </a:solidFill>
                            <a:latin typeface="Cambria Math" panose="02040503050406030204" pitchFamily="18" charset="0"/>
                            <a:ea typeface="Cambria Math" panose="02040503050406030204" pitchFamily="18" charset="0"/>
                          </a:rPr>
                          <m:t>2</m:t>
                        </m:r>
                      </m:den>
                    </m:f>
                    <m:r>
                      <a:rPr lang="fr-FR" sz="1200" b="0" i="1" smtClean="0">
                        <a:solidFill>
                          <a:srgbClr val="7030A0"/>
                        </a:solidFill>
                        <a:latin typeface="Cambria Math" panose="02040503050406030204" pitchFamily="18" charset="0"/>
                        <a:ea typeface="Cambria Math" panose="02040503050406030204" pitchFamily="18" charset="0"/>
                      </a:rPr>
                      <m:t>= </m:t>
                    </m:r>
                    <m:f>
                      <m:fPr>
                        <m:ctrlPr>
                          <a:rPr lang="fr-FR" sz="1200" b="0" i="1" smtClean="0">
                            <a:solidFill>
                              <a:srgbClr val="7030A0"/>
                            </a:solidFill>
                            <a:latin typeface="Cambria Math" panose="02040503050406030204" pitchFamily="18" charset="0"/>
                            <a:ea typeface="Cambria Math" panose="02040503050406030204" pitchFamily="18" charset="0"/>
                          </a:rPr>
                        </m:ctrlPr>
                      </m:fPr>
                      <m:num>
                        <m:r>
                          <a:rPr lang="fr-FR" sz="1200" b="0" i="1" smtClean="0">
                            <a:solidFill>
                              <a:srgbClr val="7030A0"/>
                            </a:solidFill>
                            <a:latin typeface="Cambria Math" panose="02040503050406030204" pitchFamily="18" charset="0"/>
                            <a:ea typeface="Cambria Math" panose="02040503050406030204" pitchFamily="18" charset="0"/>
                          </a:rPr>
                          <m:t>2</m:t>
                        </m:r>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num>
                      <m:den>
                        <m:r>
                          <a:rPr lang="fr-FR" sz="1200" b="0" i="1" smtClean="0">
                            <a:solidFill>
                              <a:srgbClr val="7030A0"/>
                            </a:solidFill>
                            <a:latin typeface="Cambria Math" panose="02040503050406030204" pitchFamily="18" charset="0"/>
                            <a:ea typeface="Cambria Math" panose="02040503050406030204" pitchFamily="18" charset="0"/>
                          </a:rPr>
                          <m:t>2</m:t>
                        </m:r>
                      </m:den>
                    </m:f>
                  </m:oMath>
                </a14:m>
                <a:endParaRPr lang="fr-FR" sz="120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	Or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≥0, </m:t>
                    </m:r>
                    <m:r>
                      <a:rPr lang="fr-FR" sz="1200" b="0" i="1" smtClean="0">
                        <a:solidFill>
                          <a:srgbClr val="7030A0"/>
                        </a:solidFill>
                        <a:latin typeface="Cambria Math" panose="02040503050406030204" pitchFamily="18" charset="0"/>
                        <a:ea typeface="Cambria Math" panose="02040503050406030204" pitchFamily="18" charset="0"/>
                      </a:rPr>
                      <m:t>𝑑𝑜𝑛𝑐</m:t>
                    </m:r>
                    <m:r>
                      <a:rPr lang="fr-FR" sz="1200" b="0" i="1" smtClean="0">
                        <a:solidFill>
                          <a:srgbClr val="7030A0"/>
                        </a:solidFill>
                        <a:latin typeface="Cambria Math" panose="02040503050406030204" pitchFamily="18" charset="0"/>
                        <a:ea typeface="Cambria Math" panose="02040503050406030204" pitchFamily="18" charset="0"/>
                      </a:rPr>
                      <m:t> 2</m:t>
                    </m:r>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 ≥0. </m:t>
                    </m:r>
                    <m:r>
                      <a:rPr lang="fr-FR" sz="1200" b="0" i="1" smtClean="0">
                        <a:solidFill>
                          <a:srgbClr val="7030A0"/>
                        </a:solidFill>
                        <a:latin typeface="Cambria Math" panose="02040503050406030204" pitchFamily="18" charset="0"/>
                        <a:ea typeface="Cambria Math" panose="02040503050406030204" pitchFamily="18" charset="0"/>
                      </a:rPr>
                      <m:t>𝑂𝑛</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𝑒𝑛</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𝑑</m:t>
                    </m:r>
                    <m:r>
                      <a:rPr lang="fr-FR" sz="1200" b="0" i="1" smtClean="0">
                        <a:solidFill>
                          <a:srgbClr val="7030A0"/>
                        </a:solidFill>
                        <a:latin typeface="Cambria Math" panose="02040503050406030204" pitchFamily="18" charset="0"/>
                        <a:ea typeface="Cambria Math" panose="02040503050406030204" pitchFamily="18" charset="0"/>
                      </a:rPr>
                      <m:t>é</m:t>
                    </m:r>
                    <m:r>
                      <a:rPr lang="fr-FR" sz="1200" b="0" i="1" smtClean="0">
                        <a:solidFill>
                          <a:srgbClr val="7030A0"/>
                        </a:solidFill>
                        <a:latin typeface="Cambria Math" panose="02040503050406030204" pitchFamily="18" charset="0"/>
                        <a:ea typeface="Cambria Math" panose="02040503050406030204" pitchFamily="18" charset="0"/>
                      </a:rPr>
                      <m:t>𝑑𝑢𝑖𝑡</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𝑞𝑢𝑒</m:t>
                    </m:r>
                    <m:r>
                      <a:rPr lang="fr-FR" sz="1200" b="0" i="1" smtClean="0">
                        <a:solidFill>
                          <a:srgbClr val="7030A0"/>
                        </a:solidFill>
                        <a:latin typeface="Cambria Math" panose="02040503050406030204" pitchFamily="18" charset="0"/>
                        <a:ea typeface="Cambria Math" panose="02040503050406030204" pitchFamily="18" charset="0"/>
                      </a:rPr>
                      <m:t> </m:t>
                    </m:r>
                    <m:f>
                      <m:fPr>
                        <m:ctrlPr>
                          <a:rPr lang="fr-FR" sz="1200" b="0" i="1" smtClean="0">
                            <a:solidFill>
                              <a:srgbClr val="7030A0"/>
                            </a:solidFill>
                            <a:latin typeface="Cambria Math" panose="02040503050406030204" pitchFamily="18" charset="0"/>
                            <a:ea typeface="Cambria Math" panose="02040503050406030204" pitchFamily="18" charset="0"/>
                          </a:rPr>
                        </m:ctrlPr>
                      </m:fPr>
                      <m:num>
                        <m:r>
                          <a:rPr lang="fr-FR" sz="1200" b="0" i="1" smtClean="0">
                            <a:solidFill>
                              <a:srgbClr val="7030A0"/>
                            </a:solidFill>
                            <a:latin typeface="Cambria Math" panose="02040503050406030204" pitchFamily="18" charset="0"/>
                            <a:ea typeface="Cambria Math" panose="02040503050406030204" pitchFamily="18" charset="0"/>
                          </a:rPr>
                          <m:t>2</m:t>
                        </m:r>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num>
                      <m:den>
                        <m:r>
                          <a:rPr lang="fr-FR" sz="1200" b="0" i="1" smtClean="0">
                            <a:solidFill>
                              <a:srgbClr val="7030A0"/>
                            </a:solidFill>
                            <a:latin typeface="Cambria Math" panose="02040503050406030204" pitchFamily="18" charset="0"/>
                            <a:ea typeface="Cambria Math" panose="02040503050406030204" pitchFamily="18" charset="0"/>
                          </a:rPr>
                          <m:t>2</m:t>
                        </m:r>
                      </m:den>
                    </m:f>
                    <m:r>
                      <a:rPr lang="fr-FR" sz="1200" b="0" i="1" smtClean="0">
                        <a:solidFill>
                          <a:srgbClr val="7030A0"/>
                        </a:solidFill>
                        <a:latin typeface="Cambria Math" panose="02040503050406030204" pitchFamily="18" charset="0"/>
                        <a:ea typeface="Cambria Math" panose="02040503050406030204" pitchFamily="18" charset="0"/>
                      </a:rPr>
                      <m:t> ≥0</m:t>
                    </m:r>
                  </m:oMath>
                </a14:m>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	On a donc pour tout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 </m:t>
                    </m:r>
                    <m:r>
                      <a:rPr lang="fr-FR" sz="1200" b="0" i="1" smtClean="0">
                        <a:solidFill>
                          <a:srgbClr val="7030A0"/>
                        </a:solidFill>
                        <a:latin typeface="Cambria Math" panose="02040503050406030204" pitchFamily="18" charset="0"/>
                        <a:ea typeface="Cambria Math" panose="02040503050406030204" pitchFamily="18" charset="0"/>
                      </a:rPr>
                      <m:t>ℕ</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𝑣</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𝑣</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 ≥0</m:t>
                    </m:r>
                  </m:oMath>
                </a14:m>
                <a:r>
                  <a:rPr lang="fr-FR" sz="1200" dirty="0">
                    <a:solidFill>
                      <a:srgbClr val="7030A0"/>
                    </a:solidFill>
                    <a:latin typeface="Comic Sans MS" panose="030F0702030302020204" pitchFamily="66" charset="0"/>
                  </a:rPr>
                  <a: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𝑣</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est par conséquent croissante pour tout entier naturel n.</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d>
                      <m:dPr>
                        <m:ctrlPr>
                          <a:rPr lang="fr-FR" sz="1200" b="0" i="1" smtClean="0">
                            <a:solidFill>
                              <a:srgbClr val="7030A0"/>
                            </a:solidFill>
                            <a:latin typeface="Cambria Math" panose="02040503050406030204" pitchFamily="18" charset="0"/>
                          </a:rPr>
                        </m:ctrlPr>
                      </m:dPr>
                      <m:e>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𝑤</m:t>
                            </m:r>
                          </m:e>
                          <m:sub>
                            <m:r>
                              <a:rPr lang="fr-FR" sz="1200" b="0" i="1" smtClean="0">
                                <a:solidFill>
                                  <a:srgbClr val="7030A0"/>
                                </a:solidFill>
                                <a:latin typeface="Cambria Math" panose="02040503050406030204" pitchFamily="18" charset="0"/>
                              </a:rPr>
                              <m:t>𝑛</m:t>
                            </m:r>
                          </m:sub>
                        </m:sSub>
                      </m:e>
                    </m:d>
                  </m:oMath>
                </a14:m>
                <a:r>
                  <a:rPr lang="fr-FR" sz="1200" dirty="0">
                    <a:solidFill>
                      <a:srgbClr val="7030A0"/>
                    </a:solidFill>
                    <a:latin typeface="Comic Sans MS" panose="030F0702030302020204" pitchFamily="66" charset="0"/>
                  </a:rPr>
                  <a:t> définie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a:t>
                </a:r>
                <a14:m>
                  <m:oMath xmlns:m="http://schemas.openxmlformats.org/officeDocument/2006/math">
                    <m:d>
                      <m:dPr>
                        <m:begChr m:val="{"/>
                        <m:endChr m:val=""/>
                        <m:ctrlPr>
                          <a:rPr lang="fr-FR" sz="1200" i="1" dirty="0" smtClean="0">
                            <a:solidFill>
                              <a:srgbClr val="7030A0"/>
                            </a:solidFill>
                            <a:latin typeface="Cambria Math" panose="02040503050406030204" pitchFamily="18" charset="0"/>
                          </a:rPr>
                        </m:ctrlPr>
                      </m:dPr>
                      <m:e>
                        <m:eqArr>
                          <m:eqArrPr>
                            <m:ctrlPr>
                              <a:rPr lang="fr-FR" sz="1200" i="1" dirty="0" smtClean="0">
                                <a:solidFill>
                                  <a:srgbClr val="7030A0"/>
                                </a:solidFill>
                                <a:latin typeface="Cambria Math" panose="02040503050406030204" pitchFamily="18" charset="0"/>
                              </a:rPr>
                            </m:ctrlPr>
                          </m:eqArrPr>
                          <m:e>
                            <m:sSub>
                              <m:sSubPr>
                                <m:ctrlPr>
                                  <a:rPr lang="fr-FR" sz="120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0</m:t>
                                </m:r>
                              </m:sub>
                            </m:sSub>
                            <m:r>
                              <a:rPr lang="fr-FR" sz="1200" b="0" i="1" dirty="0" smtClean="0">
                                <a:solidFill>
                                  <a:srgbClr val="7030A0"/>
                                </a:solidFill>
                                <a:latin typeface="Cambria Math" panose="02040503050406030204" pitchFamily="18" charset="0"/>
                              </a:rPr>
                              <m:t>=5</m:t>
                            </m:r>
                          </m:e>
                          <m:e>
                            <m:sSub>
                              <m:sSubPr>
                                <m:ctrlPr>
                                  <a:rPr lang="fr-FR" sz="120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𝑛</m:t>
                                </m:r>
                                <m:r>
                                  <a:rPr lang="fr-FR" sz="1200" b="0" i="1" dirty="0" smtClean="0">
                                    <a:solidFill>
                                      <a:srgbClr val="7030A0"/>
                                    </a:solidFill>
                                    <a:latin typeface="Cambria Math" panose="02040503050406030204" pitchFamily="18" charset="0"/>
                                  </a:rPr>
                                  <m:t>+1</m:t>
                                </m:r>
                              </m:sub>
                            </m:sSub>
                            <m:r>
                              <a:rPr lang="fr-FR" sz="1200" b="0" i="1" dirty="0" smtClean="0">
                                <a:solidFill>
                                  <a:srgbClr val="7030A0"/>
                                </a:solidFill>
                                <a:latin typeface="Cambria Math" panose="02040503050406030204" pitchFamily="18" charset="0"/>
                              </a:rPr>
                              <m:t>= </m:t>
                            </m:r>
                            <m:sSub>
                              <m:sSubPr>
                                <m:ctrlPr>
                                  <a:rPr lang="fr-FR" sz="1200" b="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𝑛</m:t>
                                </m:r>
                              </m:sub>
                            </m:sSub>
                            <m:r>
                              <a:rPr lang="fr-FR" sz="1200" b="0" i="1" dirty="0" smtClean="0">
                                <a:solidFill>
                                  <a:srgbClr val="7030A0"/>
                                </a:solidFill>
                                <a:latin typeface="Cambria Math" panose="02040503050406030204" pitchFamily="18" charset="0"/>
                              </a:rPr>
                              <m:t> −4</m:t>
                            </m:r>
                            <m:sSup>
                              <m:sSupPr>
                                <m:ctrlPr>
                                  <a:rPr lang="fr-FR" sz="1200" b="0" i="1" dirty="0" smtClean="0">
                                    <a:solidFill>
                                      <a:srgbClr val="7030A0"/>
                                    </a:solidFill>
                                    <a:latin typeface="Cambria Math" panose="02040503050406030204" pitchFamily="18" charset="0"/>
                                  </a:rPr>
                                </m:ctrlPr>
                              </m:sSupPr>
                              <m:e>
                                <m:r>
                                  <a:rPr lang="fr-FR" sz="1200" b="0" i="1" dirty="0" smtClean="0">
                                    <a:solidFill>
                                      <a:srgbClr val="7030A0"/>
                                    </a:solidFill>
                                    <a:latin typeface="Cambria Math" panose="02040503050406030204" pitchFamily="18" charset="0"/>
                                  </a:rPr>
                                  <m:t>𝑛</m:t>
                                </m:r>
                              </m:e>
                              <m:sup>
                                <m:r>
                                  <a:rPr lang="fr-FR" sz="1200" b="0" i="1" dirty="0" smtClean="0">
                                    <a:solidFill>
                                      <a:srgbClr val="7030A0"/>
                                    </a:solidFill>
                                    <a:latin typeface="Cambria Math" panose="02040503050406030204" pitchFamily="18" charset="0"/>
                                  </a:rPr>
                                  <m:t>2</m:t>
                                </m:r>
                              </m:sup>
                            </m:sSup>
                            <m:r>
                              <a:rPr lang="fr-FR" sz="1200" b="0" i="1" dirty="0" smtClean="0">
                                <a:solidFill>
                                  <a:srgbClr val="7030A0"/>
                                </a:solidFill>
                                <a:latin typeface="Cambria Math" panose="02040503050406030204" pitchFamily="18" charset="0"/>
                              </a:rPr>
                              <m:t>+16</m:t>
                            </m:r>
                          </m:e>
                        </m:eqArr>
                      </m:e>
                    </m:d>
                  </m:oMath>
                </a14:m>
                <a:endParaRPr lang="fr-FR" sz="120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	Pour tout </a:t>
                </a:r>
                <a14:m>
                  <m:oMath xmlns:m="http://schemas.openxmlformats.org/officeDocument/2006/math">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 </m:t>
                    </m:r>
                    <m:r>
                      <a:rPr lang="fr-FR" sz="1200" b="0" i="1" smtClean="0">
                        <a:solidFill>
                          <a:srgbClr val="7030A0"/>
                        </a:solidFill>
                        <a:latin typeface="Cambria Math" panose="02040503050406030204" pitchFamily="18" charset="0"/>
                        <a:ea typeface="Cambria Math" panose="02040503050406030204" pitchFamily="18" charset="0"/>
                      </a:rPr>
                      <m:t>ℕ</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𝑤</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𝑤</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 </m:t>
                        </m:r>
                      </m:sub>
                    </m:sSub>
                    <m:r>
                      <a:rPr lang="fr-FR" sz="1200" b="0" i="1" smtClean="0">
                        <a:solidFill>
                          <a:srgbClr val="7030A0"/>
                        </a:solidFill>
                        <a:latin typeface="Cambria Math" panose="02040503050406030204" pitchFamily="18" charset="0"/>
                        <a:ea typeface="Cambria Math" panose="02040503050406030204" pitchFamily="18" charset="0"/>
                      </a:rPr>
                      <m:t>=−4</m:t>
                    </m:r>
                    <m:sSup>
                      <m:sSupPr>
                        <m:ctrlPr>
                          <a:rPr lang="fr-FR" sz="1200" b="0" i="1" smtClean="0">
                            <a:solidFill>
                              <a:srgbClr val="7030A0"/>
                            </a:solidFill>
                            <a:latin typeface="Cambria Math" panose="02040503050406030204" pitchFamily="18" charset="0"/>
                            <a:ea typeface="Cambria Math" panose="02040503050406030204" pitchFamily="18" charset="0"/>
                          </a:rPr>
                        </m:ctrlPr>
                      </m:sSupPr>
                      <m:e>
                        <m:r>
                          <a:rPr lang="fr-FR" sz="1200" b="0" i="1" smtClean="0">
                            <a:solidFill>
                              <a:srgbClr val="7030A0"/>
                            </a:solidFill>
                            <a:latin typeface="Cambria Math" panose="02040503050406030204" pitchFamily="18" charset="0"/>
                            <a:ea typeface="Cambria Math" panose="02040503050406030204" pitchFamily="18" charset="0"/>
                          </a:rPr>
                          <m:t>𝑛</m:t>
                        </m:r>
                      </m:e>
                      <m:sup>
                        <m:r>
                          <a:rPr lang="fr-FR" sz="1200" b="0" i="1" smtClean="0">
                            <a:solidFill>
                              <a:srgbClr val="7030A0"/>
                            </a:solidFill>
                            <a:latin typeface="Cambria Math" panose="02040503050406030204" pitchFamily="18" charset="0"/>
                            <a:ea typeface="Cambria Math" panose="02040503050406030204" pitchFamily="18" charset="0"/>
                          </a:rPr>
                          <m:t>2</m:t>
                        </m:r>
                      </m:sup>
                    </m:sSup>
                    <m:r>
                      <a:rPr lang="fr-FR" sz="1200" b="0" i="1" smtClean="0">
                        <a:solidFill>
                          <a:srgbClr val="7030A0"/>
                        </a:solidFill>
                        <a:latin typeface="Cambria Math" panose="02040503050406030204" pitchFamily="18" charset="0"/>
                        <a:ea typeface="Cambria Math" panose="02040503050406030204" pitchFamily="18" charset="0"/>
                      </a:rPr>
                      <m:t>+16.</m:t>
                    </m:r>
                  </m:oMath>
                </a14:m>
                <a:endParaRPr lang="fr-FR" sz="1200" b="0" dirty="0">
                  <a:solidFill>
                    <a:srgbClr val="7030A0"/>
                  </a:solidFill>
                  <a:latin typeface="Comic Sans MS" panose="030F0702030302020204" pitchFamily="66" charset="0"/>
                  <a:ea typeface="Cambria Math" panose="02040503050406030204" pitchFamily="18" charset="0"/>
                </a:endParaRPr>
              </a:p>
              <a:p>
                <a:r>
                  <a:rPr lang="fr-FR" sz="1200" dirty="0">
                    <a:solidFill>
                      <a:srgbClr val="7030A0"/>
                    </a:solidFill>
                    <a:latin typeface="Comic Sans MS" panose="030F0702030302020204" pitchFamily="66" charset="0"/>
                  </a:rPr>
                  <a:t>	Or </a:t>
                </a:r>
                <a14:m>
                  <m:oMath xmlns:m="http://schemas.openxmlformats.org/officeDocument/2006/math">
                    <m:r>
                      <a:rPr lang="fr-FR" sz="1200" b="0" i="1" smtClean="0">
                        <a:solidFill>
                          <a:srgbClr val="7030A0"/>
                        </a:solidFill>
                        <a:latin typeface="Cambria Math" panose="02040503050406030204" pitchFamily="18" charset="0"/>
                      </a:rPr>
                      <m:t>−4</m:t>
                    </m:r>
                    <m:sSup>
                      <m:sSupPr>
                        <m:ctrlPr>
                          <a:rPr lang="fr-FR" sz="1200" b="0" i="1" smtClean="0">
                            <a:solidFill>
                              <a:srgbClr val="7030A0"/>
                            </a:solidFill>
                            <a:latin typeface="Cambria Math" panose="02040503050406030204" pitchFamily="18" charset="0"/>
                          </a:rPr>
                        </m:ctrlPr>
                      </m:sSupPr>
                      <m:e>
                        <m:r>
                          <a:rPr lang="fr-FR" sz="1200" b="0" i="1" smtClean="0">
                            <a:solidFill>
                              <a:srgbClr val="7030A0"/>
                            </a:solidFill>
                            <a:latin typeface="Cambria Math" panose="02040503050406030204" pitchFamily="18" charset="0"/>
                          </a:rPr>
                          <m:t>𝑛</m:t>
                        </m:r>
                      </m:e>
                      <m:sup>
                        <m:r>
                          <a:rPr lang="fr-FR" sz="1200" b="0" i="1" smtClean="0">
                            <a:solidFill>
                              <a:srgbClr val="7030A0"/>
                            </a:solidFill>
                            <a:latin typeface="Cambria Math" panose="02040503050406030204" pitchFamily="18" charset="0"/>
                          </a:rPr>
                          <m:t>2</m:t>
                        </m:r>
                      </m:sup>
                    </m:sSup>
                    <m:r>
                      <a:rPr lang="fr-FR" sz="1200" b="0" i="1" smtClean="0">
                        <a:solidFill>
                          <a:srgbClr val="7030A0"/>
                        </a:solidFill>
                        <a:latin typeface="Cambria Math" panose="02040503050406030204" pitchFamily="18" charset="0"/>
                      </a:rPr>
                      <m:t>+16 </m:t>
                    </m:r>
                    <m:r>
                      <a:rPr lang="fr-FR" sz="1200" b="0" i="1" smtClean="0">
                        <a:solidFill>
                          <a:srgbClr val="7030A0"/>
                        </a:solidFill>
                        <a:latin typeface="Cambria Math" panose="02040503050406030204" pitchFamily="18" charset="0"/>
                        <a:ea typeface="Cambria Math" panose="02040503050406030204" pitchFamily="18" charset="0"/>
                      </a:rPr>
                      <m:t>≤0 é</m:t>
                    </m:r>
                    <m:r>
                      <a:rPr lang="fr-FR" sz="1200" b="0" i="1" smtClean="0">
                        <a:solidFill>
                          <a:srgbClr val="7030A0"/>
                        </a:solidFill>
                        <a:latin typeface="Cambria Math" panose="02040503050406030204" pitchFamily="18" charset="0"/>
                        <a:ea typeface="Cambria Math" panose="02040503050406030204" pitchFamily="18" charset="0"/>
                      </a:rPr>
                      <m:t>𝑞𝑢𝑖𝑣𝑎𝑢𝑡</m:t>
                    </m:r>
                    <m:r>
                      <a:rPr lang="fr-FR" sz="1200" b="0" i="1" smtClean="0">
                        <a:solidFill>
                          <a:srgbClr val="7030A0"/>
                        </a:solidFill>
                        <a:latin typeface="Cambria Math" panose="02040503050406030204" pitchFamily="18" charset="0"/>
                        <a:ea typeface="Cambria Math" panose="02040503050406030204" pitchFamily="18" charset="0"/>
                      </a:rPr>
                      <m:t> à </m:t>
                    </m:r>
                    <m:sSup>
                      <m:sSupPr>
                        <m:ctrlPr>
                          <a:rPr lang="fr-FR" sz="1200" b="0" i="1" smtClean="0">
                            <a:solidFill>
                              <a:srgbClr val="7030A0"/>
                            </a:solidFill>
                            <a:latin typeface="Cambria Math" panose="02040503050406030204" pitchFamily="18" charset="0"/>
                            <a:ea typeface="Cambria Math" panose="02040503050406030204" pitchFamily="18" charset="0"/>
                          </a:rPr>
                        </m:ctrlPr>
                      </m:sSupPr>
                      <m:e>
                        <m:r>
                          <a:rPr lang="fr-FR" sz="1200" b="0" i="1" smtClean="0">
                            <a:solidFill>
                              <a:srgbClr val="7030A0"/>
                            </a:solidFill>
                            <a:latin typeface="Cambria Math" panose="02040503050406030204" pitchFamily="18" charset="0"/>
                            <a:ea typeface="Cambria Math" panose="02040503050406030204" pitchFamily="18" charset="0"/>
                          </a:rPr>
                          <m:t>𝑛</m:t>
                        </m:r>
                      </m:e>
                      <m:sup>
                        <m:r>
                          <a:rPr lang="fr-FR" sz="1200" b="0" i="1" smtClean="0">
                            <a:solidFill>
                              <a:srgbClr val="7030A0"/>
                            </a:solidFill>
                            <a:latin typeface="Cambria Math" panose="02040503050406030204" pitchFamily="18" charset="0"/>
                            <a:ea typeface="Cambria Math" panose="02040503050406030204" pitchFamily="18" charset="0"/>
                          </a:rPr>
                          <m:t>2</m:t>
                        </m:r>
                      </m:sup>
                    </m:sSup>
                    <m:r>
                      <a:rPr lang="fr-FR" sz="1200" b="0" i="1" smtClean="0">
                        <a:solidFill>
                          <a:srgbClr val="7030A0"/>
                        </a:solidFill>
                        <a:latin typeface="Cambria Math" panose="02040503050406030204" pitchFamily="18" charset="0"/>
                        <a:ea typeface="Cambria Math" panose="02040503050406030204" pitchFamily="18" charset="0"/>
                      </a:rPr>
                      <m:t>≥4 é</m:t>
                    </m:r>
                    <m:r>
                      <a:rPr lang="fr-FR" sz="1200" b="0" i="1" smtClean="0">
                        <a:solidFill>
                          <a:srgbClr val="7030A0"/>
                        </a:solidFill>
                        <a:latin typeface="Cambria Math" panose="02040503050406030204" pitchFamily="18" charset="0"/>
                        <a:ea typeface="Cambria Math" panose="02040503050406030204" pitchFamily="18" charset="0"/>
                      </a:rPr>
                      <m:t>𝑞𝑢𝑖𝑣𝑎𝑢𝑡</m:t>
                    </m:r>
                    <m:r>
                      <a:rPr lang="fr-FR" sz="1200" b="0" i="1" smtClean="0">
                        <a:solidFill>
                          <a:srgbClr val="7030A0"/>
                        </a:solidFill>
                        <a:latin typeface="Cambria Math" panose="02040503050406030204" pitchFamily="18" charset="0"/>
                        <a:ea typeface="Cambria Math" panose="02040503050406030204" pitchFamily="18" charset="0"/>
                      </a:rPr>
                      <m:t> à </m:t>
                    </m:r>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≥2 </m:t>
                    </m:r>
                    <m:r>
                      <a:rPr lang="fr-FR" sz="1200" b="0" i="1" smtClean="0">
                        <a:solidFill>
                          <a:srgbClr val="7030A0"/>
                        </a:solidFill>
                        <a:latin typeface="Cambria Math" panose="02040503050406030204" pitchFamily="18" charset="0"/>
                        <a:ea typeface="Cambria Math" panose="02040503050406030204" pitchFamily="18" charset="0"/>
                      </a:rPr>
                      <m:t>𝑐𝑎𝑟</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𝑒𝑠𝑡</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𝑝𝑜𝑠𝑖𝑡𝑖𝑓</m:t>
                    </m:r>
                    <m:r>
                      <a:rPr lang="fr-FR" sz="1200" b="0" i="1" smtClean="0">
                        <a:solidFill>
                          <a:srgbClr val="7030A0"/>
                        </a:solidFill>
                        <a:latin typeface="Cambria Math" panose="02040503050406030204" pitchFamily="18" charset="0"/>
                        <a:ea typeface="Cambria Math" panose="02040503050406030204" pitchFamily="18" charset="0"/>
                      </a:rPr>
                      <m:t>.</m:t>
                    </m:r>
                  </m:oMath>
                </a14:m>
                <a:endParaRPr lang="fr-FR" sz="1200" b="0" i="1" dirty="0">
                  <a:solidFill>
                    <a:srgbClr val="7030A0"/>
                  </a:solidFill>
                  <a:latin typeface="Cambria Math" panose="02040503050406030204" pitchFamily="18" charset="0"/>
                  <a:ea typeface="Cambria Math" panose="02040503050406030204" pitchFamily="18" charset="0"/>
                </a:endParaRPr>
              </a:p>
              <a:p>
                <a:r>
                  <a:rPr lang="fr-FR" sz="1200" b="0" dirty="0">
                    <a:solidFill>
                      <a:srgbClr val="7030A0"/>
                    </a:solidFill>
                    <a:ea typeface="Cambria Math" panose="02040503050406030204" pitchFamily="18" charset="0"/>
                  </a:rPr>
                  <a:t>	</a:t>
                </a:r>
                <a:r>
                  <a:rPr lang="fr-FR" sz="1200" b="0" dirty="0">
                    <a:solidFill>
                      <a:srgbClr val="7030A0"/>
                    </a:solidFill>
                    <a:latin typeface="Comic Sans MS" panose="030F0702030302020204" pitchFamily="66" charset="0"/>
                    <a:ea typeface="Cambria Math" panose="02040503050406030204" pitchFamily="18" charset="0"/>
                  </a:rPr>
                  <a:t>On en déduit que pour tout </a:t>
                </a:r>
                <a14:m>
                  <m:oMath xmlns:m="http://schemas.openxmlformats.org/officeDocument/2006/math">
                    <m:r>
                      <m:rPr>
                        <m:sty m:val="p"/>
                      </m:rPr>
                      <a:rPr lang="fr-FR" sz="1200" b="0" i="0" smtClean="0">
                        <a:solidFill>
                          <a:srgbClr val="7030A0"/>
                        </a:solidFill>
                        <a:latin typeface="Cambria Math" panose="02040503050406030204" pitchFamily="18" charset="0"/>
                        <a:ea typeface="Cambria Math" panose="02040503050406030204" pitchFamily="18" charset="0"/>
                      </a:rPr>
                      <m:t>n</m:t>
                    </m:r>
                    <m:r>
                      <a:rPr lang="fr-FR" sz="1200" b="0" i="1" smtClean="0">
                        <a:solidFill>
                          <a:srgbClr val="7030A0"/>
                        </a:solidFill>
                        <a:latin typeface="Cambria Math" panose="02040503050406030204" pitchFamily="18" charset="0"/>
                        <a:ea typeface="Cambria Math" panose="02040503050406030204" pitchFamily="18" charset="0"/>
                      </a:rPr>
                      <m:t>≥2,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𝑤</m:t>
                        </m:r>
                      </m:e>
                      <m:sub>
                        <m:r>
                          <a:rPr lang="fr-FR" sz="1200" b="0" i="1" smtClean="0">
                            <a:solidFill>
                              <a:srgbClr val="7030A0"/>
                            </a:solidFill>
                            <a:latin typeface="Cambria Math" panose="02040503050406030204" pitchFamily="18" charset="0"/>
                            <a:ea typeface="Cambria Math" panose="02040503050406030204" pitchFamily="18" charset="0"/>
                          </a:rPr>
                          <m:t>𝑛</m:t>
                        </m:r>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𝑤</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 ≤0.</m:t>
                    </m:r>
                  </m:oMath>
                </a14:m>
                <a:endParaRPr lang="fr-FR" sz="1200" b="0" i="1" dirty="0">
                  <a:solidFill>
                    <a:srgbClr val="7030A0"/>
                  </a:solidFill>
                  <a:latin typeface="Cambria Math" panose="02040503050406030204" pitchFamily="18" charset="0"/>
                  <a:ea typeface="Cambria Math" panose="02040503050406030204" pitchFamily="18" charset="0"/>
                </a:endParaRPr>
              </a:p>
              <a:p>
                <a:r>
                  <a:rPr lang="fr-FR" sz="1200" b="0" dirty="0">
                    <a:solidFill>
                      <a:srgbClr val="7030A0"/>
                    </a:solidFill>
                    <a:ea typeface="Cambria Math" panose="02040503050406030204" pitchFamily="18" charset="0"/>
                  </a:rPr>
                  <a:t>	</a:t>
                </a:r>
                <a:r>
                  <a:rPr lang="fr-FR" sz="1200" b="0" dirty="0">
                    <a:solidFill>
                      <a:srgbClr val="7030A0"/>
                    </a:solidFill>
                    <a:latin typeface="Comic Sans MS" panose="030F0702030302020204" pitchFamily="66" charset="0"/>
                    <a:ea typeface="Cambria Math" panose="02040503050406030204" pitchFamily="18" charset="0"/>
                  </a:rPr>
                  <a:t>On en conclut que la suite </a:t>
                </a:r>
                <a14:m>
                  <m:oMath xmlns:m="http://schemas.openxmlformats.org/officeDocument/2006/math">
                    <m:r>
                      <a:rPr lang="fr-FR" sz="1200" b="0" i="0" smtClean="0">
                        <a:solidFill>
                          <a:srgbClr val="7030A0"/>
                        </a:solidFill>
                        <a:latin typeface="Cambria Math" panose="02040503050406030204" pitchFamily="18" charset="0"/>
                        <a:ea typeface="Cambria Math" panose="02040503050406030204" pitchFamily="18" charset="0"/>
                      </a:rPr>
                      <m:t>(</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𝑤</m:t>
                        </m:r>
                      </m:e>
                      <m:sub>
                        <m:r>
                          <a:rPr lang="fr-FR" sz="1200" b="0" i="1" smtClean="0">
                            <a:solidFill>
                              <a:srgbClr val="7030A0"/>
                            </a:solidFill>
                            <a:latin typeface="Cambria Math" panose="02040503050406030204" pitchFamily="18" charset="0"/>
                            <a:ea typeface="Cambria Math" panose="02040503050406030204" pitchFamily="18" charset="0"/>
                          </a:rPr>
                          <m:t>𝑛</m:t>
                        </m:r>
                      </m:sub>
                    </m:sSub>
                    <m:r>
                      <a:rPr lang="fr-FR" sz="1200" b="0" i="1" smtClean="0">
                        <a:solidFill>
                          <a:srgbClr val="7030A0"/>
                        </a:solidFill>
                        <a:latin typeface="Cambria Math" panose="02040503050406030204" pitchFamily="18" charset="0"/>
                        <a:ea typeface="Cambria Math" panose="02040503050406030204" pitchFamily="18" charset="0"/>
                      </a:rPr>
                      <m:t>)</m:t>
                    </m:r>
                  </m:oMath>
                </a14:m>
                <a:r>
                  <a:rPr lang="fr-FR" sz="1200" dirty="0">
                    <a:solidFill>
                      <a:srgbClr val="7030A0"/>
                    </a:solidFill>
                    <a:latin typeface="Comic Sans MS" panose="030F0702030302020204" pitchFamily="66" charset="0"/>
                  </a:rPr>
                  <a:t> est décroissante à partir du rang 2.</a:t>
                </a:r>
              </a:p>
            </p:txBody>
          </p:sp>
        </mc:Choice>
        <mc:Fallback xmlns="">
          <p:sp>
            <p:nvSpPr>
              <p:cNvPr id="7" name="ZoneTexte 6"/>
              <p:cNvSpPr txBox="1">
                <a:spLocks noRot="1" noChangeAspect="1" noMove="1" noResize="1" noEditPoints="1" noAdjustHandles="1" noChangeArrowheads="1" noChangeShapeType="1" noTextEdit="1"/>
              </p:cNvSpPr>
              <p:nvPr/>
            </p:nvSpPr>
            <p:spPr>
              <a:xfrm>
                <a:off x="1052423" y="2130724"/>
                <a:ext cx="10097572" cy="2996590"/>
              </a:xfrm>
              <a:prstGeom prst="rect">
                <a:avLst/>
              </a:prstGeom>
              <a:blipFill rotWithShape="0">
                <a:blip r:embed="rId4"/>
                <a:stretch>
                  <a:fillRect l="-60" t="-204" b="-18330"/>
                </a:stretch>
              </a:blipFill>
            </p:spPr>
            <p:txBody>
              <a:bodyPr/>
              <a:lstStyle/>
              <a:p>
                <a:r>
                  <a:rPr lang="fr-FR">
                    <a:noFill/>
                  </a:rPr>
                  <a:t> </a:t>
                </a:r>
              </a:p>
            </p:txBody>
          </p:sp>
        </mc:Fallback>
      </mc:AlternateContent>
    </p:spTree>
    <p:extLst>
      <p:ext uri="{BB962C8B-B14F-4D97-AF65-F5344CB8AC3E}">
        <p14:creationId xmlns:p14="http://schemas.microsoft.com/office/powerpoint/2010/main" val="226569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11</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mc:AlternateContent xmlns:mc="http://schemas.openxmlformats.org/markup-compatibility/2006" xmlns:a14="http://schemas.microsoft.com/office/drawing/2010/main">
        <mc:Choice Requires="a14">
          <p:sp>
            <p:nvSpPr>
              <p:cNvPr id="5" name="ZoneTexte 4"/>
              <p:cNvSpPr txBox="1"/>
              <p:nvPr/>
            </p:nvSpPr>
            <p:spPr>
              <a:xfrm>
                <a:off x="1311216" y="655607"/>
                <a:ext cx="6373861" cy="101566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b="1" dirty="0">
                    <a:solidFill>
                      <a:srgbClr val="FF0000"/>
                    </a:solidFill>
                    <a:latin typeface="Comic Sans MS" panose="030F0702030302020204" pitchFamily="66" charset="0"/>
                  </a:rPr>
                  <a:t>Méthode 2 (admise):</a:t>
                </a:r>
              </a:p>
              <a:p>
                <a:r>
                  <a:rPr lang="fr-FR" sz="1200" b="1" dirty="0">
                    <a:solidFill>
                      <a:srgbClr val="FF0000"/>
                    </a:solidFill>
                    <a:latin typeface="Comic Sans MS" panose="030F0702030302020204" pitchFamily="66" charset="0"/>
                  </a:rPr>
                  <a:t>Soit </a:t>
                </a:r>
                <a14:m>
                  <m:oMath xmlns:m="http://schemas.openxmlformats.org/officeDocument/2006/math">
                    <m:r>
                      <a:rPr lang="fr-FR" sz="1200" b="1" i="1"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une suite définie explicitement à l’aide d’une fonction </a:t>
                </a:r>
                <a:r>
                  <a:rPr lang="fr-FR" sz="1200" b="1" i="1" dirty="0">
                    <a:solidFill>
                      <a:srgbClr val="FF0000"/>
                    </a:solidFill>
                    <a:latin typeface="Comic Sans MS" panose="030F0702030302020204" pitchFamily="66" charset="0"/>
                  </a:rPr>
                  <a:t>f</a:t>
                </a:r>
                <a:r>
                  <a:rPr lang="fr-FR" sz="1200" b="1" dirty="0">
                    <a:solidFill>
                      <a:srgbClr val="FF0000"/>
                    </a:solidFill>
                    <a:latin typeface="Comic Sans MS" panose="030F0702030302020204" pitchFamily="66" charset="0"/>
                  </a:rPr>
                  <a:t> par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𝒇</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a:t>
                </a:r>
              </a:p>
              <a:p>
                <a:r>
                  <a:rPr lang="fr-FR" sz="1200" b="1" dirty="0">
                    <a:solidFill>
                      <a:srgbClr val="FF0000"/>
                    </a:solidFill>
                    <a:latin typeface="Comic Sans MS" panose="030F0702030302020204" pitchFamily="66" charset="0"/>
                  </a:rPr>
                  <a:t>Pour étudier la variation de </a:t>
                </a:r>
                <a:r>
                  <a:rPr lang="fr-FR" sz="1200" b="1" i="1" dirty="0">
                    <a:solidFill>
                      <a:srgbClr val="FF0000"/>
                    </a:solidFill>
                    <a:latin typeface="Comic Sans MS" panose="030F0702030302020204" pitchFamily="66" charset="0"/>
                  </a:rPr>
                  <a:t>u</a:t>
                </a:r>
                <a:r>
                  <a:rPr lang="fr-FR" sz="1200" b="1" dirty="0">
                    <a:solidFill>
                      <a:srgbClr val="FF0000"/>
                    </a:solidFill>
                    <a:latin typeface="Comic Sans MS" panose="030F0702030302020204" pitchFamily="66" charset="0"/>
                  </a:rPr>
                  <a:t>, on étudie la variation de </a:t>
                </a:r>
                <a:r>
                  <a:rPr lang="fr-FR" sz="1200" b="1" i="1" dirty="0">
                    <a:solidFill>
                      <a:srgbClr val="FF0000"/>
                    </a:solidFill>
                    <a:latin typeface="Comic Sans MS" panose="030F0702030302020204" pitchFamily="66" charset="0"/>
                  </a:rPr>
                  <a:t>f</a:t>
                </a:r>
                <a:r>
                  <a:rPr lang="fr-FR" sz="1200" b="1" dirty="0">
                    <a:solidFill>
                      <a:srgbClr val="FF0000"/>
                    </a:solidFill>
                    <a:latin typeface="Comic Sans MS" panose="030F0702030302020204" pitchFamily="66" charset="0"/>
                  </a:rPr>
                  <a:t>.</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Si la fonction </a:t>
                </a:r>
                <a:r>
                  <a:rPr lang="fr-FR" sz="1200" b="1" i="1" dirty="0">
                    <a:solidFill>
                      <a:srgbClr val="FF0000"/>
                    </a:solidFill>
                    <a:latin typeface="Comic Sans MS" panose="030F0702030302020204" pitchFamily="66" charset="0"/>
                  </a:rPr>
                  <a:t>f</a:t>
                </a:r>
                <a:r>
                  <a:rPr lang="fr-FR" sz="1200" b="1" dirty="0">
                    <a:solidFill>
                      <a:srgbClr val="FF0000"/>
                    </a:solidFill>
                    <a:latin typeface="Comic Sans MS" panose="030F0702030302020204" pitchFamily="66" charset="0"/>
                  </a:rPr>
                  <a:t> est croissante sur [0 ; +∞[ alors  la suite </a:t>
                </a:r>
                <a14:m>
                  <m:oMath xmlns:m="http://schemas.openxmlformats.org/officeDocument/2006/math">
                    <m:r>
                      <a:rPr lang="fr-FR" sz="1200" b="1" i="1" smtClean="0">
                        <a:solidFill>
                          <a:srgbClr val="FF0000"/>
                        </a:solidFill>
                        <a:latin typeface="Cambria Math" panose="02040503050406030204" pitchFamily="18" charset="0"/>
                      </a:rPr>
                      <m:t>𝒖</m:t>
                    </m:r>
                  </m:oMath>
                </a14:m>
                <a:r>
                  <a:rPr lang="fr-FR" sz="1200" b="1" dirty="0">
                    <a:solidFill>
                      <a:srgbClr val="FF0000"/>
                    </a:solidFill>
                    <a:latin typeface="Comic Sans MS" panose="030F0702030302020204" pitchFamily="66" charset="0"/>
                    <a:ea typeface="Cambria Math" panose="02040503050406030204" pitchFamily="18" charset="0"/>
                  </a:rPr>
                  <a:t> est croissante.</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Si la fonction </a:t>
                </a:r>
                <a:r>
                  <a:rPr lang="fr-FR" sz="1200" b="1" i="1" dirty="0">
                    <a:solidFill>
                      <a:srgbClr val="FF0000"/>
                    </a:solidFill>
                    <a:latin typeface="Comic Sans MS" panose="030F0702030302020204" pitchFamily="66" charset="0"/>
                  </a:rPr>
                  <a:t>f</a:t>
                </a:r>
                <a:r>
                  <a:rPr lang="fr-FR" sz="1200" b="1" dirty="0">
                    <a:solidFill>
                      <a:srgbClr val="FF0000"/>
                    </a:solidFill>
                    <a:latin typeface="Comic Sans MS" panose="030F0702030302020204" pitchFamily="66" charset="0"/>
                  </a:rPr>
                  <a:t> est décroissante sur [0 ; +∞[ alors la suite </a:t>
                </a:r>
                <a14:m>
                  <m:oMath xmlns:m="http://schemas.openxmlformats.org/officeDocument/2006/math">
                    <m:r>
                      <a:rPr lang="fr-FR" sz="1200" b="1" i="1" smtClean="0">
                        <a:solidFill>
                          <a:srgbClr val="FF0000"/>
                        </a:solidFill>
                        <a:latin typeface="Cambria Math" panose="02040503050406030204" pitchFamily="18" charset="0"/>
                      </a:rPr>
                      <m:t>𝒖</m:t>
                    </m:r>
                  </m:oMath>
                </a14:m>
                <a:r>
                  <a:rPr lang="fr-FR" sz="1200" b="1" dirty="0">
                    <a:latin typeface="Comic Sans MS" panose="030F0702030302020204" pitchFamily="66" charset="0"/>
                  </a:rPr>
                  <a:t> </a:t>
                </a:r>
                <a:r>
                  <a:rPr lang="fr-FR" sz="1200" b="1" dirty="0">
                    <a:solidFill>
                      <a:srgbClr val="FF0000"/>
                    </a:solidFill>
                    <a:latin typeface="Comic Sans MS" panose="030F0702030302020204" pitchFamily="66" charset="0"/>
                  </a:rPr>
                  <a:t>est décroissante.</a:t>
                </a:r>
              </a:p>
            </p:txBody>
          </p:sp>
        </mc:Choice>
        <mc:Fallback xmlns="">
          <p:sp>
            <p:nvSpPr>
              <p:cNvPr id="5" name="ZoneTexte 4"/>
              <p:cNvSpPr txBox="1">
                <a:spLocks noRot="1" noChangeAspect="1" noMove="1" noResize="1" noEditPoints="1" noAdjustHandles="1" noChangeArrowheads="1" noChangeShapeType="1" noTextEdit="1"/>
              </p:cNvSpPr>
              <p:nvPr/>
            </p:nvSpPr>
            <p:spPr>
              <a:xfrm>
                <a:off x="1311216" y="655607"/>
                <a:ext cx="6373861" cy="1015663"/>
              </a:xfrm>
              <a:prstGeom prst="rect">
                <a:avLst/>
              </a:prstGeom>
              <a:blipFill>
                <a:blip r:embed="rId3"/>
                <a:stretch>
                  <a:fillRect b="-120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1311216" y="1923690"/>
                <a:ext cx="9235220" cy="2840136"/>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Reprenons</a:t>
                </a:r>
                <a:r>
                  <a:rPr lang="fr-FR" sz="1200" dirty="0">
                    <a:latin typeface="Comic Sans MS" panose="030F0702030302020204" pitchFamily="66" charset="0"/>
                  </a:rPr>
                  <a:t> </a:t>
                </a:r>
                <a:r>
                  <a:rPr lang="fr-FR" sz="1200" dirty="0">
                    <a:solidFill>
                      <a:srgbClr val="7030A0"/>
                    </a:solidFill>
                    <a:latin typeface="Comic Sans MS" panose="030F0702030302020204" pitchFamily="66" charset="0"/>
                  </a:rPr>
                  <a:t>la suite </a:t>
                </a:r>
                <a14:m>
                  <m:oMath xmlns:m="http://schemas.openxmlformats.org/officeDocument/2006/math">
                    <m:r>
                      <a:rPr lang="fr-FR" sz="1200" i="1">
                        <a:solidFill>
                          <a:srgbClr val="7030A0"/>
                        </a:solidFill>
                        <a:latin typeface="Cambria Math" panose="02040503050406030204" pitchFamily="18" charset="0"/>
                      </a:rPr>
                      <m:t>(</m:t>
                    </m:r>
                    <m:sSub>
                      <m:sSubPr>
                        <m:ctrlPr>
                          <a:rPr lang="fr-FR" sz="1200" i="1">
                            <a:solidFill>
                              <a:srgbClr val="7030A0"/>
                            </a:solidFill>
                            <a:latin typeface="Cambria Math" panose="02040503050406030204" pitchFamily="18" charset="0"/>
                          </a:rPr>
                        </m:ctrlPr>
                      </m:sSubPr>
                      <m:e>
                        <m:r>
                          <a:rPr lang="fr-FR" sz="1200" i="1">
                            <a:solidFill>
                              <a:srgbClr val="7030A0"/>
                            </a:solidFill>
                            <a:latin typeface="Cambria Math" panose="02040503050406030204" pitchFamily="18" charset="0"/>
                          </a:rPr>
                          <m:t>𝑣</m:t>
                        </m:r>
                      </m:e>
                      <m:sub>
                        <m:r>
                          <a:rPr lang="fr-FR" sz="1200" i="1">
                            <a:solidFill>
                              <a:srgbClr val="7030A0"/>
                            </a:solidFill>
                            <a:latin typeface="Cambria Math" panose="02040503050406030204" pitchFamily="18" charset="0"/>
                          </a:rPr>
                          <m:t>𝑛</m:t>
                        </m:r>
                      </m:sub>
                    </m:sSub>
                    <m:r>
                      <a:rPr lang="fr-FR" sz="1200" i="1">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une formule explicite: pour tout entier naturel </a:t>
                </a:r>
                <a14:m>
                  <m:oMath xmlns:m="http://schemas.openxmlformats.org/officeDocument/2006/math">
                    <m:r>
                      <a:rPr lang="fr-FR" sz="1200" i="1">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a:solidFill>
                              <a:srgbClr val="7030A0"/>
                            </a:solidFill>
                            <a:latin typeface="Cambria Math" panose="02040503050406030204" pitchFamily="18" charset="0"/>
                          </a:rPr>
                        </m:ctrlPr>
                      </m:sSubPr>
                      <m:e>
                        <m:r>
                          <a:rPr lang="fr-FR" sz="1200" i="1">
                            <a:solidFill>
                              <a:srgbClr val="7030A0"/>
                            </a:solidFill>
                            <a:latin typeface="Cambria Math" panose="02040503050406030204" pitchFamily="18" charset="0"/>
                          </a:rPr>
                          <m:t>𝑣</m:t>
                        </m:r>
                      </m:e>
                      <m:sub>
                        <m:r>
                          <a:rPr lang="fr-FR" sz="1200" i="1">
                            <a:solidFill>
                              <a:srgbClr val="7030A0"/>
                            </a:solidFill>
                            <a:latin typeface="Cambria Math" panose="02040503050406030204" pitchFamily="18" charset="0"/>
                          </a:rPr>
                          <m:t>𝑛</m:t>
                        </m:r>
                      </m:sub>
                    </m:sSub>
                    <m:r>
                      <a:rPr lang="fr-FR" sz="1200" i="1">
                        <a:solidFill>
                          <a:srgbClr val="7030A0"/>
                        </a:solidFill>
                        <a:latin typeface="Cambria Math" panose="02040503050406030204" pitchFamily="18" charset="0"/>
                      </a:rPr>
                      <m:t>= </m:t>
                    </m:r>
                    <m:f>
                      <m:fPr>
                        <m:ctrlPr>
                          <a:rPr lang="fr-FR" sz="1200" i="1">
                            <a:solidFill>
                              <a:srgbClr val="7030A0"/>
                            </a:solidFill>
                            <a:latin typeface="Cambria Math" panose="02040503050406030204" pitchFamily="18" charset="0"/>
                          </a:rPr>
                        </m:ctrlPr>
                      </m:fPr>
                      <m:num>
                        <m:r>
                          <a:rPr lang="fr-FR" sz="1200" i="1">
                            <a:solidFill>
                              <a:srgbClr val="7030A0"/>
                            </a:solidFill>
                            <a:latin typeface="Cambria Math" panose="02040503050406030204" pitchFamily="18" charset="0"/>
                          </a:rPr>
                          <m:t>𝑛</m:t>
                        </m:r>
                        <m:r>
                          <a:rPr lang="fr-FR" sz="1200" i="1">
                            <a:solidFill>
                              <a:srgbClr val="7030A0"/>
                            </a:solidFill>
                            <a:latin typeface="Cambria Math" panose="02040503050406030204" pitchFamily="18" charset="0"/>
                          </a:rPr>
                          <m:t>²</m:t>
                        </m:r>
                      </m:num>
                      <m:den>
                        <m:r>
                          <a:rPr lang="fr-FR" sz="1200" i="1">
                            <a:solidFill>
                              <a:srgbClr val="7030A0"/>
                            </a:solidFill>
                            <a:latin typeface="Cambria Math" panose="02040503050406030204" pitchFamily="18" charset="0"/>
                          </a:rPr>
                          <m:t>2</m:t>
                        </m:r>
                      </m:den>
                    </m:f>
                    <m:r>
                      <a:rPr lang="fr-FR" sz="1200" i="1">
                        <a:solidFill>
                          <a:srgbClr val="7030A0"/>
                        </a:solidFill>
                        <a:latin typeface="Cambria Math" panose="02040503050406030204" pitchFamily="18" charset="0"/>
                      </a:rPr>
                      <m:t> −3</m:t>
                    </m:r>
                  </m:oMath>
                </a14:m>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La fonction f associée définie sur [0 ; +∞[ est </a:t>
                </a:r>
                <a14:m>
                  <m:oMath xmlns:m="http://schemas.openxmlformats.org/officeDocument/2006/math">
                    <m:r>
                      <a:rPr lang="fr-FR" sz="1200" b="0" i="1" smtClean="0">
                        <a:solidFill>
                          <a:srgbClr val="7030A0"/>
                        </a:solidFill>
                        <a:latin typeface="Cambria Math" panose="02040503050406030204" pitchFamily="18" charset="0"/>
                      </a:rPr>
                      <m:t>𝑓</m:t>
                    </m:r>
                    <m:d>
                      <m:dPr>
                        <m:ctrlPr>
                          <a:rPr lang="fr-FR" sz="1200" b="0" i="1" smtClean="0">
                            <a:solidFill>
                              <a:srgbClr val="7030A0"/>
                            </a:solidFill>
                            <a:latin typeface="Cambria Math" panose="02040503050406030204" pitchFamily="18" charset="0"/>
                          </a:rPr>
                        </m:ctrlPr>
                      </m:dPr>
                      <m:e>
                        <m:r>
                          <a:rPr lang="fr-FR" sz="1200" b="0" i="1" smtClean="0">
                            <a:solidFill>
                              <a:srgbClr val="7030A0"/>
                            </a:solidFill>
                            <a:latin typeface="Cambria Math" panose="02040503050406030204" pitchFamily="18" charset="0"/>
                          </a:rPr>
                          <m:t>𝑥</m:t>
                        </m:r>
                      </m:e>
                    </m:d>
                    <m:r>
                      <a:rPr lang="fr-FR" sz="1200" b="0" i="1" smtClean="0">
                        <a:solidFill>
                          <a:srgbClr val="7030A0"/>
                        </a:solidFill>
                        <a:latin typeface="Cambria Math" panose="02040503050406030204" pitchFamily="18" charset="0"/>
                      </a:rPr>
                      <m:t>= </m:t>
                    </m:r>
                    <m:f>
                      <m:fPr>
                        <m:ctrlPr>
                          <a:rPr lang="fr-FR" sz="1200" b="0" i="1" smtClean="0">
                            <a:solidFill>
                              <a:srgbClr val="7030A0"/>
                            </a:solidFill>
                            <a:latin typeface="Cambria Math" panose="02040503050406030204" pitchFamily="18" charset="0"/>
                          </a:rPr>
                        </m:ctrlPr>
                      </m:fPr>
                      <m:num>
                        <m:r>
                          <a:rPr lang="fr-FR" sz="1200" b="0" i="1" smtClean="0">
                            <a:solidFill>
                              <a:srgbClr val="7030A0"/>
                            </a:solidFill>
                            <a:latin typeface="Cambria Math" panose="02040503050406030204" pitchFamily="18" charset="0"/>
                          </a:rPr>
                          <m:t>𝑥</m:t>
                        </m:r>
                        <m:r>
                          <a:rPr lang="fr-FR" sz="1200" b="0" i="1" smtClean="0">
                            <a:solidFill>
                              <a:srgbClr val="7030A0"/>
                            </a:solidFill>
                            <a:latin typeface="Cambria Math" panose="02040503050406030204" pitchFamily="18" charset="0"/>
                          </a:rPr>
                          <m:t>²</m:t>
                        </m:r>
                      </m:num>
                      <m:den>
                        <m:r>
                          <a:rPr lang="fr-FR" sz="1200" b="0" i="1" smtClean="0">
                            <a:solidFill>
                              <a:srgbClr val="7030A0"/>
                            </a:solidFill>
                            <a:latin typeface="Cambria Math" panose="02040503050406030204" pitchFamily="18" charset="0"/>
                          </a:rPr>
                          <m:t>2</m:t>
                        </m:r>
                      </m:den>
                    </m:f>
                    <m:r>
                      <a:rPr lang="fr-FR" sz="1200" b="0" i="1" smtClean="0">
                        <a:solidFill>
                          <a:srgbClr val="7030A0"/>
                        </a:solidFill>
                        <a:latin typeface="Cambria Math" panose="02040503050406030204" pitchFamily="18" charset="0"/>
                      </a:rPr>
                      <m:t> −3</m:t>
                    </m:r>
                    <m:r>
                      <a:rPr lang="fr-FR" sz="1200" b="0" i="0" smtClean="0">
                        <a:solidFill>
                          <a:srgbClr val="7030A0"/>
                        </a:solidFill>
                        <a:latin typeface="Cambria Math" panose="02040503050406030204" pitchFamily="18" charset="0"/>
                      </a:rPr>
                      <m:t>.</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La fonction f est un polynôme du second degré avec un coefficient </a:t>
                </a:r>
                <a14:m>
                  <m:oMath xmlns:m="http://schemas.openxmlformats.org/officeDocument/2006/math">
                    <m:r>
                      <a:rPr lang="fr-FR" sz="1200" b="0" i="1" smtClean="0">
                        <a:solidFill>
                          <a:srgbClr val="7030A0"/>
                        </a:solidFill>
                        <a:latin typeface="Cambria Math" panose="02040503050406030204" pitchFamily="18" charset="0"/>
                      </a:rPr>
                      <m:t>𝑎</m:t>
                    </m:r>
                    <m:r>
                      <a:rPr lang="fr-FR" sz="1200" b="0" i="1" smtClean="0">
                        <a:solidFill>
                          <a:srgbClr val="7030A0"/>
                        </a:solidFill>
                        <a:latin typeface="Cambria Math" panose="02040503050406030204" pitchFamily="18" charset="0"/>
                      </a:rPr>
                      <m:t>= </m:t>
                    </m:r>
                    <m:f>
                      <m:fPr>
                        <m:ctrlPr>
                          <a:rPr lang="fr-FR" sz="1200" b="0" i="1" smtClean="0">
                            <a:solidFill>
                              <a:srgbClr val="7030A0"/>
                            </a:solidFill>
                            <a:latin typeface="Cambria Math" panose="02040503050406030204" pitchFamily="18" charset="0"/>
                          </a:rPr>
                        </m:ctrlPr>
                      </m:fPr>
                      <m:num>
                        <m:r>
                          <a:rPr lang="fr-FR" sz="1200" b="0" i="1" smtClean="0">
                            <a:solidFill>
                              <a:srgbClr val="7030A0"/>
                            </a:solidFill>
                            <a:latin typeface="Cambria Math" panose="02040503050406030204" pitchFamily="18" charset="0"/>
                          </a:rPr>
                          <m:t>1</m:t>
                        </m:r>
                      </m:num>
                      <m:den>
                        <m:r>
                          <a:rPr lang="fr-FR" sz="1200" b="0" i="1" smtClean="0">
                            <a:solidFill>
                              <a:srgbClr val="7030A0"/>
                            </a:solidFill>
                            <a:latin typeface="Cambria Math" panose="02040503050406030204" pitchFamily="18" charset="0"/>
                          </a:rPr>
                          <m:t>2</m:t>
                        </m:r>
                      </m:den>
                    </m:f>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&gt;0</m:t>
                    </m:r>
                  </m:oMath>
                </a14:m>
                <a:r>
                  <a:rPr lang="fr-FR" sz="1200" dirty="0">
                    <a:solidFill>
                      <a:srgbClr val="7030A0"/>
                    </a:solidFill>
                    <a:latin typeface="Comic Sans MS" panose="030F0702030302020204" pitchFamily="66" charset="0"/>
                  </a:rPr>
                  <a:t> . Par conséquent, sa représentation graphique</a:t>
                </a:r>
              </a:p>
              <a:p>
                <a:r>
                  <a:rPr lang="fr-FR" sz="1200" dirty="0">
                    <a:solidFill>
                      <a:srgbClr val="7030A0"/>
                    </a:solidFill>
                    <a:latin typeface="Comic Sans MS" panose="030F0702030302020204" pitchFamily="66" charset="0"/>
                  </a:rPr>
                  <a:t>est une parabole dont les branches sont tournées vers le haut.</a:t>
                </a:r>
              </a:p>
              <a:p>
                <a:r>
                  <a:rPr lang="fr-FR" sz="1200" dirty="0">
                    <a:solidFill>
                      <a:srgbClr val="7030A0"/>
                    </a:solidFill>
                    <a:latin typeface="Comic Sans MS" panose="030F0702030302020204" pitchFamily="66" charset="0"/>
                  </a:rPr>
                  <a:t>Sa forme canonique est </a:t>
                </a:r>
                <a14:m>
                  <m:oMath xmlns:m="http://schemas.openxmlformats.org/officeDocument/2006/math">
                    <m:r>
                      <a:rPr lang="fr-FR" sz="1200" b="0" i="1" smtClean="0">
                        <a:solidFill>
                          <a:srgbClr val="7030A0"/>
                        </a:solidFill>
                        <a:latin typeface="Cambria Math" panose="02040503050406030204" pitchFamily="18" charset="0"/>
                      </a:rPr>
                      <m:t>𝑓</m:t>
                    </m:r>
                    <m:d>
                      <m:dPr>
                        <m:ctrlPr>
                          <a:rPr lang="fr-FR" sz="1200" b="0" i="1" smtClean="0">
                            <a:solidFill>
                              <a:srgbClr val="7030A0"/>
                            </a:solidFill>
                            <a:latin typeface="Cambria Math" panose="02040503050406030204" pitchFamily="18" charset="0"/>
                          </a:rPr>
                        </m:ctrlPr>
                      </m:dPr>
                      <m:e>
                        <m:r>
                          <a:rPr lang="fr-FR" sz="1200" b="0" i="1" smtClean="0">
                            <a:solidFill>
                              <a:srgbClr val="7030A0"/>
                            </a:solidFill>
                            <a:latin typeface="Cambria Math" panose="02040503050406030204" pitchFamily="18" charset="0"/>
                          </a:rPr>
                          <m:t>𝑥</m:t>
                        </m:r>
                      </m:e>
                    </m:d>
                    <m:r>
                      <a:rPr lang="fr-FR" sz="1200" b="0" i="1" smtClean="0">
                        <a:solidFill>
                          <a:srgbClr val="7030A0"/>
                        </a:solidFill>
                        <a:latin typeface="Cambria Math" panose="02040503050406030204" pitchFamily="18" charset="0"/>
                      </a:rPr>
                      <m:t>=</m:t>
                    </m:r>
                    <m:f>
                      <m:fPr>
                        <m:ctrlPr>
                          <a:rPr lang="fr-FR" sz="1200" b="0" i="1" smtClean="0">
                            <a:solidFill>
                              <a:srgbClr val="7030A0"/>
                            </a:solidFill>
                            <a:latin typeface="Cambria Math" panose="02040503050406030204" pitchFamily="18" charset="0"/>
                          </a:rPr>
                        </m:ctrlPr>
                      </m:fPr>
                      <m:num>
                        <m:r>
                          <a:rPr lang="fr-FR" sz="1200" b="0" i="1" smtClean="0">
                            <a:solidFill>
                              <a:srgbClr val="7030A0"/>
                            </a:solidFill>
                            <a:latin typeface="Cambria Math" panose="02040503050406030204" pitchFamily="18" charset="0"/>
                          </a:rPr>
                          <m:t>1</m:t>
                        </m:r>
                      </m:num>
                      <m:den>
                        <m:r>
                          <a:rPr lang="fr-FR" sz="1200" b="0" i="1" smtClean="0">
                            <a:solidFill>
                              <a:srgbClr val="7030A0"/>
                            </a:solidFill>
                            <a:latin typeface="Cambria Math" panose="02040503050406030204" pitchFamily="18" charset="0"/>
                          </a:rPr>
                          <m:t>2</m:t>
                        </m:r>
                      </m:den>
                    </m:f>
                    <m:sSup>
                      <m:sSupPr>
                        <m:ctrlPr>
                          <a:rPr lang="fr-FR" sz="1200" b="0" i="1" smtClean="0">
                            <a:solidFill>
                              <a:srgbClr val="7030A0"/>
                            </a:solidFill>
                            <a:latin typeface="Cambria Math" panose="02040503050406030204" pitchFamily="18" charset="0"/>
                          </a:rPr>
                        </m:ctrlPr>
                      </m:sSupPr>
                      <m:e>
                        <m:d>
                          <m:dPr>
                            <m:ctrlPr>
                              <a:rPr lang="fr-FR" sz="1200" b="0" i="1" smtClean="0">
                                <a:solidFill>
                                  <a:srgbClr val="7030A0"/>
                                </a:solidFill>
                                <a:latin typeface="Cambria Math" panose="02040503050406030204" pitchFamily="18" charset="0"/>
                              </a:rPr>
                            </m:ctrlPr>
                          </m:dPr>
                          <m:e>
                            <m:r>
                              <a:rPr lang="fr-FR" sz="1200" b="0" i="1" smtClean="0">
                                <a:solidFill>
                                  <a:srgbClr val="7030A0"/>
                                </a:solidFill>
                                <a:latin typeface="Cambria Math" panose="02040503050406030204" pitchFamily="18" charset="0"/>
                              </a:rPr>
                              <m:t>𝑥</m:t>
                            </m:r>
                            <m:r>
                              <a:rPr lang="fr-FR" sz="1200" b="0" i="1" smtClean="0">
                                <a:solidFill>
                                  <a:srgbClr val="7030A0"/>
                                </a:solidFill>
                                <a:latin typeface="Cambria Math" panose="02040503050406030204" pitchFamily="18" charset="0"/>
                              </a:rPr>
                              <m:t> −0</m:t>
                            </m:r>
                          </m:e>
                        </m:d>
                      </m:e>
                      <m:sup>
                        <m:r>
                          <a:rPr lang="fr-FR" sz="1200" b="0" i="1" smtClean="0">
                            <a:solidFill>
                              <a:srgbClr val="7030A0"/>
                            </a:solidFill>
                            <a:latin typeface="Cambria Math" panose="02040503050406030204" pitchFamily="18" charset="0"/>
                          </a:rPr>
                          <m:t>2</m:t>
                        </m:r>
                      </m:sup>
                    </m:sSup>
                    <m:r>
                      <a:rPr lang="fr-FR" sz="1200" b="0" i="1" smtClean="0">
                        <a:solidFill>
                          <a:srgbClr val="7030A0"/>
                        </a:solidFill>
                        <a:latin typeface="Cambria Math" panose="02040503050406030204" pitchFamily="18" charset="0"/>
                      </a:rPr>
                      <m:t> −3</m:t>
                    </m:r>
                  </m:oMath>
                </a14:m>
                <a:r>
                  <a:rPr lang="fr-FR" sz="1200" dirty="0">
                    <a:solidFill>
                      <a:srgbClr val="7030A0"/>
                    </a:solidFill>
                    <a:latin typeface="Comic Sans MS" panose="030F0702030302020204" pitchFamily="66" charset="0"/>
                  </a:rPr>
                  <a:t>. Donc le sommet S de la parabole a pour abscisse 0.</a:t>
                </a:r>
              </a:p>
              <a:p>
                <a:r>
                  <a:rPr lang="fr-FR" sz="1200" dirty="0">
                    <a:solidFill>
                      <a:srgbClr val="7030A0"/>
                    </a:solidFill>
                    <a:latin typeface="Comic Sans MS" panose="030F0702030302020204" pitchFamily="66" charset="0"/>
                  </a:rPr>
                  <a:t>On en déduit que la fonction f est croissante sur [0; +∞[.</a:t>
                </a:r>
              </a:p>
              <a:p>
                <a:r>
                  <a:rPr lang="fr-FR" sz="1200" dirty="0">
                    <a:solidFill>
                      <a:srgbClr val="7030A0"/>
                    </a:solidFill>
                    <a:latin typeface="Comic Sans MS" panose="030F0702030302020204" pitchFamily="66" charset="0"/>
                  </a:rPr>
                  <a:t>Tout ceci nous permet de conclure que la suite </a:t>
                </a:r>
                <a:r>
                  <a:rPr lang="fr-FR" sz="1200" i="1" dirty="0">
                    <a:solidFill>
                      <a:srgbClr val="7030A0"/>
                    </a:solidFill>
                    <a:latin typeface="Comic Sans MS" panose="030F0702030302020204" pitchFamily="66" charset="0"/>
                  </a:rPr>
                  <a:t>v</a:t>
                </a:r>
                <a:r>
                  <a:rPr lang="fr-FR" sz="1200" dirty="0">
                    <a:solidFill>
                      <a:srgbClr val="7030A0"/>
                    </a:solidFill>
                    <a:latin typeface="Comic Sans MS" panose="030F0702030302020204" pitchFamily="66" charset="0"/>
                  </a:rPr>
                  <a:t> est croissante.</a:t>
                </a:r>
              </a:p>
              <a:p>
                <a:endParaRPr lang="fr-FR" sz="1200" dirty="0">
                  <a:solidFill>
                    <a:srgbClr val="7030A0"/>
                  </a:solidFill>
                  <a:latin typeface="Comic Sans MS" panose="030F0702030302020204" pitchFamily="66" charset="0"/>
                </a:endParaRPr>
              </a:p>
              <a:p>
                <a:r>
                  <a:rPr lang="fr-FR" sz="1200" dirty="0">
                    <a:solidFill>
                      <a:srgbClr val="FF0000"/>
                    </a:solidFill>
                    <a:latin typeface="Comic Sans MS" panose="030F0702030302020204" pitchFamily="66" charset="0"/>
                  </a:rPr>
                  <a:t>Remarque:</a:t>
                </a:r>
              </a:p>
              <a:p>
                <a:r>
                  <a:rPr lang="fr-FR" sz="1200" dirty="0">
                    <a:latin typeface="Comic Sans MS" panose="030F0702030302020204" pitchFamily="66" charset="0"/>
                  </a:rPr>
                  <a:t>Un nouvel outil appelé dérivation nous permettra plus tard d’étendre cette méthode à l’étude des variations d’une suite définie</a:t>
                </a:r>
              </a:p>
              <a:p>
                <a:r>
                  <a:rPr lang="fr-FR" sz="1200" dirty="0">
                    <a:latin typeface="Comic Sans MS" panose="030F0702030302020204" pitchFamily="66" charset="0"/>
                  </a:rPr>
                  <a:t>de manière explicite à l’aide de fonctions autres que les fonctions polynômes du second degré.</a:t>
                </a:r>
              </a:p>
              <a:p>
                <a:r>
                  <a:rPr lang="fr-FR" sz="1200" dirty="0">
                    <a:solidFill>
                      <a:srgbClr val="7030A0"/>
                    </a:solidFill>
                    <a:latin typeface="Comic Sans MS" panose="030F0702030302020204" pitchFamily="66" charset="0"/>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1311216" y="1923690"/>
                <a:ext cx="9235220" cy="2840136"/>
              </a:xfrm>
              <a:prstGeom prst="rect">
                <a:avLst/>
              </a:prstGeom>
              <a:blipFill rotWithShape="0">
                <a:blip r:embed="rId4"/>
                <a:stretch>
                  <a:fillRect t="-215"/>
                </a:stretch>
              </a:blipFill>
            </p:spPr>
            <p:txBody>
              <a:bodyPr/>
              <a:lstStyle/>
              <a:p>
                <a:r>
                  <a:rPr lang="fr-FR">
                    <a:noFill/>
                  </a:rPr>
                  <a:t> </a:t>
                </a:r>
              </a:p>
            </p:txBody>
          </p:sp>
        </mc:Fallback>
      </mc:AlternateContent>
    </p:spTree>
    <p:extLst>
      <p:ext uri="{BB962C8B-B14F-4D97-AF65-F5344CB8AC3E}">
        <p14:creationId xmlns:p14="http://schemas.microsoft.com/office/powerpoint/2010/main" val="16146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509814A-2DBB-984E-8FA7-2EF9AF3C66D4}"/>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D4D7AE26-5DAC-794A-A90A-325A41D5F99F}"/>
              </a:ext>
            </a:extLst>
          </p:cNvPr>
          <p:cNvSpPr>
            <a:spLocks noGrp="1"/>
          </p:cNvSpPr>
          <p:nvPr>
            <p:ph type="sldNum" sz="quarter" idx="12"/>
          </p:nvPr>
        </p:nvSpPr>
        <p:spPr/>
        <p:txBody>
          <a:bodyPr/>
          <a:lstStyle/>
          <a:p>
            <a:fld id="{D36F33B7-9A85-457B-8A49-2F9D48DC0B12}" type="slidenum">
              <a:rPr lang="fr-FR" smtClean="0"/>
              <a:t>12</a:t>
            </a:fld>
            <a:endParaRPr lang="fr-FR"/>
          </a:p>
        </p:txBody>
      </p:sp>
      <p:sp>
        <p:nvSpPr>
          <p:cNvPr id="5" name="Rectangle 4">
            <a:extLst>
              <a:ext uri="{FF2B5EF4-FFF2-40B4-BE49-F238E27FC236}">
                <a16:creationId xmlns:a16="http://schemas.microsoft.com/office/drawing/2014/main" id="{BE8629E5-9E63-2A41-8513-2F6E5BA28830}"/>
              </a:ext>
            </a:extLst>
          </p:cNvPr>
          <p:cNvSpPr/>
          <p:nvPr/>
        </p:nvSpPr>
        <p:spPr>
          <a:xfrm>
            <a:off x="528361" y="332458"/>
            <a:ext cx="3695242" cy="369332"/>
          </a:xfrm>
          <a:prstGeom prst="rect">
            <a:avLst/>
          </a:prstGeom>
        </p:spPr>
        <p:txBody>
          <a:bodyPr wrap="none">
            <a:spAutoFit/>
          </a:bodyPr>
          <a:lstStyle/>
          <a:p>
            <a:pPr>
              <a:spcAft>
                <a:spcPts val="0"/>
              </a:spcAft>
            </a:pPr>
            <a:r>
              <a:rPr lang="fr-FR" b="1" dirty="0">
                <a:solidFill>
                  <a:srgbClr val="7030A0"/>
                </a:solidFill>
                <a:effectLst/>
                <a:latin typeface="Comic Sans MS" panose="030F0702030302020204" pitchFamily="66" charset="0"/>
                <a:ea typeface="Times New Roman" panose="02020603050405020304" pitchFamily="18" charset="0"/>
              </a:rPr>
              <a:t>3°) Notion de limite d’une suite</a:t>
            </a:r>
            <a:endParaRPr lang="fr-FR" sz="1600" dirty="0">
              <a:solidFill>
                <a:srgbClr val="7030A0"/>
              </a:solidFill>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42DA9734-1430-FD4E-851F-D12B168737C5}"/>
              </a:ext>
            </a:extLst>
          </p:cNvPr>
          <p:cNvSpPr txBox="1"/>
          <p:nvPr/>
        </p:nvSpPr>
        <p:spPr>
          <a:xfrm>
            <a:off x="900350" y="4747814"/>
            <a:ext cx="6462025" cy="738664"/>
          </a:xfrm>
          <a:prstGeom prst="rect">
            <a:avLst/>
          </a:prstGeom>
          <a:noFill/>
        </p:spPr>
        <p:txBody>
          <a:bodyPr wrap="none" rtlCol="0">
            <a:spAutoFit/>
          </a:bodyPr>
          <a:lstStyle/>
          <a:p>
            <a:r>
              <a:rPr lang="fr-FR" sz="1400" dirty="0">
                <a:solidFill>
                  <a:srgbClr val="7030A0"/>
                </a:solidFill>
                <a:latin typeface="Comic Sans MS" panose="030F0902030302020204" pitchFamily="66" charset="0"/>
              </a:rPr>
              <a:t>Source Mathématiques Spécialité 1 Collection </a:t>
            </a:r>
            <a:r>
              <a:rPr lang="fr-FR" sz="1400" dirty="0" err="1">
                <a:solidFill>
                  <a:srgbClr val="7030A0"/>
                </a:solidFill>
                <a:latin typeface="Comic Sans MS" panose="030F0902030302020204" pitchFamily="66" charset="0"/>
              </a:rPr>
              <a:t>Barbazo</a:t>
            </a:r>
            <a:r>
              <a:rPr lang="fr-FR" sz="1400" dirty="0">
                <a:solidFill>
                  <a:srgbClr val="7030A0"/>
                </a:solidFill>
                <a:latin typeface="Comic Sans MS" panose="030F0902030302020204" pitchFamily="66" charset="0"/>
              </a:rPr>
              <a:t> éd. Hachette (2019)</a:t>
            </a:r>
          </a:p>
          <a:p>
            <a:endParaRPr lang="fr-FR" sz="1400" dirty="0">
              <a:solidFill>
                <a:srgbClr val="7030A0"/>
              </a:solidFill>
              <a:latin typeface="Comic Sans MS" panose="030F0902030302020204" pitchFamily="66" charset="0"/>
            </a:endParaRPr>
          </a:p>
          <a:p>
            <a:r>
              <a:rPr lang="fr-FR" sz="1400" dirty="0">
                <a:solidFill>
                  <a:srgbClr val="7030A0"/>
                </a:solidFill>
                <a:latin typeface="Comic Sans MS" panose="030F0902030302020204" pitchFamily="66" charset="0"/>
              </a:rPr>
              <a:t>Voir aussi différents exemples avec l’application </a:t>
            </a:r>
            <a:r>
              <a:rPr lang="fr-FR" sz="1400" dirty="0" err="1">
                <a:solidFill>
                  <a:srgbClr val="7030A0"/>
                </a:solidFill>
                <a:latin typeface="Comic Sans MS" panose="030F0902030302020204" pitchFamily="66" charset="0"/>
              </a:rPr>
              <a:t>géogébra</a:t>
            </a:r>
            <a:r>
              <a:rPr lang="fr-FR" sz="1400" dirty="0">
                <a:solidFill>
                  <a:srgbClr val="7030A0"/>
                </a:solidFill>
                <a:latin typeface="Comic Sans MS" panose="030F0902030302020204" pitchFamily="66" charset="0"/>
              </a:rPr>
              <a:t>.</a:t>
            </a:r>
          </a:p>
        </p:txBody>
      </p:sp>
      <p:pic>
        <p:nvPicPr>
          <p:cNvPr id="8" name="Image 7">
            <a:extLst>
              <a:ext uri="{FF2B5EF4-FFF2-40B4-BE49-F238E27FC236}">
                <a16:creationId xmlns:a16="http://schemas.microsoft.com/office/drawing/2014/main" id="{6F6BC4D8-74AF-D04A-8D99-2C5128B751CC}"/>
              </a:ext>
            </a:extLst>
          </p:cNvPr>
          <p:cNvPicPr>
            <a:picLocks noChangeAspect="1"/>
          </p:cNvPicPr>
          <p:nvPr/>
        </p:nvPicPr>
        <p:blipFill rotWithShape="1">
          <a:blip r:embed="rId2">
            <a:extLst>
              <a:ext uri="{28A0092B-C50C-407E-A947-70E740481C1C}">
                <a14:useLocalDpi xmlns:a14="http://schemas.microsoft.com/office/drawing/2010/main" val="0"/>
              </a:ext>
            </a:extLst>
          </a:blip>
          <a:srcRect b="53224"/>
          <a:stretch/>
        </p:blipFill>
        <p:spPr>
          <a:xfrm>
            <a:off x="382639" y="1274743"/>
            <a:ext cx="5400675" cy="3207895"/>
          </a:xfrm>
          <a:prstGeom prst="rect">
            <a:avLst/>
          </a:prstGeom>
        </p:spPr>
      </p:pic>
      <p:pic>
        <p:nvPicPr>
          <p:cNvPr id="10" name="Image 9">
            <a:extLst>
              <a:ext uri="{FF2B5EF4-FFF2-40B4-BE49-F238E27FC236}">
                <a16:creationId xmlns:a16="http://schemas.microsoft.com/office/drawing/2014/main" id="{47B504A0-571F-F946-94EA-AD2B9C609402}"/>
              </a:ext>
            </a:extLst>
          </p:cNvPr>
          <p:cNvPicPr>
            <a:picLocks noChangeAspect="1"/>
          </p:cNvPicPr>
          <p:nvPr/>
        </p:nvPicPr>
        <p:blipFill rotWithShape="1">
          <a:blip r:embed="rId2">
            <a:extLst>
              <a:ext uri="{28A0092B-C50C-407E-A947-70E740481C1C}">
                <a14:useLocalDpi xmlns:a14="http://schemas.microsoft.com/office/drawing/2010/main" val="0"/>
              </a:ext>
            </a:extLst>
          </a:blip>
          <a:srcRect l="110" t="46776" r="-110"/>
          <a:stretch/>
        </p:blipFill>
        <p:spPr>
          <a:xfrm>
            <a:off x="6048921" y="939156"/>
            <a:ext cx="5400675" cy="3650105"/>
          </a:xfrm>
          <a:prstGeom prst="rect">
            <a:avLst/>
          </a:prstGeom>
        </p:spPr>
      </p:pic>
    </p:spTree>
    <p:extLst>
      <p:ext uri="{BB962C8B-B14F-4D97-AF65-F5344CB8AC3E}">
        <p14:creationId xmlns:p14="http://schemas.microsoft.com/office/powerpoint/2010/main" val="132161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mevel christophe</a:t>
            </a:r>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2</a:t>
            </a:fld>
            <a:endParaRPr lang="fr-FR"/>
          </a:p>
        </p:txBody>
      </p:sp>
      <p:sp>
        <p:nvSpPr>
          <p:cNvPr id="65" name="Rectangle 64"/>
          <p:cNvSpPr/>
          <p:nvPr/>
        </p:nvSpPr>
        <p:spPr>
          <a:xfrm>
            <a:off x="528361" y="332458"/>
            <a:ext cx="3449983" cy="369332"/>
          </a:xfrm>
          <a:prstGeom prst="rect">
            <a:avLst/>
          </a:prstGeom>
        </p:spPr>
        <p:txBody>
          <a:bodyPr wrap="none">
            <a:spAutoFit/>
          </a:bodyPr>
          <a:lstStyle/>
          <a:p>
            <a:pPr>
              <a:spcAft>
                <a:spcPts val="0"/>
              </a:spcAft>
            </a:pPr>
            <a:r>
              <a:rPr lang="fr-FR" b="1" dirty="0">
                <a:solidFill>
                  <a:srgbClr val="7030A0"/>
                </a:solidFill>
                <a:effectLst/>
                <a:latin typeface="Comic Sans MS" panose="030F0702030302020204" pitchFamily="66" charset="0"/>
                <a:ea typeface="Times New Roman" panose="02020603050405020304" pitchFamily="18" charset="0"/>
              </a:rPr>
              <a:t>1°) </a:t>
            </a:r>
            <a:r>
              <a:rPr lang="fr-FR" b="1" dirty="0">
                <a:solidFill>
                  <a:srgbClr val="7030A0"/>
                </a:solidFill>
                <a:latin typeface="Comic Sans MS" panose="030F0702030302020204" pitchFamily="66" charset="0"/>
                <a:ea typeface="Times New Roman" panose="02020603050405020304" pitchFamily="18" charset="0"/>
              </a:rPr>
              <a:t>Généralités sur les suites</a:t>
            </a:r>
            <a:endParaRPr lang="fr-FR" sz="1600" dirty="0">
              <a:solidFill>
                <a:srgbClr val="7030A0"/>
              </a:solidFill>
              <a:effectLst/>
              <a:latin typeface="Times New Roman" panose="02020603050405020304" pitchFamily="18" charset="0"/>
              <a:ea typeface="Times New Roman" panose="02020603050405020304" pitchFamily="18" charset="0"/>
            </a:endParaRPr>
          </a:p>
        </p:txBody>
      </p:sp>
      <p:sp>
        <p:nvSpPr>
          <p:cNvPr id="66" name="Rectangle 65"/>
          <p:cNvSpPr/>
          <p:nvPr/>
        </p:nvSpPr>
        <p:spPr>
          <a:xfrm>
            <a:off x="977554" y="964173"/>
            <a:ext cx="5654433"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1.1</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Petit rappel historique par </a:t>
            </a:r>
            <a:r>
              <a:rPr lang="fr-FR" sz="1600" b="1" i="1" u="sng" dirty="0">
                <a:latin typeface="Comic Sans MS" panose="030F0702030302020204" pitchFamily="66" charset="0"/>
                <a:ea typeface="Times New Roman" panose="02020603050405020304" pitchFamily="18" charset="0"/>
              </a:rPr>
              <a:t>Frédéric Demoulin</a:t>
            </a:r>
            <a:endParaRPr lang="fr-FR" sz="2400" i="1" dirty="0">
              <a:effectLst/>
              <a:latin typeface="Times New Roman" panose="02020603050405020304" pitchFamily="18" charset="0"/>
              <a:ea typeface="Times New Roman" panose="02020603050405020304" pitchFamily="18" charset="0"/>
            </a:endParaRPr>
          </a:p>
        </p:txBody>
      </p:sp>
      <p:pic>
        <p:nvPicPr>
          <p:cNvPr id="10" name="Image 9"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3" name="Rectangle 2"/>
          <p:cNvSpPr/>
          <p:nvPr/>
        </p:nvSpPr>
        <p:spPr>
          <a:xfrm>
            <a:off x="685800" y="1360205"/>
            <a:ext cx="10123098" cy="646331"/>
          </a:xfrm>
          <a:prstGeom prst="rect">
            <a:avLst/>
          </a:prstGeom>
        </p:spPr>
        <p:txBody>
          <a:bodyPr wrap="square">
            <a:spAutoFit/>
          </a:bodyPr>
          <a:lstStyle/>
          <a:p>
            <a:r>
              <a:rPr lang="fr-FR" sz="1200" dirty="0">
                <a:solidFill>
                  <a:srgbClr val="000000"/>
                </a:solidFill>
                <a:latin typeface="Comic Sans MS" panose="030F0702030302020204" pitchFamily="66" charset="0"/>
              </a:rPr>
              <a:t>L’un des premiers travaux portant sur les suites de nombres semble provenir d’un certain ARCHIMÈDE.</a:t>
            </a:r>
          </a:p>
          <a:p>
            <a:r>
              <a:rPr lang="fr-FR" sz="1200" dirty="0">
                <a:solidFill>
                  <a:srgbClr val="000000"/>
                </a:solidFill>
                <a:latin typeface="Comic Sans MS" panose="030F0702030302020204" pitchFamily="66" charset="0"/>
              </a:rPr>
              <a:t>Dans son traité </a:t>
            </a:r>
            <a:r>
              <a:rPr lang="fr-FR" sz="1200" i="1" dirty="0">
                <a:solidFill>
                  <a:srgbClr val="000000"/>
                </a:solidFill>
                <a:latin typeface="Comic Sans MS" panose="030F0702030302020204" pitchFamily="66" charset="0"/>
              </a:rPr>
              <a:t>La mesure du cercle</a:t>
            </a:r>
            <a:r>
              <a:rPr lang="fr-FR" sz="1200" dirty="0">
                <a:solidFill>
                  <a:srgbClr val="000000"/>
                </a:solidFill>
                <a:latin typeface="Comic Sans MS" panose="030F0702030302020204" pitchFamily="66" charset="0"/>
              </a:rPr>
              <a:t>, pour trouver une valeur approchée de </a:t>
            </a:r>
            <a:r>
              <a:rPr lang="fr-FR" sz="1200" i="1" dirty="0">
                <a:solidFill>
                  <a:srgbClr val="000000"/>
                </a:solidFill>
                <a:latin typeface="Comic Sans MS" panose="030F0702030302020204" pitchFamily="66" charset="0"/>
              </a:rPr>
              <a:t>π</a:t>
            </a:r>
            <a:r>
              <a:rPr lang="fr-FR" sz="1200" dirty="0">
                <a:solidFill>
                  <a:srgbClr val="000000"/>
                </a:solidFill>
                <a:latin typeface="Comic Sans MS" panose="030F0702030302020204" pitchFamily="66" charset="0"/>
              </a:rPr>
              <a:t>, il avait eu la brillante idée de considérer des polygones réguliers inscrits et circonscrits à un cercle de rayon 1 : d’abord deux triangles équilatéraux, puis deux carrés, deux pentagones, etc.</a:t>
            </a:r>
            <a:endParaRPr lang="fr-FR"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Rectangle 6"/>
              <p:cNvSpPr/>
              <p:nvPr/>
            </p:nvSpPr>
            <p:spPr>
              <a:xfrm>
                <a:off x="652994" y="2677430"/>
                <a:ext cx="10235242" cy="2862322"/>
              </a:xfrm>
              <a:prstGeom prst="rect">
                <a:avLst/>
              </a:prstGeom>
            </p:spPr>
            <p:txBody>
              <a:bodyPr wrap="square">
                <a:spAutoFit/>
              </a:bodyPr>
              <a:lstStyle/>
              <a:p>
                <a:r>
                  <a:rPr lang="fr-FR" sz="1200" dirty="0">
                    <a:solidFill>
                      <a:srgbClr val="000000"/>
                    </a:solidFill>
                    <a:latin typeface="Comic Sans MS" panose="030F0702030302020204" pitchFamily="66" charset="0"/>
                  </a:rPr>
                  <a:t>Comme on peut le voir ci-dessus, plus le nombre de côtés du polygone inscrit au cercle est grand et plus son périmètre est proche de la circonférence du cercle tout en lui restant inférieur. De même, plus le nombre de côtés du polygone circonscrit au cercle est grand et plus son périmètre est proche de la circonférence du cercle tout en lui restant supérieur. Les périmètres de ces polygones forment ainsi deux suites de nombres qui encadrent la circonférence du cercle, en l’</a:t>
                </a:r>
                <a:r>
                  <a:rPr lang="fr-FR" sz="1200" dirty="0" err="1">
                    <a:solidFill>
                      <a:srgbClr val="000000"/>
                    </a:solidFill>
                    <a:latin typeface="Comic Sans MS" panose="030F0702030302020204" pitchFamily="66" charset="0"/>
                  </a:rPr>
                  <a:t>occurence</a:t>
                </a:r>
                <a:r>
                  <a:rPr lang="fr-FR" sz="1200" dirty="0">
                    <a:solidFill>
                      <a:srgbClr val="000000"/>
                    </a:solidFill>
                    <a:latin typeface="Comic Sans MS" panose="030F0702030302020204" pitchFamily="66" charset="0"/>
                  </a:rPr>
                  <a:t> 2</a:t>
                </a:r>
                <a:r>
                  <a:rPr lang="fr-FR" sz="1200" i="1" dirty="0">
                    <a:solidFill>
                      <a:srgbClr val="000000"/>
                    </a:solidFill>
                    <a:latin typeface="Comic Sans MS" panose="030F0702030302020204" pitchFamily="66" charset="0"/>
                  </a:rPr>
                  <a:t>π</a:t>
                </a:r>
                <a:r>
                  <a:rPr lang="fr-FR" sz="1200" dirty="0">
                    <a:solidFill>
                      <a:srgbClr val="000000"/>
                    </a:solidFill>
                    <a:latin typeface="Comic Sans MS" panose="030F0702030302020204" pitchFamily="66" charset="0"/>
                  </a:rPr>
                  <a:t>.</a:t>
                </a:r>
              </a:p>
              <a:p>
                <a:r>
                  <a:rPr lang="fr-FR" sz="1200" dirty="0">
                    <a:solidFill>
                      <a:srgbClr val="000000"/>
                    </a:solidFill>
                    <a:latin typeface="Comic Sans MS" panose="030F0702030302020204" pitchFamily="66" charset="0"/>
                  </a:rPr>
                  <a:t>Comme ARCHIMÈDE, de nombreux autres grands scientifiques (FIBONACCI, LUCAS, BERNOULLI, NEWTON, MOIVRE, CAUCHY, WALLIS, pour ne citer qu’eux. . . ) vont, historiquement, s’intéresser aux suites dans le but d’approcher des valeurs numériques.</a:t>
                </a:r>
              </a:p>
              <a:p>
                <a:r>
                  <a:rPr lang="fr-FR" sz="1200" dirty="0">
                    <a:solidFill>
                      <a:srgbClr val="000000"/>
                    </a:solidFill>
                    <a:latin typeface="Comic Sans MS" panose="030F0702030302020204" pitchFamily="66" charset="0"/>
                  </a:rPr>
                  <a:t>Au cours du XVIIe et du XVIIIe siècle, l’intuition et le génie de mathématiciens tels EULER ou BERNOULLI amènent à l’établissement de nombreux résultats relatifs aux suites, reléguant parfois au second plan les limites de validité de leurs découvertes.</a:t>
                </a:r>
              </a:p>
              <a:p>
                <a:r>
                  <a:rPr lang="fr-FR" sz="1200" dirty="0">
                    <a:solidFill>
                      <a:srgbClr val="000000"/>
                    </a:solidFill>
                    <a:latin typeface="Comic Sans MS" panose="030F0702030302020204" pitchFamily="66" charset="0"/>
                  </a:rPr>
                  <a:t>Il faut donc attendre le début du XIXe siècle pour qu’AUGUSTIN LOUIS CAUCHY</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pose les fondements rigoureux de la théorie des suites. CAUCHY prend ainsi sa revanche sur les illustres mathématiciens du XVIIe et du XVIIIe. Deux événements décisifs viennent alors donner un élan supplémentaire aux suites : l’introduction de la notation indicielle</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qui consiste à repérer chaque terme d’une suite par une même lettre affectée d’un indice et le point de vue de PEANO</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qui définit une suite comme étant une fonction de </a:t>
                </a:r>
                <a14:m>
                  <m:oMath xmlns:m="http://schemas.openxmlformats.org/officeDocument/2006/math">
                    <m:r>
                      <a:rPr lang="fr-FR" sz="1200" i="1" smtClean="0">
                        <a:solidFill>
                          <a:srgbClr val="000000"/>
                        </a:solidFill>
                        <a:latin typeface="Cambria Math" panose="02040503050406030204" pitchFamily="18" charset="0"/>
                        <a:ea typeface="Cambria Math" panose="02040503050406030204" pitchFamily="18" charset="0"/>
                      </a:rPr>
                      <m:t>ℕ</m:t>
                    </m:r>
                  </m:oMath>
                </a14:m>
                <a:r>
                  <a:rPr lang="fr-FR" sz="1200" dirty="0">
                    <a:solidFill>
                      <a:srgbClr val="000000"/>
                    </a:solidFill>
                    <a:latin typeface="Comic Sans MS" panose="030F0702030302020204" pitchFamily="66" charset="0"/>
                  </a:rPr>
                  <a:t> dans </a:t>
                </a:r>
                <a14:m>
                  <m:oMath xmlns:m="http://schemas.openxmlformats.org/officeDocument/2006/math">
                    <m:r>
                      <a:rPr lang="fr-FR" sz="1200" i="1" smtClean="0">
                        <a:solidFill>
                          <a:srgbClr val="000000"/>
                        </a:solidFill>
                        <a:latin typeface="Cambria Math" panose="02040503050406030204" pitchFamily="18" charset="0"/>
                        <a:ea typeface="Cambria Math" panose="02040503050406030204" pitchFamily="18" charset="0"/>
                      </a:rPr>
                      <m:t>ℝ</m:t>
                    </m:r>
                  </m:oMath>
                </a14:m>
                <a:r>
                  <a:rPr lang="fr-FR" sz="1200" dirty="0">
                    <a:solidFill>
                      <a:srgbClr val="000000"/>
                    </a:solidFill>
                    <a:latin typeface="Comic Sans MS" panose="030F0702030302020204" pitchFamily="66" charset="0"/>
                  </a:rPr>
                  <a:t>.</a:t>
                </a:r>
              </a:p>
              <a:p>
                <a:r>
                  <a:rPr lang="fr-FR" sz="1200" dirty="0">
                    <a:solidFill>
                      <a:srgbClr val="000000"/>
                    </a:solidFill>
                    <a:latin typeface="Comic Sans MS" panose="030F0702030302020204" pitchFamily="66" charset="0"/>
                  </a:rPr>
                  <a:t>Plus récemment, dans la seconde moitié du XXe siècle, le développement des outils de calcul va logiquement donner un nouvel essor à l’étude des suites. À l’heure actuelle, les domaines d’application des suites sont bien vastes : Analyse numérique, Mathématiques financières, Physique, Biologie, etc.</a:t>
                </a:r>
                <a:endParaRPr lang="fr-FR" sz="1200" dirty="0">
                  <a:latin typeface="Comic Sans MS" panose="030F0702030302020204" pitchFamily="66"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2994" y="2677430"/>
                <a:ext cx="10235242" cy="2862322"/>
              </a:xfrm>
              <a:prstGeom prst="rect">
                <a:avLst/>
              </a:prstGeom>
              <a:blipFill rotWithShape="0">
                <a:blip r:embed="rId3"/>
                <a:stretch>
                  <a:fillRect r="-476" b="-638"/>
                </a:stretch>
              </a:blipFill>
            </p:spPr>
            <p:txBody>
              <a:bodyPr/>
              <a:lstStyle/>
              <a:p>
                <a:r>
                  <a:rPr lang="fr-FR">
                    <a:noFill/>
                  </a:rPr>
                  <a:t> </a:t>
                </a:r>
              </a:p>
            </p:txBody>
          </p:sp>
        </mc:Fallback>
      </mc:AlternateContent>
      <p:pic>
        <p:nvPicPr>
          <p:cNvPr id="9" name="Image 8"/>
          <p:cNvPicPr/>
          <p:nvPr/>
        </p:nvPicPr>
        <p:blipFill rotWithShape="1">
          <a:blip r:embed="rId4"/>
          <a:srcRect l="32142" t="43907" r="33070" b="40689"/>
          <a:stretch/>
        </p:blipFill>
        <p:spPr bwMode="auto">
          <a:xfrm>
            <a:off x="3587522" y="1985446"/>
            <a:ext cx="2912110" cy="728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62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3</a:t>
            </a:fld>
            <a:endParaRPr lang="fr-FR"/>
          </a:p>
        </p:txBody>
      </p:sp>
      <p:sp>
        <p:nvSpPr>
          <p:cNvPr id="29" name="Rectangle 28"/>
          <p:cNvSpPr/>
          <p:nvPr/>
        </p:nvSpPr>
        <p:spPr>
          <a:xfrm>
            <a:off x="976725" y="552854"/>
            <a:ext cx="4364015"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1.2</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Modes de génération d’une suite</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ZoneTexte 29"/>
              <p:cNvSpPr txBox="1"/>
              <p:nvPr/>
            </p:nvSpPr>
            <p:spPr>
              <a:xfrm flipH="1">
                <a:off x="1074419" y="1447346"/>
                <a:ext cx="9203789" cy="10464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b="1" dirty="0">
                    <a:solidFill>
                      <a:srgbClr val="FF0000"/>
                    </a:solidFill>
                    <a:latin typeface="Comic Sans MS" panose="030F0702030302020204" pitchFamily="66" charset="0"/>
                  </a:rPr>
                  <a:t>Définitions: </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Une fonction numérique </a:t>
                </a:r>
                <a14:m>
                  <m:oMath xmlns:m="http://schemas.openxmlformats.org/officeDocument/2006/math">
                    <m:r>
                      <a:rPr lang="fr-FR" sz="1200" b="1" i="1" smtClean="0">
                        <a:solidFill>
                          <a:srgbClr val="FF0000"/>
                        </a:solidFill>
                        <a:latin typeface="Cambria Math" panose="02040503050406030204" pitchFamily="18" charset="0"/>
                      </a:rPr>
                      <m:t>𝒖</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ea typeface="Cambria Math" panose="02040503050406030204" pitchFamily="18" charset="0"/>
                      </a:rPr>
                      <m:t>𝒖</m:t>
                    </m:r>
                    <m:d>
                      <m:dPr>
                        <m:ctrlPr>
                          <a:rPr lang="fr-FR" sz="1200" b="1" i="1" smtClean="0">
                            <a:solidFill>
                              <a:srgbClr val="FF0000"/>
                            </a:solidFill>
                            <a:latin typeface="Cambria Math" panose="02040503050406030204" pitchFamily="18" charset="0"/>
                            <a:ea typeface="Cambria Math" panose="02040503050406030204" pitchFamily="18" charset="0"/>
                          </a:rPr>
                        </m:ctrlPr>
                      </m:dPr>
                      <m:e>
                        <m:r>
                          <a:rPr lang="fr-FR" sz="1200" b="1" i="1" smtClean="0">
                            <a:solidFill>
                              <a:srgbClr val="FF0000"/>
                            </a:solidFill>
                            <a:latin typeface="Cambria Math" panose="02040503050406030204" pitchFamily="18" charset="0"/>
                            <a:ea typeface="Cambria Math" panose="02040503050406030204" pitchFamily="18" charset="0"/>
                          </a:rPr>
                          <m:t>𝒏</m:t>
                        </m:r>
                      </m:e>
                    </m:d>
                    <m:r>
                      <a:rPr lang="fr-FR" sz="1200" b="1" i="1" smtClean="0">
                        <a:solidFill>
                          <a:srgbClr val="FF0000"/>
                        </a:solidFill>
                        <a:latin typeface="Cambria Math" panose="02040503050406030204" pitchFamily="18" charset="0"/>
                        <a:ea typeface="Cambria Math" panose="02040503050406030204" pitchFamily="18" charset="0"/>
                      </a:rPr>
                      <m:t> </m:t>
                    </m:r>
                  </m:oMath>
                </a14:m>
                <a:r>
                  <a:rPr lang="fr-FR" sz="1200" b="1" dirty="0">
                    <a:solidFill>
                      <a:srgbClr val="FF0000"/>
                    </a:solidFill>
                    <a:latin typeface="Comic Sans MS" panose="030F0702030302020204" pitchFamily="66" charset="0"/>
                  </a:rPr>
                  <a:t>définie sur </a:t>
                </a:r>
                <a14:m>
                  <m:oMath xmlns:m="http://schemas.openxmlformats.org/officeDocument/2006/math">
                    <m:r>
                      <a:rPr lang="fr-FR" sz="1200" b="1" i="1" smtClean="0">
                        <a:solidFill>
                          <a:srgbClr val="FF0000"/>
                        </a:solidFill>
                        <a:latin typeface="Cambria Math" panose="02040503050406030204" pitchFamily="18" charset="0"/>
                        <a:ea typeface="Cambria Math" panose="02040503050406030204" pitchFamily="18" charset="0"/>
                      </a:rPr>
                      <m:t>ℕ</m:t>
                    </m:r>
                  </m:oMath>
                </a14:m>
                <a:r>
                  <a:rPr lang="fr-FR" sz="1200" b="1" dirty="0">
                    <a:solidFill>
                      <a:srgbClr val="FF0000"/>
                    </a:solidFill>
                    <a:latin typeface="Comic Sans MS" panose="030F0702030302020204" pitchFamily="66" charset="0"/>
                  </a:rPr>
                  <a:t> (ou une partie de </a:t>
                </a:r>
                <a14:m>
                  <m:oMath xmlns:m="http://schemas.openxmlformats.org/officeDocument/2006/math">
                    <m:r>
                      <a:rPr lang="fr-FR" sz="1200" b="1" i="1" smtClean="0">
                        <a:solidFill>
                          <a:srgbClr val="FF0000"/>
                        </a:solidFill>
                        <a:latin typeface="Cambria Math" panose="02040503050406030204" pitchFamily="18" charset="0"/>
                        <a:ea typeface="Cambria Math" panose="02040503050406030204" pitchFamily="18" charset="0"/>
                      </a:rPr>
                      <m:t>ℕ</m:t>
                    </m:r>
                  </m:oMath>
                </a14:m>
                <a:r>
                  <a:rPr lang="fr-FR" sz="1200" b="1" dirty="0">
                    <a:solidFill>
                      <a:srgbClr val="FF0000"/>
                    </a:solidFill>
                    <a:latin typeface="Comic Sans MS" panose="030F0702030302020204" pitchFamily="66" charset="0"/>
                  </a:rPr>
                  <a:t>) est appelée une suite numérique</a:t>
                </a:r>
                <a14:m>
                  <m:oMath xmlns:m="http://schemas.openxmlformats.org/officeDocument/2006/math">
                    <m:r>
                      <a:rPr lang="fr-FR" sz="1400" b="1" i="0" smtClean="0">
                        <a:solidFill>
                          <a:srgbClr val="FF0000"/>
                        </a:solidFill>
                        <a:latin typeface="Cambria Math" panose="02040503050406030204" pitchFamily="18" charset="0"/>
                        <a:ea typeface="Cambria Math" panose="02040503050406030204" pitchFamily="18" charset="0"/>
                      </a:rPr>
                      <m:t>.</m:t>
                    </m:r>
                  </m:oMath>
                </a14:m>
                <a:endParaRPr lang="fr-FR" sz="1400" b="1" dirty="0">
                  <a:solidFill>
                    <a:srgbClr val="FF0000"/>
                  </a:solidFill>
                  <a:latin typeface="Comic Sans MS" panose="030F0702030302020204" pitchFamily="66" charset="0"/>
                </a:endParaRP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Les images </a:t>
                </a:r>
                <a14:m>
                  <m:oMath xmlns:m="http://schemas.openxmlformats.org/officeDocument/2006/math">
                    <m:r>
                      <a:rPr lang="fr-FR" sz="1200" b="1" i="1" smtClean="0">
                        <a:solidFill>
                          <a:srgbClr val="FF0000"/>
                        </a:solidFill>
                        <a:latin typeface="Cambria Math" panose="02040503050406030204" pitchFamily="18" charset="0"/>
                      </a:rPr>
                      <m:t>𝒖</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sont appelés les termes de la suite et sont aussi notées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 </m:t>
                    </m:r>
                  </m:oMath>
                </a14:m>
                <a:r>
                  <a:rPr lang="fr-FR" sz="1200" b="1" dirty="0">
                    <a:solidFill>
                      <a:srgbClr val="FF0000"/>
                    </a:solidFill>
                    <a:latin typeface="Comic Sans MS" panose="030F0702030302020204" pitchFamily="66" charset="0"/>
                  </a:rPr>
                  <a:t>(on lit « u indice n »).</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Les antécédents n, qui sont des nombres entiers, sont appelés les rangs (ou les indices) des termes.</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La suite u se note également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ou </a:t>
                </a:r>
                <a14:m>
                  <m:oMath xmlns:m="http://schemas.openxmlformats.org/officeDocument/2006/math">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𝒖</m:t>
                    </m:r>
                    <m:d>
                      <m:dPr>
                        <m:ctrlPr>
                          <a:rPr lang="fr-FR" sz="1200" b="1" i="1" smtClean="0">
                            <a:solidFill>
                              <a:srgbClr val="FF0000"/>
                            </a:solidFill>
                            <a:latin typeface="Cambria Math" panose="02040503050406030204" pitchFamily="18" charset="0"/>
                          </a:rPr>
                        </m:ctrlPr>
                      </m:dPr>
                      <m:e>
                        <m:r>
                          <a:rPr lang="fr-FR" sz="1200" b="1" i="1" smtClean="0">
                            <a:solidFill>
                              <a:srgbClr val="FF0000"/>
                            </a:solidFill>
                            <a:latin typeface="Cambria Math" panose="02040503050406030204" pitchFamily="18" charset="0"/>
                          </a:rPr>
                          <m:t>𝒏</m:t>
                        </m:r>
                      </m:e>
                    </m:d>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a:t>
                </a:r>
              </a:p>
            </p:txBody>
          </p:sp>
        </mc:Choice>
        <mc:Fallback xmlns="">
          <p:sp>
            <p:nvSpPr>
              <p:cNvPr id="30" name="ZoneTexte 29"/>
              <p:cNvSpPr txBox="1">
                <a:spLocks noRot="1" noChangeAspect="1" noMove="1" noResize="1" noEditPoints="1" noAdjustHandles="1" noChangeArrowheads="1" noChangeShapeType="1" noTextEdit="1"/>
              </p:cNvSpPr>
              <p:nvPr/>
            </p:nvSpPr>
            <p:spPr>
              <a:xfrm flipH="1">
                <a:off x="1074419" y="1447346"/>
                <a:ext cx="9203789" cy="1046440"/>
              </a:xfrm>
              <a:prstGeom prst="rect">
                <a:avLst/>
              </a:prstGeom>
              <a:blipFill>
                <a:blip r:embed="rId2"/>
                <a:stretch>
                  <a:fillRect b="-11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1074419" y="2959291"/>
                <a:ext cx="8364854" cy="646331"/>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 </a:t>
                </a:r>
              </a:p>
              <a:p>
                <a:r>
                  <a:rPr lang="fr-FR" sz="1200" dirty="0">
                    <a:solidFill>
                      <a:srgbClr val="7030A0"/>
                    </a:solidFill>
                    <a:latin typeface="Comic Sans MS" panose="030F0702030302020204" pitchFamily="66" charset="0"/>
                  </a:rPr>
                  <a:t>La liste de nombres 3; 6; 9; 12; 15; … correspond aux premiers termes de la suite </a:t>
                </a:r>
                <a14:m>
                  <m:oMath xmlns:m="http://schemas.openxmlformats.org/officeDocument/2006/math">
                    <m:r>
                      <a:rPr lang="fr-FR" sz="1200" b="0" i="0" smtClean="0">
                        <a:solidFill>
                          <a:srgbClr val="7030A0"/>
                        </a:solidFill>
                        <a:latin typeface="Cambria Math" panose="02040503050406030204" pitchFamily="18" charset="0"/>
                      </a:rPr>
                      <m:t>(</m:t>
                    </m:r>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=3,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2</m:t>
                        </m:r>
                      </m:sub>
                    </m:sSub>
                    <m:r>
                      <a:rPr lang="fr-FR" sz="1200" b="0" i="1" smtClean="0">
                        <a:solidFill>
                          <a:srgbClr val="7030A0"/>
                        </a:solidFill>
                        <a:latin typeface="Cambria Math" panose="02040503050406030204" pitchFamily="18" charset="0"/>
                      </a:rPr>
                      <m:t>=6,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3</m:t>
                        </m:r>
                      </m:sub>
                    </m:sSub>
                    <m:r>
                      <a:rPr lang="fr-FR" sz="1200" b="0" i="1" smtClean="0">
                        <a:solidFill>
                          <a:srgbClr val="7030A0"/>
                        </a:solidFill>
                        <a:latin typeface="Cambria Math" panose="02040503050406030204" pitchFamily="18" charset="0"/>
                      </a:rPr>
                      <m:t>=9, …</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On dit que 3 est le terme de rang 1, 6 est le terme de rang 2, 9 est le terme de rang 3…</a:t>
                </a:r>
              </a:p>
            </p:txBody>
          </p:sp>
        </mc:Choice>
        <mc:Fallback xmlns="">
          <p:sp>
            <p:nvSpPr>
              <p:cNvPr id="31" name="ZoneTexte 30"/>
              <p:cNvSpPr txBox="1">
                <a:spLocks noRot="1" noChangeAspect="1" noMove="1" noResize="1" noEditPoints="1" noAdjustHandles="1" noChangeArrowheads="1" noChangeShapeType="1" noTextEdit="1"/>
              </p:cNvSpPr>
              <p:nvPr/>
            </p:nvSpPr>
            <p:spPr>
              <a:xfrm>
                <a:off x="1074419" y="2959291"/>
                <a:ext cx="8364854" cy="646331"/>
              </a:xfrm>
              <a:prstGeom prst="rect">
                <a:avLst/>
              </a:prstGeom>
              <a:blipFill rotWithShape="0">
                <a:blip r:embed="rId3"/>
                <a:stretch>
                  <a:fillRect b="-66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1074419" y="3722169"/>
                <a:ext cx="9571851" cy="1569660"/>
              </a:xfrm>
              <a:prstGeom prst="rect">
                <a:avLst/>
              </a:prstGeom>
              <a:noFill/>
            </p:spPr>
            <p:txBody>
              <a:bodyPr wrap="none" rtlCol="0">
                <a:spAutoFit/>
              </a:bodyPr>
              <a:lstStyle/>
              <a:p>
                <a:r>
                  <a:rPr lang="fr-FR" sz="1200" b="1" dirty="0">
                    <a:solidFill>
                      <a:srgbClr val="FF0000"/>
                    </a:solidFill>
                    <a:latin typeface="Comic Sans MS" panose="030F0702030302020204" pitchFamily="66" charset="0"/>
                  </a:rPr>
                  <a:t>Attention:</a:t>
                </a:r>
              </a:p>
              <a:p>
                <a:r>
                  <a:rPr lang="fr-FR" sz="1200" b="1" dirty="0">
                    <a:solidFill>
                      <a:srgbClr val="FF0000"/>
                    </a:solidFill>
                    <a:latin typeface="Comic Sans MS" panose="030F0702030302020204" pitchFamily="66" charset="0"/>
                  </a:rPr>
                  <a:t>On peut démarrer la suite au rang 0 et non pas au rang 1</a:t>
                </a:r>
                <a:r>
                  <a:rPr lang="fr-FR" sz="1200" dirty="0">
                    <a:solidFill>
                      <a:srgbClr val="FF0000"/>
                    </a:solidFill>
                    <a:latin typeface="Comic Sans MS" panose="030F0702030302020204" pitchFamily="66" charset="0"/>
                  </a:rPr>
                  <a:t>. </a:t>
                </a:r>
              </a:p>
              <a:p>
                <a:endParaRPr lang="fr-FR" sz="1200" dirty="0">
                  <a:solidFill>
                    <a:schemeClr val="tx1"/>
                  </a:solidFill>
                  <a:latin typeface="Comic Sans MS" panose="030F0702030302020204" pitchFamily="66" charset="0"/>
                </a:endParaRPr>
              </a:p>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Dans la suite précédente, 9 est le terme de rang 2 dans le premier cas et le terme de rang 3 dans le deuxième cas.</a:t>
                </a:r>
              </a:p>
              <a:p>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4</m:t>
                        </m:r>
                      </m:sub>
                    </m:sSub>
                    <m:r>
                      <a:rPr lang="fr-FR" sz="1200" b="0" i="1" smtClean="0">
                        <a:solidFill>
                          <a:srgbClr val="7030A0"/>
                        </a:solidFill>
                        <a:latin typeface="Cambria Math" panose="02040503050406030204" pitchFamily="18" charset="0"/>
                      </a:rPr>
                      <m:t> </m:t>
                    </m:r>
                  </m:oMath>
                </a14:m>
                <a:r>
                  <a:rPr lang="fr-FR" sz="1200" dirty="0">
                    <a:solidFill>
                      <a:srgbClr val="7030A0"/>
                    </a:solidFill>
                    <a:latin typeface="Comic Sans MS" panose="030F0702030302020204" pitchFamily="66" charset="0"/>
                  </a:rPr>
                  <a:t>signifiera le terme de rang 4 et sera le 5</a:t>
                </a:r>
                <a:r>
                  <a:rPr lang="fr-FR" sz="1200" baseline="30000" dirty="0">
                    <a:solidFill>
                      <a:srgbClr val="7030A0"/>
                    </a:solidFill>
                    <a:latin typeface="Comic Sans MS" panose="030F0702030302020204" pitchFamily="66" charset="0"/>
                  </a:rPr>
                  <a:t>ème</a:t>
                </a:r>
                <a:r>
                  <a:rPr lang="fr-FR" sz="1200" dirty="0">
                    <a:solidFill>
                      <a:srgbClr val="7030A0"/>
                    </a:solidFill>
                    <a:latin typeface="Comic Sans MS" panose="030F0702030302020204" pitchFamily="66" charset="0"/>
                  </a:rPr>
                  <a:t> nombre de la suite dans le premier cas alors qu’il sera à la fois le terme de rang 4 </a:t>
                </a:r>
              </a:p>
              <a:p>
                <a:r>
                  <a:rPr lang="fr-FR" sz="1200" dirty="0">
                    <a:solidFill>
                      <a:srgbClr val="7030A0"/>
                    </a:solidFill>
                    <a:latin typeface="Comic Sans MS" panose="030F0702030302020204" pitchFamily="66" charset="0"/>
                  </a:rPr>
                  <a:t>et le 4</a:t>
                </a:r>
                <a:r>
                  <a:rPr lang="fr-FR" sz="1200" baseline="30000" dirty="0">
                    <a:solidFill>
                      <a:srgbClr val="7030A0"/>
                    </a:solidFill>
                    <a:latin typeface="Comic Sans MS" panose="030F0702030302020204" pitchFamily="66" charset="0"/>
                  </a:rPr>
                  <a:t>ème</a:t>
                </a:r>
                <a:r>
                  <a:rPr lang="fr-FR" sz="1200" dirty="0">
                    <a:solidFill>
                      <a:srgbClr val="7030A0"/>
                    </a:solidFill>
                    <a:latin typeface="Comic Sans MS" panose="030F0702030302020204" pitchFamily="66" charset="0"/>
                  </a:rPr>
                  <a:t> nombre de la suite dans le deuxième cas.</a:t>
                </a:r>
              </a:p>
              <a:p>
                <a:endParaRPr lang="fr-FR" sz="1200" dirty="0">
                  <a:solidFill>
                    <a:schemeClr val="tx1"/>
                  </a:solidFill>
                  <a:latin typeface="Comic Sans MS" panose="030F0702030302020204" pitchFamily="66" charset="0"/>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1074419" y="3722169"/>
                <a:ext cx="9571851" cy="1569660"/>
              </a:xfrm>
              <a:prstGeom prst="rect">
                <a:avLst/>
              </a:prstGeom>
              <a:blipFill rotWithShape="0">
                <a:blip r:embed="rId4"/>
                <a:stretch>
                  <a:fillRect t="-389"/>
                </a:stretch>
              </a:blipFill>
            </p:spPr>
            <p:txBody>
              <a:bodyPr/>
              <a:lstStyle/>
              <a:p>
                <a:r>
                  <a:rPr lang="fr-FR">
                    <a:noFill/>
                  </a:rPr>
                  <a:t> </a:t>
                </a:r>
              </a:p>
            </p:txBody>
          </p:sp>
        </mc:Fallback>
      </mc:AlternateContent>
      <p:pic>
        <p:nvPicPr>
          <p:cNvPr id="8" name="Image 7" descr="D:\Cours Mathématiques\Seconde\Cours 2014_2015\Fonctions\Résolution des équations\CC.png"/>
          <p:cNvPicPr/>
          <p:nvPr/>
        </p:nvPicPr>
        <p:blipFill>
          <a:blip r:embed="rId5">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ZoneTexte 4"/>
          <p:cNvSpPr txBox="1"/>
          <p:nvPr/>
        </p:nvSpPr>
        <p:spPr>
          <a:xfrm>
            <a:off x="2570672" y="1015488"/>
            <a:ext cx="3591048"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1.2.1) Définition d’une suite numérique</a:t>
            </a:r>
          </a:p>
        </p:txBody>
      </p:sp>
      <p:sp>
        <p:nvSpPr>
          <p:cNvPr id="6" name="ZoneTexte 5"/>
          <p:cNvSpPr txBox="1"/>
          <p:nvPr/>
        </p:nvSpPr>
        <p:spPr>
          <a:xfrm>
            <a:off x="1074419" y="2682292"/>
            <a:ext cx="6688049" cy="276999"/>
          </a:xfrm>
          <a:prstGeom prst="rect">
            <a:avLst/>
          </a:prstGeom>
          <a:noFill/>
        </p:spPr>
        <p:txBody>
          <a:bodyPr wrap="none" rtlCol="0">
            <a:spAutoFit/>
          </a:bodyPr>
          <a:lstStyle/>
          <a:p>
            <a:r>
              <a:rPr lang="fr-FR" sz="1200" dirty="0">
                <a:latin typeface="Comic Sans MS" panose="030F0702030302020204" pitchFamily="66" charset="0"/>
              </a:rPr>
              <a:t>Autrement dit, une suite est une liste de nombres réels, repérés par leur rang dans la liste.</a:t>
            </a:r>
          </a:p>
        </p:txBody>
      </p:sp>
      <p:pic>
        <p:nvPicPr>
          <p:cNvPr id="11" name="Image 10">
            <a:extLst>
              <a:ext uri="{FF2B5EF4-FFF2-40B4-BE49-F238E27FC236}">
                <a16:creationId xmlns:a16="http://schemas.microsoft.com/office/drawing/2014/main" id="{48431D11-32EF-B242-8589-60E8ACEE0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4621" y="2200209"/>
            <a:ext cx="2527300" cy="2527300"/>
          </a:xfrm>
          <a:prstGeom prst="rect">
            <a:avLst/>
          </a:prstGeom>
        </p:spPr>
      </p:pic>
    </p:spTree>
    <p:extLst>
      <p:ext uri="{BB962C8B-B14F-4D97-AF65-F5344CB8AC3E}">
        <p14:creationId xmlns:p14="http://schemas.microsoft.com/office/powerpoint/2010/main" val="369667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4</a:t>
            </a:fld>
            <a:endParaRPr lang="fr-FR"/>
          </a:p>
        </p:txBody>
      </p:sp>
      <mc:AlternateContent xmlns:mc="http://schemas.openxmlformats.org/markup-compatibility/2006" xmlns:a14="http://schemas.microsoft.com/office/drawing/2010/main">
        <mc:Choice Requires="a14">
          <p:sp>
            <p:nvSpPr>
              <p:cNvPr id="7" name="ZoneTexte 6"/>
              <p:cNvSpPr txBox="1"/>
              <p:nvPr/>
            </p:nvSpPr>
            <p:spPr>
              <a:xfrm>
                <a:off x="1324506" y="1157889"/>
                <a:ext cx="8173149" cy="307777"/>
              </a:xfrm>
              <a:prstGeom prst="rect">
                <a:avLst/>
              </a:prstGeom>
              <a:solidFill>
                <a:schemeClr val="bg1"/>
              </a:solidFill>
              <a:ln>
                <a:solidFill>
                  <a:srgbClr val="FF0000"/>
                </a:solidFill>
              </a:ln>
            </p:spPr>
            <p:txBody>
              <a:bodyPr wrap="square" rtlCol="0">
                <a:spAutoFit/>
              </a:bodyPr>
              <a:lstStyle/>
              <a:p>
                <a:r>
                  <a:rPr lang="fr-FR" sz="1200" b="1" dirty="0">
                    <a:solidFill>
                      <a:srgbClr val="FF0000"/>
                    </a:solidFill>
                    <a:latin typeface="Comic Sans MS" panose="030F0702030302020204" pitchFamily="66" charset="0"/>
                  </a:rPr>
                  <a:t>On définit une suite par une formule explicite lorsque le terme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oMath>
                </a14:m>
                <a:r>
                  <a:rPr lang="fr-FR" sz="1200" b="1" dirty="0">
                    <a:solidFill>
                      <a:srgbClr val="FF0000"/>
                    </a:solidFill>
                    <a:latin typeface="Comic Sans MS" panose="030F0702030302020204" pitchFamily="66" charset="0"/>
                  </a:rPr>
                  <a:t> est donné en fonction de </a:t>
                </a:r>
                <a14:m>
                  <m:oMath xmlns:m="http://schemas.openxmlformats.org/officeDocument/2006/math">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𝒂𝒗𝒆𝒄</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ea typeface="Cambria Math" panose="02040503050406030204" pitchFamily="18" charset="0"/>
                      </a:rPr>
                      <m:t>ℕ</m:t>
                    </m:r>
                    <m:r>
                      <a:rPr lang="fr-FR" sz="1200" b="1" i="0" smtClean="0">
                        <a:solidFill>
                          <a:srgbClr val="FF0000"/>
                        </a:solidFill>
                        <a:latin typeface="Cambria Math" panose="02040503050406030204" pitchFamily="18" charset="0"/>
                        <a:ea typeface="Cambria Math" panose="02040503050406030204" pitchFamily="18" charset="0"/>
                      </a:rPr>
                      <m:t>.</m:t>
                    </m:r>
                  </m:oMath>
                </a14:m>
                <a:r>
                  <a:rPr lang="fr-FR" sz="1200" b="1" dirty="0">
                    <a:solidFill>
                      <a:srgbClr val="FF0000"/>
                    </a:solidFill>
                    <a:latin typeface="Comic Sans MS" panose="030F0702030302020204" pitchFamily="66" charset="0"/>
                  </a:rPr>
                  <a:t>   </a:t>
                </a:r>
                <a:r>
                  <a:rPr lang="fr-FR" sz="1400" b="1" dirty="0">
                    <a:solidFill>
                      <a:srgbClr val="FF0000"/>
                    </a:solidFill>
                    <a:latin typeface="Comic Sans MS" panose="030F0702030302020204" pitchFamily="66" charset="0"/>
                  </a:rPr>
                  <a:t> </a:t>
                </a:r>
              </a:p>
            </p:txBody>
          </p:sp>
        </mc:Choice>
        <mc:Fallback xmlns="">
          <p:sp>
            <p:nvSpPr>
              <p:cNvPr id="7" name="ZoneTexte 6"/>
              <p:cNvSpPr txBox="1">
                <a:spLocks noRot="1" noChangeAspect="1" noMove="1" noResize="1" noEditPoints="1" noAdjustHandles="1" noChangeArrowheads="1" noChangeShapeType="1" noTextEdit="1"/>
              </p:cNvSpPr>
              <p:nvPr/>
            </p:nvSpPr>
            <p:spPr>
              <a:xfrm>
                <a:off x="1324506" y="1157889"/>
                <a:ext cx="8173149" cy="307777"/>
              </a:xfrm>
              <a:prstGeom prst="rect">
                <a:avLst/>
              </a:prstGeom>
              <a:blipFill rotWithShape="0">
                <a:blip r:embed="rId2"/>
                <a:stretch>
                  <a:fillRect b="-11538"/>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1373932" y="1725715"/>
                <a:ext cx="7994355" cy="1060290"/>
              </a:xfrm>
              <a:prstGeom prst="rect">
                <a:avLst/>
              </a:prstGeom>
              <a:noFill/>
            </p:spPr>
            <p:txBody>
              <a:bodyPr wrap="square" rtlCol="0">
                <a:spAutoFit/>
              </a:bodyPr>
              <a:lstStyle/>
              <a:p>
                <a:r>
                  <a:rPr lang="fr-FR" sz="1200" dirty="0">
                    <a:latin typeface="Comic Sans MS" panose="030F0702030302020204" pitchFamily="66" charset="0"/>
                  </a:rPr>
                  <a:t>Cette formulation s’avère être très pratique pour calculer le </a:t>
                </a:r>
                <a14:m>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𝑛</m:t>
                        </m:r>
                      </m:e>
                      <m:sup>
                        <m:r>
                          <a:rPr lang="fr-FR" sz="1200" b="0" i="1" smtClean="0">
                            <a:latin typeface="Cambria Math" panose="02040503050406030204" pitchFamily="18" charset="0"/>
                          </a:rPr>
                          <m:t>𝑖</m:t>
                        </m:r>
                        <m:r>
                          <a:rPr lang="fr-FR" sz="1200" b="0" i="1" smtClean="0">
                            <a:latin typeface="Cambria Math" panose="02040503050406030204" pitchFamily="18" charset="0"/>
                          </a:rPr>
                          <m:t>è</m:t>
                        </m:r>
                        <m:r>
                          <a:rPr lang="fr-FR" sz="1200" b="0" i="1" smtClean="0">
                            <a:latin typeface="Cambria Math" panose="02040503050406030204" pitchFamily="18" charset="0"/>
                          </a:rPr>
                          <m:t>𝑚𝑒</m:t>
                        </m:r>
                      </m:sup>
                    </m:sSup>
                  </m:oMath>
                </a14:m>
                <a:r>
                  <a:rPr lang="fr-FR" sz="1200" dirty="0">
                    <a:latin typeface="Comic Sans MS" panose="030F0702030302020204" pitchFamily="66" charset="0"/>
                  </a:rPr>
                  <a:t> terme de la suite </a:t>
                </a:r>
                <a14:m>
                  <m:oMath xmlns:m="http://schemas.openxmlformats.org/officeDocument/2006/math">
                    <m:d>
                      <m:dPr>
                        <m:ctrlPr>
                          <a:rPr lang="fr-FR" sz="1200" b="0" i="1" smtClean="0">
                            <a:latin typeface="Cambria Math" panose="02040503050406030204" pitchFamily="18" charset="0"/>
                          </a:rPr>
                        </m:ctrlPr>
                      </m:dPr>
                      <m:e>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e>
                    </m:d>
                    <m:r>
                      <a:rPr lang="fr-FR" sz="1200" b="0" i="1" smtClean="0">
                        <a:latin typeface="Cambria Math" panose="02040503050406030204" pitchFamily="18" charset="0"/>
                      </a:rPr>
                      <m:t>.</m:t>
                    </m:r>
                  </m:oMath>
                </a14:m>
                <a:r>
                  <a:rPr lang="fr-FR" sz="1400" dirty="0">
                    <a:latin typeface="Cambria Math" panose="02040503050406030204" pitchFamily="18" charset="0"/>
                    <a:ea typeface="Cambria Math" panose="02040503050406030204" pitchFamily="18" charset="0"/>
                  </a:rPr>
                  <a:t> </a:t>
                </a:r>
                <a:r>
                  <a:rPr lang="fr-FR" sz="1400" dirty="0">
                    <a:latin typeface="Comic Sans MS" panose="030F0702030302020204" pitchFamily="66" charset="0"/>
                  </a:rPr>
                  <a:t> </a:t>
                </a:r>
                <a:endParaRPr lang="fr-FR" sz="1200" dirty="0">
                  <a:latin typeface="Comic Sans MS" panose="030F0702030302020204" pitchFamily="66" charset="0"/>
                </a:endParaRPr>
              </a:p>
              <a:p>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Exemple: </a:t>
                </a:r>
              </a:p>
              <a:p>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pour tout entier naturel n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=5</m:t>
                    </m:r>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𝑒𝑡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𝑑𝑒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𝑝𝑟𝑒𝑚𝑖𝑒𝑟</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𝑡𝑒𝑟𝑚𝑒</m:t>
                    </m:r>
                    <m:r>
                      <a:rPr lang="fr-FR" sz="1200" b="0" i="1" smtClean="0">
                        <a:solidFill>
                          <a:srgbClr val="7030A0"/>
                        </a:solidFill>
                        <a:latin typeface="Cambria Math" panose="02040503050406030204" pitchFamily="18" charset="0"/>
                      </a:rPr>
                      <m:t>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Alors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=5 </m:t>
                    </m:r>
                    <m:r>
                      <a:rPr lang="fr-FR" sz="1200" b="0" i="1" smtClean="0">
                        <a:solidFill>
                          <a:srgbClr val="7030A0"/>
                        </a:solidFill>
                        <a:latin typeface="Cambria Math" panose="02040503050406030204" pitchFamily="18" charset="0"/>
                        <a:ea typeface="Cambria Math" panose="02040503050406030204" pitchFamily="18" charset="0"/>
                      </a:rPr>
                      <m:t>×0=0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3</m:t>
                        </m:r>
                      </m:sub>
                    </m:sSub>
                    <m:r>
                      <a:rPr lang="fr-FR" sz="1200" b="0" i="1" smtClean="0">
                        <a:solidFill>
                          <a:srgbClr val="7030A0"/>
                        </a:solidFill>
                        <a:latin typeface="Cambria Math" panose="02040503050406030204" pitchFamily="18" charset="0"/>
                        <a:ea typeface="Cambria Math" panose="02040503050406030204" pitchFamily="18" charset="0"/>
                      </a:rPr>
                      <m:t>=5 ×3=15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2015 </m:t>
                        </m:r>
                      </m:sub>
                    </m:sSub>
                    <m:r>
                      <a:rPr lang="fr-FR" sz="1200" b="0" i="1" smtClean="0">
                        <a:solidFill>
                          <a:srgbClr val="7030A0"/>
                        </a:solidFill>
                        <a:latin typeface="Cambria Math" panose="02040503050406030204" pitchFamily="18" charset="0"/>
                        <a:ea typeface="Cambria Math" panose="02040503050406030204" pitchFamily="18" charset="0"/>
                      </a:rPr>
                      <m:t>=5 ×2015=10075.</m:t>
                    </m:r>
                  </m:oMath>
                </a14:m>
                <a:endParaRPr lang="fr-FR" sz="1200" dirty="0">
                  <a:solidFill>
                    <a:srgbClr val="7030A0"/>
                  </a:solidFill>
                  <a:latin typeface="Comic Sans MS" panose="030F0702030302020204" pitchFamily="66" charset="0"/>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373932" y="1725715"/>
                <a:ext cx="7994355" cy="1060290"/>
              </a:xfrm>
              <a:prstGeom prst="rect">
                <a:avLst/>
              </a:prstGeom>
              <a:blipFill rotWithShape="0">
                <a:blip r:embed="rId3"/>
                <a:stretch>
                  <a:fillRect b="-2299"/>
                </a:stretch>
              </a:blipFill>
            </p:spPr>
            <p:txBody>
              <a:bodyPr/>
              <a:lstStyle/>
              <a:p>
                <a:r>
                  <a:rPr lang="fr-FR">
                    <a:noFill/>
                  </a:rPr>
                  <a:t> </a:t>
                </a:r>
              </a:p>
            </p:txBody>
          </p:sp>
        </mc:Fallback>
      </mc:AlternateContent>
      <p:pic>
        <p:nvPicPr>
          <p:cNvPr id="17" name="Image 16" descr="D:\Cours Mathématiques\Seconde\Cours 2014_2015\Fonctions\Résolution des équations\CC.png"/>
          <p:cNvPicPr/>
          <p:nvPr/>
        </p:nvPicPr>
        <p:blipFill>
          <a:blip r:embed="rId4">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18" name="ZoneTexte 17"/>
          <p:cNvSpPr txBox="1"/>
          <p:nvPr/>
        </p:nvSpPr>
        <p:spPr>
          <a:xfrm>
            <a:off x="4226943" y="1173192"/>
            <a:ext cx="184731" cy="369332"/>
          </a:xfrm>
          <a:prstGeom prst="rect">
            <a:avLst/>
          </a:prstGeom>
          <a:noFill/>
        </p:spPr>
        <p:txBody>
          <a:bodyPr wrap="none" rtlCol="0">
            <a:spAutoFit/>
          </a:bodyPr>
          <a:lstStyle/>
          <a:p>
            <a:endParaRPr lang="fr-FR" dirty="0"/>
          </a:p>
        </p:txBody>
      </p:sp>
      <mc:AlternateContent xmlns:mc="http://schemas.openxmlformats.org/markup-compatibility/2006" xmlns:a14="http://schemas.microsoft.com/office/drawing/2010/main">
        <mc:Choice Requires="a14">
          <p:sp>
            <p:nvSpPr>
              <p:cNvPr id="19" name="ZoneTexte 18"/>
              <p:cNvSpPr txBox="1"/>
              <p:nvPr/>
            </p:nvSpPr>
            <p:spPr>
              <a:xfrm>
                <a:off x="2562043" y="625507"/>
                <a:ext cx="509447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1.2.2) Suite définie par une formule explicite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2562043" y="625507"/>
                <a:ext cx="5094472" cy="307777"/>
              </a:xfrm>
              <a:prstGeom prst="rect">
                <a:avLst/>
              </a:prstGeom>
              <a:blipFill rotWithShape="0">
                <a:blip r:embed="rId5"/>
                <a:stretch>
                  <a:fillRect l="-359" t="-4000"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2523784" y="2999850"/>
                <a:ext cx="586654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1.2.3) Suite définie par une relation de récurrence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2523784" y="2999850"/>
                <a:ext cx="5866542" cy="307777"/>
              </a:xfrm>
              <a:prstGeom prst="rect">
                <a:avLst/>
              </a:prstGeom>
              <a:blipFill rotWithShape="0">
                <a:blip r:embed="rId6"/>
                <a:stretch>
                  <a:fillRect l="-312" t="-3922" b="-196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20"/>
              <p:cNvSpPr txBox="1"/>
              <p:nvPr/>
            </p:nvSpPr>
            <p:spPr>
              <a:xfrm>
                <a:off x="1284534" y="3597001"/>
                <a:ext cx="8173149" cy="677108"/>
              </a:xfrm>
              <a:prstGeom prst="rect">
                <a:avLst/>
              </a:prstGeom>
              <a:solidFill>
                <a:schemeClr val="bg1"/>
              </a:solidFill>
              <a:ln>
                <a:solidFill>
                  <a:srgbClr val="FF0000"/>
                </a:solidFill>
              </a:ln>
            </p:spPr>
            <p:txBody>
              <a:bodyPr wrap="square" rtlCol="0">
                <a:spAutoFit/>
              </a:bodyPr>
              <a:lstStyle/>
              <a:p>
                <a:r>
                  <a:rPr lang="fr-FR" sz="1200" b="1" dirty="0">
                    <a:solidFill>
                      <a:srgbClr val="FF0000"/>
                    </a:solidFill>
                    <a:latin typeface="Comic Sans MS" panose="030F0702030302020204" pitchFamily="66" charset="0"/>
                  </a:rPr>
                  <a:t>On définit une suite par une relation de récurrence lorsque le terme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𝟏</m:t>
                        </m:r>
                      </m:sub>
                    </m:sSub>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𝒅𝒊𝒕</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𝒍𝒆</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𝒔𝒖𝒊𝒗𝒂𝒏𝒕</m:t>
                    </m:r>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est donné en fonction de </a:t>
                </a:r>
                <a14:m>
                  <m:oMath xmlns:m="http://schemas.openxmlformats.org/officeDocument/2006/math">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𝒅𝒊𝒕</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𝒍𝒆</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𝒑𝒓</m:t>
                    </m:r>
                    <m:r>
                      <a:rPr lang="fr-FR" sz="1200" b="1" i="1" smtClean="0">
                        <a:solidFill>
                          <a:srgbClr val="FF0000"/>
                        </a:solidFill>
                        <a:latin typeface="Cambria Math" panose="02040503050406030204" pitchFamily="18" charset="0"/>
                      </a:rPr>
                      <m:t>é</m:t>
                    </m:r>
                    <m:r>
                      <a:rPr lang="fr-FR" sz="1200" b="1" i="1" smtClean="0">
                        <a:solidFill>
                          <a:srgbClr val="FF0000"/>
                        </a:solidFill>
                        <a:latin typeface="Cambria Math" panose="02040503050406030204" pitchFamily="18" charset="0"/>
                      </a:rPr>
                      <m:t>𝒄</m:t>
                    </m:r>
                    <m:r>
                      <a:rPr lang="fr-FR" sz="1200" b="1" i="1" smtClean="0">
                        <a:solidFill>
                          <a:srgbClr val="FF0000"/>
                        </a:solidFill>
                        <a:latin typeface="Cambria Math" panose="02040503050406030204" pitchFamily="18" charset="0"/>
                      </a:rPr>
                      <m:t>é</m:t>
                    </m:r>
                    <m:r>
                      <a:rPr lang="fr-FR" sz="1200" b="1" i="1" smtClean="0">
                        <a:solidFill>
                          <a:srgbClr val="FF0000"/>
                        </a:solidFill>
                        <a:latin typeface="Cambria Math" panose="02040503050406030204" pitchFamily="18" charset="0"/>
                      </a:rPr>
                      <m:t>𝒅𝒆𝒏𝒕</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𝒂𝒗𝒆𝒄</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ea typeface="Cambria Math" panose="02040503050406030204" pitchFamily="18" charset="0"/>
                      </a:rPr>
                      <m:t>ℕ</m:t>
                    </m:r>
                    <m:r>
                      <a:rPr lang="fr-FR" sz="1200" b="1" i="0" smtClean="0">
                        <a:solidFill>
                          <a:srgbClr val="FF0000"/>
                        </a:solidFill>
                        <a:latin typeface="Cambria Math" panose="02040503050406030204" pitchFamily="18" charset="0"/>
                        <a:ea typeface="Cambria Math" panose="02040503050406030204" pitchFamily="18" charset="0"/>
                      </a:rPr>
                      <m:t>.</m:t>
                    </m:r>
                  </m:oMath>
                </a14:m>
                <a:r>
                  <a:rPr lang="fr-FR" sz="1200" b="1" dirty="0">
                    <a:solidFill>
                      <a:srgbClr val="FF0000"/>
                    </a:solidFill>
                    <a:latin typeface="Comic Sans MS" panose="030F0702030302020204" pitchFamily="66" charset="0"/>
                  </a:rPr>
                  <a:t>   </a:t>
                </a:r>
                <a:r>
                  <a:rPr lang="fr-FR" sz="1400" b="1" dirty="0">
                    <a:solidFill>
                      <a:srgbClr val="FF0000"/>
                    </a:solidFill>
                    <a:latin typeface="Comic Sans MS" panose="030F0702030302020204" pitchFamily="66" charset="0"/>
                  </a:rPr>
                  <a:t> </a:t>
                </a:r>
              </a:p>
              <a:p>
                <a:r>
                  <a:rPr lang="fr-FR" sz="1200" b="1" dirty="0">
                    <a:solidFill>
                      <a:srgbClr val="FF0000"/>
                    </a:solidFill>
                    <a:latin typeface="Comic Sans MS" panose="030F0702030302020204" pitchFamily="66" charset="0"/>
                  </a:rPr>
                  <a:t>Il est impératif de connaître dans ce cas la valeur de son premier terme.</a:t>
                </a:r>
              </a:p>
            </p:txBody>
          </p:sp>
        </mc:Choice>
        <mc:Fallback xmlns="">
          <p:sp>
            <p:nvSpPr>
              <p:cNvPr id="21" name="ZoneTexte 20"/>
              <p:cNvSpPr txBox="1">
                <a:spLocks noRot="1" noChangeAspect="1" noMove="1" noResize="1" noEditPoints="1" noAdjustHandles="1" noChangeArrowheads="1" noChangeShapeType="1" noTextEdit="1"/>
              </p:cNvSpPr>
              <p:nvPr/>
            </p:nvSpPr>
            <p:spPr>
              <a:xfrm>
                <a:off x="1284534" y="3597001"/>
                <a:ext cx="8173149" cy="677108"/>
              </a:xfrm>
              <a:prstGeom prst="rect">
                <a:avLst/>
              </a:prstGeom>
              <a:blipFill rotWithShape="0">
                <a:blip r:embed="rId7"/>
                <a:stretch>
                  <a:fillRect b="-5310"/>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p:cNvSpPr txBox="1"/>
              <p:nvPr/>
            </p:nvSpPr>
            <p:spPr>
              <a:xfrm>
                <a:off x="1373930" y="4361114"/>
                <a:ext cx="9642002" cy="1046440"/>
              </a:xfrm>
              <a:prstGeom prst="rect">
                <a:avLst/>
              </a:prstGeom>
              <a:noFill/>
            </p:spPr>
            <p:txBody>
              <a:bodyPr wrap="square" rtlCol="0">
                <a:spAutoFit/>
              </a:bodyPr>
              <a:lstStyle/>
              <a:p>
                <a:r>
                  <a:rPr lang="fr-FR" sz="1200" dirty="0">
                    <a:latin typeface="Comic Sans MS" panose="030F0702030302020204" pitchFamily="66" charset="0"/>
                  </a:rPr>
                  <a:t>Cette formulation s’avère être plus délicate à manipuler pour calculer le </a:t>
                </a:r>
                <a14:m>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𝑛</m:t>
                        </m:r>
                      </m:e>
                      <m:sup>
                        <m:r>
                          <a:rPr lang="fr-FR" sz="1200" b="0" i="1" smtClean="0">
                            <a:latin typeface="Cambria Math" panose="02040503050406030204" pitchFamily="18" charset="0"/>
                          </a:rPr>
                          <m:t>𝑖</m:t>
                        </m:r>
                        <m:r>
                          <a:rPr lang="fr-FR" sz="1200" b="0" i="1" smtClean="0">
                            <a:latin typeface="Cambria Math" panose="02040503050406030204" pitchFamily="18" charset="0"/>
                          </a:rPr>
                          <m:t>è</m:t>
                        </m:r>
                        <m:r>
                          <a:rPr lang="fr-FR" sz="1200" b="0" i="1" smtClean="0">
                            <a:latin typeface="Cambria Math" panose="02040503050406030204" pitchFamily="18" charset="0"/>
                          </a:rPr>
                          <m:t>𝑚𝑒</m:t>
                        </m:r>
                      </m:sup>
                    </m:sSup>
                  </m:oMath>
                </a14:m>
                <a:r>
                  <a:rPr lang="fr-FR" sz="1200" dirty="0">
                    <a:latin typeface="Comic Sans MS" panose="030F0702030302020204" pitchFamily="66" charset="0"/>
                  </a:rPr>
                  <a:t> terme de la suite </a:t>
                </a:r>
                <a14:m>
                  <m:oMath xmlns:m="http://schemas.openxmlformats.org/officeDocument/2006/math">
                    <m:d>
                      <m:dPr>
                        <m:ctrlPr>
                          <a:rPr lang="fr-FR" sz="1200" b="0" i="1" smtClean="0">
                            <a:latin typeface="Cambria Math" panose="02040503050406030204" pitchFamily="18" charset="0"/>
                          </a:rPr>
                        </m:ctrlPr>
                      </m:dPr>
                      <m:e>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e>
                    </m:d>
                    <m:r>
                      <a:rPr lang="fr-FR" sz="1200" b="0" i="1" smtClean="0">
                        <a:latin typeface="Cambria Math" panose="02040503050406030204" pitchFamily="18" charset="0"/>
                      </a:rPr>
                      <m:t>.</m:t>
                    </m:r>
                  </m:oMath>
                </a14:m>
                <a:r>
                  <a:rPr lang="fr-FR" sz="1400" dirty="0">
                    <a:latin typeface="Cambria Math" panose="02040503050406030204" pitchFamily="18" charset="0"/>
                    <a:ea typeface="Cambria Math" panose="02040503050406030204" pitchFamily="18" charset="0"/>
                  </a:rPr>
                  <a:t> </a:t>
                </a:r>
                <a:r>
                  <a:rPr lang="fr-FR" sz="1400" dirty="0">
                    <a:latin typeface="Comic Sans MS" panose="030F0702030302020204" pitchFamily="66" charset="0"/>
                  </a:rPr>
                  <a:t> </a:t>
                </a:r>
                <a:endParaRPr lang="fr-FR" sz="1200" dirty="0">
                  <a:latin typeface="Comic Sans MS" panose="030F0702030302020204" pitchFamily="66" charset="0"/>
                </a:endParaRPr>
              </a:p>
              <a:p>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Exemple:</a:t>
                </a:r>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=1 </m:t>
                    </m:r>
                    <m:r>
                      <a:rPr lang="fr-FR" sz="1200" b="0" i="1" smtClean="0">
                        <a:solidFill>
                          <a:srgbClr val="7030A0"/>
                        </a:solidFill>
                        <a:latin typeface="Cambria Math" panose="02040503050406030204" pitchFamily="18" charset="0"/>
                      </a:rPr>
                      <m:t>𝑒𝑡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𝑐h𝑎𝑞𝑢𝑒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𝑡𝑒𝑟𝑚𝑒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𝑒𝑠𝑡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𝑙𝑒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𝑞𝑢𝑖𝑛𝑡𝑢𝑝𝑙𝑒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𝑑𝑢</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𝑝𝑟</m:t>
                    </m:r>
                    <m:r>
                      <a:rPr lang="fr-FR" sz="1200" b="0" i="1" smtClean="0">
                        <a:solidFill>
                          <a:srgbClr val="7030A0"/>
                        </a:solidFill>
                        <a:latin typeface="Cambria Math" panose="02040503050406030204" pitchFamily="18" charset="0"/>
                      </a:rPr>
                      <m:t>é</m:t>
                    </m:r>
                    <m:r>
                      <a:rPr lang="fr-FR" sz="1200" b="0" i="1" smtClean="0">
                        <a:solidFill>
                          <a:srgbClr val="7030A0"/>
                        </a:solidFill>
                        <a:latin typeface="Cambria Math" panose="02040503050406030204" pitchFamily="18" charset="0"/>
                      </a:rPr>
                      <m:t>𝑐</m:t>
                    </m:r>
                    <m:r>
                      <a:rPr lang="fr-FR" sz="1200" b="0" i="1" smtClean="0">
                        <a:solidFill>
                          <a:srgbClr val="7030A0"/>
                        </a:solidFill>
                        <a:latin typeface="Cambria Math" panose="02040503050406030204" pitchFamily="18" charset="0"/>
                      </a:rPr>
                      <m:t>é</m:t>
                    </m:r>
                    <m:r>
                      <a:rPr lang="fr-FR" sz="1200" b="0" i="1" smtClean="0">
                        <a:solidFill>
                          <a:srgbClr val="7030A0"/>
                        </a:solidFill>
                        <a:latin typeface="Cambria Math" panose="02040503050406030204" pitchFamily="18" charset="0"/>
                      </a:rPr>
                      <m:t>𝑑𝑒𝑛𝑡</m:t>
                    </m:r>
                  </m:oMath>
                </a14:m>
                <a:r>
                  <a:rPr lang="fr-FR" sz="1200" dirty="0">
                    <a:solidFill>
                      <a:srgbClr val="7030A0"/>
                    </a:solidFill>
                    <a:latin typeface="Comic Sans MS" panose="030F0702030302020204" pitchFamily="66" charset="0"/>
                  </a:rPr>
                  <a:t>. Cela se traduit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=5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 .</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Alors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=5 </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0</m:t>
                        </m:r>
                      </m:sub>
                    </m:sSub>
                    <m:r>
                      <a:rPr lang="fr-FR" sz="1200" b="0" i="1" smtClean="0">
                        <a:solidFill>
                          <a:srgbClr val="7030A0"/>
                        </a:solidFill>
                        <a:latin typeface="Cambria Math" panose="02040503050406030204" pitchFamily="18" charset="0"/>
                        <a:ea typeface="Cambria Math" panose="02040503050406030204" pitchFamily="18" charset="0"/>
                      </a:rPr>
                      <m:t>=5 ×1=5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3</m:t>
                        </m:r>
                      </m:sub>
                    </m:sSub>
                    <m:r>
                      <a:rPr lang="fr-FR" sz="1200" b="0" i="1" smtClean="0">
                        <a:solidFill>
                          <a:srgbClr val="7030A0"/>
                        </a:solidFill>
                        <a:latin typeface="Cambria Math" panose="02040503050406030204" pitchFamily="18" charset="0"/>
                        <a:ea typeface="Cambria Math" panose="02040503050406030204" pitchFamily="18" charset="0"/>
                      </a:rPr>
                      <m:t>=5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m:t>
                        </m:r>
                      </m:sub>
                    </m:sSub>
                    <m:r>
                      <a:rPr lang="fr-FR" sz="1200" b="0" i="1" smtClean="0">
                        <a:solidFill>
                          <a:srgbClr val="7030A0"/>
                        </a:solidFill>
                        <a:latin typeface="Cambria Math" panose="02040503050406030204" pitchFamily="18" charset="0"/>
                        <a:ea typeface="Cambria Math" panose="02040503050406030204" pitchFamily="18" charset="0"/>
                      </a:rPr>
                      <m:t>=5 ×5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1</m:t>
                        </m:r>
                      </m:sub>
                    </m:sSub>
                    <m:r>
                      <a:rPr lang="fr-FR" sz="1200" b="0" i="1" smtClean="0">
                        <a:solidFill>
                          <a:srgbClr val="7030A0"/>
                        </a:solidFill>
                        <a:latin typeface="Cambria Math" panose="02040503050406030204" pitchFamily="18" charset="0"/>
                        <a:ea typeface="Cambria Math" panose="02040503050406030204" pitchFamily="18" charset="0"/>
                      </a:rPr>
                      <m:t>=25 ×5=125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2015 </m:t>
                        </m:r>
                      </m:sub>
                    </m:sSub>
                    <m:r>
                      <a:rPr lang="fr-FR" sz="1200" b="0" i="1" smtClean="0">
                        <a:solidFill>
                          <a:srgbClr val="7030A0"/>
                        </a:solidFill>
                        <a:latin typeface="Cambria Math" panose="02040503050406030204" pitchFamily="18" charset="0"/>
                        <a:ea typeface="Cambria Math" panose="02040503050406030204" pitchFamily="18" charset="0"/>
                      </a:rPr>
                      <m:t>=5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2014</m:t>
                        </m:r>
                      </m:sub>
                    </m:sSub>
                    <m:r>
                      <a:rPr lang="fr-FR" sz="1200" b="0" i="1" smtClean="0">
                        <a:solidFill>
                          <a:srgbClr val="7030A0"/>
                        </a:solidFill>
                        <a:latin typeface="Cambria Math" panose="02040503050406030204" pitchFamily="18" charset="0"/>
                        <a:ea typeface="Cambria Math" panose="02040503050406030204" pitchFamily="18" charset="0"/>
                      </a:rPr>
                      <m:t>.</m:t>
                    </m:r>
                  </m:oMath>
                </a14:m>
                <a:endParaRPr lang="fr-FR" sz="1200" dirty="0">
                  <a:solidFill>
                    <a:srgbClr val="7030A0"/>
                  </a:solidFill>
                  <a:latin typeface="Comic Sans MS" panose="030F0702030302020204" pitchFamily="66" charset="0"/>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1373930" y="4361114"/>
                <a:ext cx="9642002" cy="1046440"/>
              </a:xfrm>
              <a:prstGeom prst="rect">
                <a:avLst/>
              </a:prstGeom>
              <a:blipFill rotWithShape="0">
                <a:blip r:embed="rId8"/>
                <a:stretch>
                  <a:fillRect b="-3488"/>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D3B5D7BD-3D7B-E142-92C4-D530792EE2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5855" y="925014"/>
            <a:ext cx="2527300" cy="2527300"/>
          </a:xfrm>
          <a:prstGeom prst="rect">
            <a:avLst/>
          </a:prstGeom>
        </p:spPr>
      </p:pic>
    </p:spTree>
    <p:extLst>
      <p:ext uri="{BB962C8B-B14F-4D97-AF65-F5344CB8AC3E}">
        <p14:creationId xmlns:p14="http://schemas.microsoft.com/office/powerpoint/2010/main" val="2981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C18469-10E4-4743-9D68-3BA303F21C21}"/>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9514AAD0-97A2-724F-9ABB-6294495B3D74}"/>
              </a:ext>
            </a:extLst>
          </p:cNvPr>
          <p:cNvSpPr>
            <a:spLocks noGrp="1"/>
          </p:cNvSpPr>
          <p:nvPr>
            <p:ph type="sldNum" sz="quarter" idx="12"/>
          </p:nvPr>
        </p:nvSpPr>
        <p:spPr/>
        <p:txBody>
          <a:bodyPr/>
          <a:lstStyle/>
          <a:p>
            <a:fld id="{D36F33B7-9A85-457B-8A49-2F9D48DC0B12}" type="slidenum">
              <a:rPr lang="fr-FR" smtClean="0"/>
              <a:t>5</a:t>
            </a:fld>
            <a:endParaRPr lang="fr-FR"/>
          </a:p>
        </p:txBody>
      </p:sp>
      <p:sp>
        <p:nvSpPr>
          <p:cNvPr id="4" name="ZoneTexte 3">
            <a:extLst>
              <a:ext uri="{FF2B5EF4-FFF2-40B4-BE49-F238E27FC236}">
                <a16:creationId xmlns:a16="http://schemas.microsoft.com/office/drawing/2014/main" id="{F8557501-FBB0-1B44-B2F2-E2E8373D917C}"/>
              </a:ext>
            </a:extLst>
          </p:cNvPr>
          <p:cNvSpPr txBox="1"/>
          <p:nvPr/>
        </p:nvSpPr>
        <p:spPr>
          <a:xfrm>
            <a:off x="2562043" y="625507"/>
            <a:ext cx="3547766"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1.2.4) Suite définie par un algorithme</a:t>
            </a:r>
          </a:p>
        </p:txBody>
      </p:sp>
      <p:sp>
        <p:nvSpPr>
          <p:cNvPr id="5" name="ZoneTexte 4">
            <a:extLst>
              <a:ext uri="{FF2B5EF4-FFF2-40B4-BE49-F238E27FC236}">
                <a16:creationId xmlns:a16="http://schemas.microsoft.com/office/drawing/2014/main" id="{94BF10CB-89B4-564A-ADE5-AAECC7C738CC}"/>
              </a:ext>
            </a:extLst>
          </p:cNvPr>
          <p:cNvSpPr txBox="1"/>
          <p:nvPr/>
        </p:nvSpPr>
        <p:spPr>
          <a:xfrm>
            <a:off x="2531153" y="3168996"/>
            <a:ext cx="4504759"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1.2.3) Suite définie par des motifs géométriques</a:t>
            </a:r>
          </a:p>
        </p:txBody>
      </p:sp>
      <p:pic>
        <p:nvPicPr>
          <p:cNvPr id="6" name="Image 5" descr="C:\Users\Christophe Mevel\Documents\IMG_20141130_0002.jpg">
            <a:extLst>
              <a:ext uri="{FF2B5EF4-FFF2-40B4-BE49-F238E27FC236}">
                <a16:creationId xmlns:a16="http://schemas.microsoft.com/office/drawing/2014/main" id="{70CDA35E-430B-0646-9F67-67404F1C7C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3959290"/>
            <a:ext cx="4396740" cy="1250663"/>
          </a:xfrm>
          <a:prstGeom prst="rect">
            <a:avLst/>
          </a:prstGeom>
          <a:noFill/>
          <a:ln>
            <a:noFill/>
          </a:ln>
        </p:spPr>
      </p:pic>
      <p:sp>
        <p:nvSpPr>
          <p:cNvPr id="9" name="ZoneTexte 8">
            <a:extLst>
              <a:ext uri="{FF2B5EF4-FFF2-40B4-BE49-F238E27FC236}">
                <a16:creationId xmlns:a16="http://schemas.microsoft.com/office/drawing/2014/main" id="{0212C207-C6AE-B049-BE5D-C00803C8BDCF}"/>
              </a:ext>
            </a:extLst>
          </p:cNvPr>
          <p:cNvSpPr txBox="1"/>
          <p:nvPr/>
        </p:nvSpPr>
        <p:spPr>
          <a:xfrm>
            <a:off x="1360320" y="3482687"/>
            <a:ext cx="466794"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+3</a:t>
            </a:r>
          </a:p>
        </p:txBody>
      </p:sp>
      <p:sp>
        <p:nvSpPr>
          <p:cNvPr id="10" name="Flèche en arc 9">
            <a:extLst>
              <a:ext uri="{FF2B5EF4-FFF2-40B4-BE49-F238E27FC236}">
                <a16:creationId xmlns:a16="http://schemas.microsoft.com/office/drawing/2014/main" id="{A84E1752-2F1B-B64D-8394-DF3FEFF60725}"/>
              </a:ext>
            </a:extLst>
          </p:cNvPr>
          <p:cNvSpPr/>
          <p:nvPr/>
        </p:nvSpPr>
        <p:spPr>
          <a:xfrm>
            <a:off x="1019331" y="3789170"/>
            <a:ext cx="1148772" cy="988738"/>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1" name="Flèche en arc 10">
            <a:extLst>
              <a:ext uri="{FF2B5EF4-FFF2-40B4-BE49-F238E27FC236}">
                <a16:creationId xmlns:a16="http://schemas.microsoft.com/office/drawing/2014/main" id="{764D17C9-B701-D146-B920-9C8F27089404}"/>
              </a:ext>
            </a:extLst>
          </p:cNvPr>
          <p:cNvSpPr/>
          <p:nvPr/>
        </p:nvSpPr>
        <p:spPr>
          <a:xfrm>
            <a:off x="2476550" y="3789170"/>
            <a:ext cx="1148772" cy="988738"/>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id="{6562ECDC-97C5-C541-9E86-0244E08A6734}"/>
              </a:ext>
            </a:extLst>
          </p:cNvPr>
          <p:cNvSpPr txBox="1"/>
          <p:nvPr/>
        </p:nvSpPr>
        <p:spPr>
          <a:xfrm>
            <a:off x="2817539" y="3500934"/>
            <a:ext cx="466794"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+3</a:t>
            </a:r>
          </a:p>
        </p:txBody>
      </p:sp>
      <p:sp>
        <p:nvSpPr>
          <p:cNvPr id="13" name="ZoneTexte 12">
            <a:extLst>
              <a:ext uri="{FF2B5EF4-FFF2-40B4-BE49-F238E27FC236}">
                <a16:creationId xmlns:a16="http://schemas.microsoft.com/office/drawing/2014/main" id="{CFEB2261-B367-0747-8AD7-0B8298508358}"/>
              </a:ext>
            </a:extLst>
          </p:cNvPr>
          <p:cNvSpPr txBox="1"/>
          <p:nvPr/>
        </p:nvSpPr>
        <p:spPr>
          <a:xfrm>
            <a:off x="685801" y="5209953"/>
            <a:ext cx="704039"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1</a:t>
            </a:r>
            <a:r>
              <a:rPr lang="fr-FR" b="1" dirty="0">
                <a:solidFill>
                  <a:srgbClr val="7030A0"/>
                </a:solidFill>
                <a:latin typeface="Comic Sans MS" panose="030F0902030302020204" pitchFamily="66" charset="0"/>
              </a:rPr>
              <a:t>=1</a:t>
            </a:r>
          </a:p>
        </p:txBody>
      </p:sp>
      <p:sp>
        <p:nvSpPr>
          <p:cNvPr id="14" name="ZoneTexte 13">
            <a:extLst>
              <a:ext uri="{FF2B5EF4-FFF2-40B4-BE49-F238E27FC236}">
                <a16:creationId xmlns:a16="http://schemas.microsoft.com/office/drawing/2014/main" id="{760A441A-FF61-F04C-AEFC-96F4969727C0}"/>
              </a:ext>
            </a:extLst>
          </p:cNvPr>
          <p:cNvSpPr txBox="1"/>
          <p:nvPr/>
        </p:nvSpPr>
        <p:spPr>
          <a:xfrm>
            <a:off x="1827114" y="5209953"/>
            <a:ext cx="704039"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2</a:t>
            </a:r>
            <a:r>
              <a:rPr lang="fr-FR" b="1" dirty="0">
                <a:solidFill>
                  <a:srgbClr val="7030A0"/>
                </a:solidFill>
                <a:latin typeface="Comic Sans MS" panose="030F0902030302020204" pitchFamily="66" charset="0"/>
              </a:rPr>
              <a:t>=4</a:t>
            </a:r>
          </a:p>
        </p:txBody>
      </p:sp>
      <p:sp>
        <p:nvSpPr>
          <p:cNvPr id="15" name="ZoneTexte 14">
            <a:extLst>
              <a:ext uri="{FF2B5EF4-FFF2-40B4-BE49-F238E27FC236}">
                <a16:creationId xmlns:a16="http://schemas.microsoft.com/office/drawing/2014/main" id="{C0510157-2098-3E4B-909E-6B18A6799E63}"/>
              </a:ext>
            </a:extLst>
          </p:cNvPr>
          <p:cNvSpPr txBox="1"/>
          <p:nvPr/>
        </p:nvSpPr>
        <p:spPr>
          <a:xfrm>
            <a:off x="3763344" y="5209953"/>
            <a:ext cx="704039"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3</a:t>
            </a:r>
            <a:r>
              <a:rPr lang="fr-FR" b="1" dirty="0">
                <a:solidFill>
                  <a:srgbClr val="7030A0"/>
                </a:solidFill>
                <a:latin typeface="Comic Sans MS" panose="030F0902030302020204" pitchFamily="66" charset="0"/>
              </a:rPr>
              <a:t>=7</a:t>
            </a:r>
          </a:p>
        </p:txBody>
      </p:sp>
      <p:sp>
        <p:nvSpPr>
          <p:cNvPr id="16" name="ZoneTexte 15">
            <a:extLst>
              <a:ext uri="{FF2B5EF4-FFF2-40B4-BE49-F238E27FC236}">
                <a16:creationId xmlns:a16="http://schemas.microsoft.com/office/drawing/2014/main" id="{ABAAF3AD-AAB1-1E47-B491-03E80293F4D1}"/>
              </a:ext>
            </a:extLst>
          </p:cNvPr>
          <p:cNvSpPr txBox="1"/>
          <p:nvPr/>
        </p:nvSpPr>
        <p:spPr>
          <a:xfrm>
            <a:off x="5499407" y="4009624"/>
            <a:ext cx="3728906" cy="1200329"/>
          </a:xfrm>
          <a:prstGeom prst="rect">
            <a:avLst/>
          </a:prstGeom>
          <a:noFill/>
        </p:spPr>
        <p:txBody>
          <a:bodyPr wrap="none" rtlCol="0">
            <a:spAutoFit/>
          </a:bodyPr>
          <a:lstStyle/>
          <a:p>
            <a:r>
              <a:rPr lang="fr-FR" sz="1200" dirty="0">
                <a:latin typeface="Comic Sans MS" panose="030F0902030302020204" pitchFamily="66" charset="0"/>
              </a:rPr>
              <a:t>En poursuivant la démarche illustrée ci-contre,</a:t>
            </a:r>
          </a:p>
          <a:p>
            <a:r>
              <a:rPr lang="fr-FR" sz="1200" dirty="0">
                <a:latin typeface="Comic Sans MS" panose="030F0902030302020204" pitchFamily="66" charset="0"/>
              </a:rPr>
              <a:t>On obtient C</a:t>
            </a:r>
            <a:r>
              <a:rPr lang="fr-FR" sz="1200" baseline="-25000" dirty="0">
                <a:latin typeface="Comic Sans MS" panose="030F0902030302020204" pitchFamily="66" charset="0"/>
              </a:rPr>
              <a:t>4 </a:t>
            </a:r>
            <a:r>
              <a:rPr lang="fr-FR" sz="1200" dirty="0">
                <a:latin typeface="Comic Sans MS" panose="030F0902030302020204" pitchFamily="66" charset="0"/>
              </a:rPr>
              <a:t>= C</a:t>
            </a:r>
            <a:r>
              <a:rPr lang="fr-FR" sz="1200" baseline="-25000" dirty="0">
                <a:latin typeface="Comic Sans MS" panose="030F0902030302020204" pitchFamily="66" charset="0"/>
              </a:rPr>
              <a:t>3 </a:t>
            </a:r>
            <a:r>
              <a:rPr lang="fr-FR" sz="1200" dirty="0">
                <a:latin typeface="Comic Sans MS" panose="030F0902030302020204" pitchFamily="66" charset="0"/>
              </a:rPr>
              <a:t>+ 3 = 7 + 3 = 10</a:t>
            </a:r>
          </a:p>
          <a:p>
            <a:r>
              <a:rPr lang="fr-FR" sz="1200" dirty="0">
                <a:latin typeface="Comic Sans MS" panose="030F0902030302020204" pitchFamily="66" charset="0"/>
              </a:rPr>
              <a:t>On est alors en mesure d’écrire en considérant</a:t>
            </a:r>
          </a:p>
          <a:p>
            <a:r>
              <a:rPr lang="fr-FR" sz="1200" dirty="0">
                <a:latin typeface="Comic Sans MS" panose="030F0902030302020204" pitchFamily="66" charset="0"/>
              </a:rPr>
              <a:t>que ce procédé se poursuit à l’infini que :</a:t>
            </a:r>
          </a:p>
          <a:p>
            <a:r>
              <a:rPr lang="fr-FR" sz="1200" dirty="0">
                <a:latin typeface="Comic Sans MS" panose="030F0902030302020204" pitchFamily="66" charset="0"/>
              </a:rPr>
              <a:t>	C</a:t>
            </a:r>
            <a:r>
              <a:rPr lang="fr-FR" sz="1200" baseline="-25000" dirty="0">
                <a:latin typeface="Comic Sans MS" panose="030F0902030302020204" pitchFamily="66" charset="0"/>
              </a:rPr>
              <a:t>n+1</a:t>
            </a:r>
            <a:r>
              <a:rPr lang="fr-FR" sz="1200" dirty="0">
                <a:latin typeface="Comic Sans MS" panose="030F0902030302020204" pitchFamily="66" charset="0"/>
              </a:rPr>
              <a:t> = </a:t>
            </a:r>
            <a:r>
              <a:rPr lang="fr-FR" sz="1200" dirty="0" err="1">
                <a:latin typeface="Comic Sans MS" panose="030F0902030302020204" pitchFamily="66" charset="0"/>
              </a:rPr>
              <a:t>C</a:t>
            </a:r>
            <a:r>
              <a:rPr lang="fr-FR" sz="1200" baseline="-25000" dirty="0" err="1">
                <a:latin typeface="Comic Sans MS" panose="030F0902030302020204" pitchFamily="66" charset="0"/>
              </a:rPr>
              <a:t>n</a:t>
            </a:r>
            <a:r>
              <a:rPr lang="fr-FR" sz="1200" dirty="0">
                <a:latin typeface="Comic Sans MS" panose="030F0902030302020204" pitchFamily="66" charset="0"/>
              </a:rPr>
              <a:t> + 3 (Relation de récurrence)</a:t>
            </a:r>
          </a:p>
          <a:p>
            <a:r>
              <a:rPr lang="fr-FR" sz="1200" dirty="0">
                <a:latin typeface="Comic Sans MS" panose="030F0902030302020204" pitchFamily="66" charset="0"/>
              </a:rPr>
              <a:t> </a:t>
            </a:r>
          </a:p>
        </p:txBody>
      </p:sp>
      <p:pic>
        <p:nvPicPr>
          <p:cNvPr id="18" name="Image 17">
            <a:extLst>
              <a:ext uri="{FF2B5EF4-FFF2-40B4-BE49-F238E27FC236}">
                <a16:creationId xmlns:a16="http://schemas.microsoft.com/office/drawing/2014/main" id="{64E026C2-BB61-E345-9930-470051A9F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589" y="245114"/>
            <a:ext cx="4850421" cy="2754736"/>
          </a:xfrm>
          <a:prstGeom prst="rect">
            <a:avLst/>
          </a:prstGeom>
        </p:spPr>
      </p:pic>
      <p:sp>
        <p:nvSpPr>
          <p:cNvPr id="19" name="ZoneTexte 18">
            <a:extLst>
              <a:ext uri="{FF2B5EF4-FFF2-40B4-BE49-F238E27FC236}">
                <a16:creationId xmlns:a16="http://schemas.microsoft.com/office/drawing/2014/main" id="{B774F891-CBB7-7248-956D-E996962A3D9E}"/>
              </a:ext>
            </a:extLst>
          </p:cNvPr>
          <p:cNvSpPr txBox="1"/>
          <p:nvPr/>
        </p:nvSpPr>
        <p:spPr>
          <a:xfrm>
            <a:off x="2464733" y="1451831"/>
            <a:ext cx="4455864" cy="553998"/>
          </a:xfrm>
          <a:prstGeom prst="rect">
            <a:avLst/>
          </a:prstGeom>
          <a:noFill/>
        </p:spPr>
        <p:txBody>
          <a:bodyPr wrap="square" rtlCol="0">
            <a:spAutoFit/>
          </a:bodyPr>
          <a:lstStyle/>
          <a:p>
            <a:r>
              <a:rPr lang="fr-FR" sz="1200" dirty="0">
                <a:latin typeface="Comic Sans MS" panose="030F0902030302020204" pitchFamily="66" charset="0"/>
              </a:rPr>
              <a:t>Le programme ci-contre calcule et </a:t>
            </a:r>
          </a:p>
          <a:p>
            <a:r>
              <a:rPr lang="fr-FR" sz="1200" dirty="0">
                <a:latin typeface="Comic Sans MS" panose="030F0902030302020204" pitchFamily="66" charset="0"/>
              </a:rPr>
              <a:t>affiche les termes u</a:t>
            </a:r>
            <a:r>
              <a:rPr lang="fr-FR" sz="1200" baseline="-25000" dirty="0">
                <a:latin typeface="Comic Sans MS" panose="030F0902030302020204" pitchFamily="66" charset="0"/>
              </a:rPr>
              <a:t>0</a:t>
            </a:r>
            <a:r>
              <a:rPr lang="fr-FR" sz="1200" dirty="0">
                <a:latin typeface="Comic Sans MS" panose="030F0902030302020204" pitchFamily="66" charset="0"/>
              </a:rPr>
              <a:t>, u</a:t>
            </a:r>
            <a:r>
              <a:rPr lang="fr-FR" sz="1200" baseline="-25000" dirty="0">
                <a:latin typeface="Comic Sans MS" panose="030F0902030302020204" pitchFamily="66" charset="0"/>
              </a:rPr>
              <a:t>1</a:t>
            </a:r>
            <a:r>
              <a:rPr lang="fr-FR" sz="1200" dirty="0">
                <a:latin typeface="Comic Sans MS" panose="030F0902030302020204" pitchFamily="66" charset="0"/>
              </a:rPr>
              <a:t>, u</a:t>
            </a:r>
            <a:r>
              <a:rPr lang="fr-FR" sz="1200" baseline="-25000" dirty="0">
                <a:latin typeface="Comic Sans MS" panose="030F0902030302020204" pitchFamily="66" charset="0"/>
              </a:rPr>
              <a:t>2</a:t>
            </a:r>
            <a:r>
              <a:rPr lang="fr-FR" sz="1200" dirty="0">
                <a:latin typeface="Comic Sans MS" panose="030F0902030302020204" pitchFamily="66" charset="0"/>
              </a:rPr>
              <a:t>, u</a:t>
            </a:r>
            <a:r>
              <a:rPr lang="fr-FR" sz="1200" baseline="-25000" dirty="0">
                <a:latin typeface="Comic Sans MS" panose="030F0902030302020204" pitchFamily="66" charset="0"/>
              </a:rPr>
              <a:t>3</a:t>
            </a:r>
            <a:r>
              <a:rPr lang="fr-FR" sz="1200" dirty="0">
                <a:latin typeface="Comic Sans MS" panose="030F0902030302020204" pitchFamily="66" charset="0"/>
              </a:rPr>
              <a:t>, u</a:t>
            </a:r>
            <a:r>
              <a:rPr lang="fr-FR" sz="1200" baseline="-25000" dirty="0">
                <a:latin typeface="Comic Sans MS" panose="030F0902030302020204" pitchFamily="66" charset="0"/>
              </a:rPr>
              <a:t>4</a:t>
            </a:r>
            <a:r>
              <a:rPr lang="fr-FR" dirty="0">
                <a:latin typeface="Comic Sans MS" panose="030F0902030302020204" pitchFamily="66" charset="0"/>
              </a:rPr>
              <a:t>.  </a:t>
            </a:r>
          </a:p>
        </p:txBody>
      </p:sp>
      <p:pic>
        <p:nvPicPr>
          <p:cNvPr id="21" name="Image 20">
            <a:extLst>
              <a:ext uri="{FF2B5EF4-FFF2-40B4-BE49-F238E27FC236}">
                <a16:creationId xmlns:a16="http://schemas.microsoft.com/office/drawing/2014/main" id="{526D327D-96FF-E140-A59A-63DD6B1D3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7" y="811193"/>
            <a:ext cx="2514600" cy="2527300"/>
          </a:xfrm>
          <a:prstGeom prst="rect">
            <a:avLst/>
          </a:prstGeom>
        </p:spPr>
      </p:pic>
    </p:spTree>
    <p:extLst>
      <p:ext uri="{BB962C8B-B14F-4D97-AF65-F5344CB8AC3E}">
        <p14:creationId xmlns:p14="http://schemas.microsoft.com/office/powerpoint/2010/main" val="417617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6</a:t>
            </a:fld>
            <a:endParaRPr lang="fr-FR"/>
          </a:p>
        </p:txBody>
      </p:sp>
      <p:sp>
        <p:nvSpPr>
          <p:cNvPr id="4" name="Rectangle 3"/>
          <p:cNvSpPr/>
          <p:nvPr/>
        </p:nvSpPr>
        <p:spPr>
          <a:xfrm>
            <a:off x="1693876" y="905667"/>
            <a:ext cx="4993996"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2.1</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Représentations graphiques d’une suite</a:t>
            </a:r>
            <a:endParaRPr lang="fr-FR" sz="2400" dirty="0">
              <a:effectLst/>
              <a:latin typeface="Times New Roman" panose="02020603050405020304" pitchFamily="18" charset="0"/>
              <a:ea typeface="Times New Roman" panose="02020603050405020304" pitchFamily="18" charset="0"/>
            </a:endParaRPr>
          </a:p>
        </p:txBody>
      </p:sp>
      <p:pic>
        <p:nvPicPr>
          <p:cNvPr id="18" name="Image 17"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20" name="Rectangle 19"/>
          <p:cNvSpPr/>
          <p:nvPr/>
        </p:nvSpPr>
        <p:spPr>
          <a:xfrm>
            <a:off x="528361" y="332458"/>
            <a:ext cx="2579552" cy="369332"/>
          </a:xfrm>
          <a:prstGeom prst="rect">
            <a:avLst/>
          </a:prstGeom>
        </p:spPr>
        <p:txBody>
          <a:bodyPr wrap="none">
            <a:spAutoFit/>
          </a:bodyPr>
          <a:lstStyle/>
          <a:p>
            <a:pPr>
              <a:spcAft>
                <a:spcPts val="0"/>
              </a:spcAft>
            </a:pPr>
            <a:r>
              <a:rPr lang="fr-FR" b="1" dirty="0">
                <a:solidFill>
                  <a:srgbClr val="7030A0"/>
                </a:solidFill>
                <a:latin typeface="Comic Sans MS" panose="030F0702030302020204" pitchFamily="66" charset="0"/>
                <a:ea typeface="Times New Roman" panose="02020603050405020304" pitchFamily="18" charset="0"/>
              </a:rPr>
              <a:t>2</a:t>
            </a:r>
            <a:r>
              <a:rPr lang="fr-FR" b="1" dirty="0">
                <a:solidFill>
                  <a:srgbClr val="7030A0"/>
                </a:solidFill>
                <a:effectLst/>
                <a:latin typeface="Comic Sans MS" panose="030F0702030302020204" pitchFamily="66" charset="0"/>
                <a:ea typeface="Times New Roman" panose="02020603050405020304" pitchFamily="18" charset="0"/>
              </a:rPr>
              <a:t>°) </a:t>
            </a:r>
            <a:r>
              <a:rPr lang="fr-FR" b="1" dirty="0">
                <a:solidFill>
                  <a:srgbClr val="7030A0"/>
                </a:solidFill>
                <a:latin typeface="Comic Sans MS" panose="030F0702030302020204" pitchFamily="66" charset="0"/>
                <a:ea typeface="Times New Roman" panose="02020603050405020304" pitchFamily="18" charset="0"/>
              </a:rPr>
              <a:t>Etudes des suites</a:t>
            </a:r>
            <a:endParaRPr lang="fr-FR" sz="1600" dirty="0">
              <a:solidFill>
                <a:srgbClr val="7030A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ZoneTexte 21"/>
              <p:cNvSpPr txBox="1"/>
              <p:nvPr/>
            </p:nvSpPr>
            <p:spPr>
              <a:xfrm>
                <a:off x="2730818" y="1448098"/>
                <a:ext cx="6941131"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2.1.1) Représentation d’une suite définie par une formule explicite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2730818" y="1448098"/>
                <a:ext cx="6941131" cy="307777"/>
              </a:xfrm>
              <a:prstGeom prst="rect">
                <a:avLst/>
              </a:prstGeom>
              <a:blipFill rotWithShape="0">
                <a:blip r:embed="rId3"/>
                <a:stretch>
                  <a:fillRect l="-263" t="-4000"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42873" y="1959752"/>
                <a:ext cx="9269209" cy="928459"/>
              </a:xfrm>
              <a:prstGeom prst="rect">
                <a:avLst/>
              </a:prstGeom>
            </p:spPr>
            <p:txBody>
              <a:bodyPr wrap="square">
                <a:spAutoFit/>
              </a:bodyPr>
              <a:lstStyle/>
              <a:p>
                <a:pPr lvl="0"/>
                <a:r>
                  <a:rPr lang="fr-FR" sz="1200" dirty="0">
                    <a:solidFill>
                      <a:prstClr val="black"/>
                    </a:solidFill>
                    <a:latin typeface="Comic Sans MS" panose="030F0702030302020204" pitchFamily="66" charset="0"/>
                    <a:cs typeface="Arial" pitchFamily="34" charset="0"/>
                  </a:rPr>
                  <a:t>Dans un repère du plan, on représente une suite par un nuage de points de coordonnées </a:t>
                </a:r>
                <a14:m>
                  <m:oMath xmlns:m="http://schemas.openxmlformats.org/officeDocument/2006/math">
                    <m:r>
                      <a:rPr lang="fr-FR" sz="1200" b="0" i="1" smtClean="0">
                        <a:solidFill>
                          <a:prstClr val="black"/>
                        </a:solidFill>
                        <a:latin typeface="Cambria Math" panose="02040503050406030204" pitchFamily="18" charset="0"/>
                        <a:cs typeface="Arial" pitchFamily="34" charset="0"/>
                      </a:rPr>
                      <m:t>(</m:t>
                    </m:r>
                    <m:r>
                      <a:rPr lang="fr-FR" sz="1200" b="0" i="1" smtClean="0">
                        <a:solidFill>
                          <a:prstClr val="black"/>
                        </a:solidFill>
                        <a:latin typeface="Cambria Math" panose="02040503050406030204" pitchFamily="18" charset="0"/>
                        <a:cs typeface="Arial" pitchFamily="34" charset="0"/>
                      </a:rPr>
                      <m:t>𝑛</m:t>
                    </m:r>
                    <m:r>
                      <a:rPr lang="fr-FR" sz="1200" b="0" i="1" smtClean="0">
                        <a:solidFill>
                          <a:prstClr val="black"/>
                        </a:solidFill>
                        <a:latin typeface="Cambria Math" panose="02040503050406030204" pitchFamily="18" charset="0"/>
                        <a:cs typeface="Arial" pitchFamily="34" charset="0"/>
                      </a:rPr>
                      <m:t> ; </m:t>
                    </m:r>
                    <m:sSub>
                      <m:sSubPr>
                        <m:ctrlPr>
                          <a:rPr lang="fr-FR" sz="1200" b="0" i="1" smtClean="0">
                            <a:solidFill>
                              <a:prstClr val="black"/>
                            </a:solidFill>
                            <a:latin typeface="Cambria Math" panose="02040503050406030204" pitchFamily="18" charset="0"/>
                            <a:cs typeface="Arial" pitchFamily="34" charset="0"/>
                          </a:rPr>
                        </m:ctrlPr>
                      </m:sSubPr>
                      <m:e>
                        <m:r>
                          <a:rPr lang="fr-FR" sz="1200" b="0" i="1" smtClean="0">
                            <a:solidFill>
                              <a:prstClr val="black"/>
                            </a:solidFill>
                            <a:latin typeface="Cambria Math" panose="02040503050406030204" pitchFamily="18" charset="0"/>
                            <a:cs typeface="Arial" pitchFamily="34" charset="0"/>
                          </a:rPr>
                          <m:t>𝑢</m:t>
                        </m:r>
                      </m:e>
                      <m:sub>
                        <m:r>
                          <a:rPr lang="fr-FR" sz="1200" b="0" i="1" smtClean="0">
                            <a:solidFill>
                              <a:prstClr val="black"/>
                            </a:solidFill>
                            <a:latin typeface="Cambria Math" panose="02040503050406030204" pitchFamily="18" charset="0"/>
                            <a:cs typeface="Arial" pitchFamily="34" charset="0"/>
                          </a:rPr>
                          <m:t>𝑛</m:t>
                        </m:r>
                      </m:sub>
                    </m:sSub>
                    <m:r>
                      <a:rPr lang="fr-FR" sz="1200" b="0" i="1" smtClean="0">
                        <a:solidFill>
                          <a:prstClr val="black"/>
                        </a:solidFill>
                        <a:latin typeface="Cambria Math" panose="02040503050406030204" pitchFamily="18" charset="0"/>
                        <a:cs typeface="Arial" pitchFamily="34" charset="0"/>
                      </a:rPr>
                      <m:t>)</m:t>
                    </m:r>
                  </m:oMath>
                </a14:m>
                <a:r>
                  <a:rPr lang="fr-FR" sz="1200" dirty="0">
                    <a:solidFill>
                      <a:prstClr val="black"/>
                    </a:solidFill>
                    <a:latin typeface="Comic Sans MS" panose="030F0702030302020204" pitchFamily="66" charset="0"/>
                    <a:cs typeface="Arial" pitchFamily="34" charset="0"/>
                  </a:rPr>
                  <a:t>.</a:t>
                </a:r>
              </a:p>
              <a:p>
                <a:pPr lvl="0"/>
                <a:endParaRPr lang="fr-FR" sz="1200" dirty="0">
                  <a:solidFill>
                    <a:prstClr val="black"/>
                  </a:solidFill>
                  <a:latin typeface="Comic Sans MS" panose="030F0702030302020204" pitchFamily="66" charset="0"/>
                  <a:cs typeface="Arial" pitchFamily="34" charset="0"/>
                </a:endParaRPr>
              </a:p>
              <a:p>
                <a:pPr lvl="0"/>
                <a:r>
                  <a:rPr lang="fr-FR" sz="1200" b="1" dirty="0">
                    <a:solidFill>
                      <a:srgbClr val="7030A0"/>
                    </a:solidFill>
                    <a:latin typeface="Comic Sans MS" panose="030F0702030302020204" pitchFamily="66" charset="0"/>
                    <a:cs typeface="Arial" pitchFamily="34" charset="0"/>
                  </a:rPr>
                  <a:t>Exemple : </a:t>
                </a:r>
              </a:p>
              <a:p>
                <a:pPr lvl="0"/>
                <a:r>
                  <a:rPr lang="fr-FR" sz="1200" dirty="0">
                    <a:solidFill>
                      <a:srgbClr val="7030A0"/>
                    </a:solidFill>
                    <a:latin typeface="Comic Sans MS" panose="030F0702030302020204" pitchFamily="66" charset="0"/>
                    <a:cs typeface="Arial" pitchFamily="34" charset="0"/>
                  </a:rPr>
                  <a:t>Soit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m:t>
                    </m:r>
                    <m:sSub>
                      <m:sSubPr>
                        <m:ctrlPr>
                          <a:rPr lang="fr-FR" sz="1200" b="0" i="1" smtClean="0">
                            <a:solidFill>
                              <a:srgbClr val="7030A0"/>
                            </a:solidFill>
                            <a:latin typeface="Cambria Math" panose="02040503050406030204" pitchFamily="18" charset="0"/>
                            <a:cs typeface="Arial" pitchFamily="34" charset="0"/>
                          </a:rPr>
                        </m:ctrlPr>
                      </m:sSubPr>
                      <m:e>
                        <m:r>
                          <a:rPr lang="fr-FR" sz="1200" b="0" i="1" smtClean="0">
                            <a:solidFill>
                              <a:srgbClr val="7030A0"/>
                            </a:solidFill>
                            <a:latin typeface="Cambria Math" panose="02040503050406030204" pitchFamily="18" charset="0"/>
                            <a:cs typeface="Arial" pitchFamily="34" charset="0"/>
                          </a:rPr>
                          <m:t>𝑢</m:t>
                        </m:r>
                      </m:e>
                      <m:sub>
                        <m:r>
                          <a:rPr lang="fr-FR" sz="1200" b="0" i="1" smtClean="0">
                            <a:solidFill>
                              <a:srgbClr val="7030A0"/>
                            </a:solidFill>
                            <a:latin typeface="Cambria Math" panose="02040503050406030204" pitchFamily="18" charset="0"/>
                            <a:cs typeface="Arial" pitchFamily="34" charset="0"/>
                          </a:rPr>
                          <m:t>𝑛</m:t>
                        </m:r>
                      </m:sub>
                    </m:sSub>
                    <m:r>
                      <a:rPr lang="fr-FR" sz="1200" b="0" i="1" smtClean="0">
                        <a:solidFill>
                          <a:srgbClr val="7030A0"/>
                        </a:solidFill>
                        <a:latin typeface="Cambria Math" panose="02040503050406030204" pitchFamily="18" charset="0"/>
                        <a:cs typeface="Arial" pitchFamily="34" charset="0"/>
                      </a:rPr>
                      <m:t>)</m:t>
                    </m:r>
                  </m:oMath>
                </a14:m>
                <a:r>
                  <a:rPr lang="fr-FR" sz="1200" dirty="0">
                    <a:solidFill>
                      <a:srgbClr val="7030A0"/>
                    </a:solidFill>
                    <a:latin typeface="Comic Sans MS" panose="030F0702030302020204" pitchFamily="66" charset="0"/>
                    <a:cs typeface="Arial" pitchFamily="34" charset="0"/>
                  </a:rPr>
                  <a:t> la suite définie pour tout entier naturel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𝑛</m:t>
                    </m:r>
                  </m:oMath>
                </a14:m>
                <a:r>
                  <a:rPr lang="fr-FR" sz="1200" dirty="0">
                    <a:solidFill>
                      <a:srgbClr val="7030A0"/>
                    </a:solidFill>
                    <a:latin typeface="Comic Sans MS" panose="030F0702030302020204" pitchFamily="66" charset="0"/>
                    <a:cs typeface="Arial" pitchFamily="34" charset="0"/>
                  </a:rPr>
                  <a:t> par </a:t>
                </a:r>
                <a14:m>
                  <m:oMath xmlns:m="http://schemas.openxmlformats.org/officeDocument/2006/math">
                    <m:sSub>
                      <m:sSubPr>
                        <m:ctrlPr>
                          <a:rPr lang="fr-FR" sz="1200" i="1" smtClean="0">
                            <a:solidFill>
                              <a:srgbClr val="7030A0"/>
                            </a:solidFill>
                            <a:latin typeface="Cambria Math" panose="02040503050406030204" pitchFamily="18" charset="0"/>
                            <a:cs typeface="Arial" pitchFamily="34" charset="0"/>
                          </a:rPr>
                        </m:ctrlPr>
                      </m:sSubPr>
                      <m:e>
                        <m:r>
                          <a:rPr lang="fr-FR" sz="1200" b="0" i="1" smtClean="0">
                            <a:solidFill>
                              <a:srgbClr val="7030A0"/>
                            </a:solidFill>
                            <a:latin typeface="Cambria Math" panose="02040503050406030204" pitchFamily="18" charset="0"/>
                            <a:cs typeface="Arial" pitchFamily="34" charset="0"/>
                          </a:rPr>
                          <m:t>𝑢</m:t>
                        </m:r>
                      </m:e>
                      <m:sub>
                        <m:r>
                          <a:rPr lang="fr-FR" sz="1200" b="0" i="1" smtClean="0">
                            <a:solidFill>
                              <a:srgbClr val="7030A0"/>
                            </a:solidFill>
                            <a:latin typeface="Cambria Math" panose="02040503050406030204" pitchFamily="18" charset="0"/>
                            <a:cs typeface="Arial" pitchFamily="34" charset="0"/>
                          </a:rPr>
                          <m:t>𝑛</m:t>
                        </m:r>
                      </m:sub>
                    </m:sSub>
                    <m:r>
                      <a:rPr lang="fr-FR" sz="1200" b="0" i="1" smtClean="0">
                        <a:solidFill>
                          <a:srgbClr val="7030A0"/>
                        </a:solidFill>
                        <a:latin typeface="Cambria Math" panose="02040503050406030204" pitchFamily="18" charset="0"/>
                        <a:cs typeface="Arial" pitchFamily="34" charset="0"/>
                      </a:rPr>
                      <m:t>= </m:t>
                    </m:r>
                    <m:f>
                      <m:fPr>
                        <m:ctrlPr>
                          <a:rPr lang="fr-FR" sz="1200" b="0" i="1" smtClean="0">
                            <a:solidFill>
                              <a:srgbClr val="7030A0"/>
                            </a:solidFill>
                            <a:latin typeface="Cambria Math" panose="02040503050406030204" pitchFamily="18" charset="0"/>
                            <a:cs typeface="Arial" pitchFamily="34" charset="0"/>
                          </a:rPr>
                        </m:ctrlPr>
                      </m:fPr>
                      <m:num>
                        <m:r>
                          <a:rPr lang="fr-FR" sz="1200" b="0" i="1" smtClean="0">
                            <a:solidFill>
                              <a:srgbClr val="7030A0"/>
                            </a:solidFill>
                            <a:latin typeface="Cambria Math" panose="02040503050406030204" pitchFamily="18" charset="0"/>
                            <a:cs typeface="Arial" pitchFamily="34" charset="0"/>
                          </a:rPr>
                          <m:t>𝑛</m:t>
                        </m:r>
                        <m:r>
                          <a:rPr lang="fr-FR" sz="1200" b="0" i="1" smtClean="0">
                            <a:solidFill>
                              <a:srgbClr val="7030A0"/>
                            </a:solidFill>
                            <a:latin typeface="Cambria Math" panose="02040503050406030204" pitchFamily="18" charset="0"/>
                            <a:cs typeface="Arial" pitchFamily="34" charset="0"/>
                          </a:rPr>
                          <m:t>²</m:t>
                        </m:r>
                      </m:num>
                      <m:den>
                        <m:r>
                          <a:rPr lang="fr-FR" sz="1200" b="0" i="1" smtClean="0">
                            <a:solidFill>
                              <a:srgbClr val="7030A0"/>
                            </a:solidFill>
                            <a:latin typeface="Cambria Math" panose="02040503050406030204" pitchFamily="18" charset="0"/>
                            <a:cs typeface="Arial" pitchFamily="34" charset="0"/>
                          </a:rPr>
                          <m:t>2</m:t>
                        </m:r>
                      </m:den>
                    </m:f>
                    <m:r>
                      <a:rPr lang="fr-FR" sz="1200" b="0" i="1" smtClean="0">
                        <a:solidFill>
                          <a:srgbClr val="7030A0"/>
                        </a:solidFill>
                        <a:latin typeface="Cambria Math" panose="02040503050406030204" pitchFamily="18" charset="0"/>
                        <a:cs typeface="Arial" pitchFamily="34" charset="0"/>
                      </a:rPr>
                      <m:t> −3</m:t>
                    </m:r>
                    <m:r>
                      <a:rPr lang="fr-FR" sz="1200" b="0" i="0" smtClean="0">
                        <a:solidFill>
                          <a:srgbClr val="7030A0"/>
                        </a:solidFill>
                        <a:latin typeface="Cambria Math" panose="02040503050406030204" pitchFamily="18" charset="0"/>
                        <a:cs typeface="Arial" pitchFamily="34" charset="0"/>
                      </a:rPr>
                      <m:t>. </m:t>
                    </m:r>
                  </m:oMath>
                </a14:m>
                <a:r>
                  <a:rPr lang="fr-FR" sz="1200" dirty="0">
                    <a:solidFill>
                      <a:srgbClr val="7030A0"/>
                    </a:solidFill>
                    <a:latin typeface="Comic Sans MS" panose="030F0702030302020204" pitchFamily="66" charset="0"/>
                    <a:cs typeface="Arial" pitchFamily="34" charset="0"/>
                  </a:rPr>
                  <a:t>Voici sa représentation graphique pour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𝑛</m:t>
                    </m:r>
                    <m:r>
                      <a:rPr lang="fr-FR" sz="1200" b="0" i="1" smtClean="0">
                        <a:solidFill>
                          <a:srgbClr val="7030A0"/>
                        </a:solidFill>
                        <a:latin typeface="Cambria Math" panose="02040503050406030204" pitchFamily="18" charset="0"/>
                        <a:cs typeface="Arial" pitchFamily="34" charset="0"/>
                      </a:rPr>
                      <m:t> </m:t>
                    </m:r>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𝜖</m:t>
                    </m:r>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 </m:t>
                    </m:r>
                    <m:d>
                      <m:dPr>
                        <m:begChr m:val="["/>
                        <m:endChr m:val="]"/>
                        <m:ctrlP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ctrlPr>
                      </m:dPr>
                      <m:e>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0 ;14</m:t>
                        </m:r>
                      </m:e>
                    </m:d>
                    <m:r>
                      <a:rPr lang="fr-FR" sz="1200" b="0" i="0" smtClean="0">
                        <a:solidFill>
                          <a:srgbClr val="7030A0"/>
                        </a:solidFill>
                        <a:latin typeface="Cambria Math" panose="02040503050406030204" pitchFamily="18" charset="0"/>
                        <a:ea typeface="Cambria Math" panose="02040503050406030204" pitchFamily="18" charset="0"/>
                        <a:cs typeface="Arial" pitchFamily="34" charset="0"/>
                      </a:rPr>
                      <m:t>:</m:t>
                    </m:r>
                  </m:oMath>
                </a14:m>
                <a:endParaRPr lang="fr-FR" sz="1200" dirty="0">
                  <a:solidFill>
                    <a:srgbClr val="7030A0"/>
                  </a:solidFill>
                  <a:latin typeface="Comic Sans MS" panose="030F0702030302020204" pitchFamily="66" charset="0"/>
                  <a:cs typeface="Arial"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42873" y="1959752"/>
                <a:ext cx="9269209" cy="928459"/>
              </a:xfrm>
              <a:prstGeom prst="rect">
                <a:avLst/>
              </a:prstGeom>
              <a:blipFill rotWithShape="0">
                <a:blip r:embed="rId4"/>
                <a:stretch>
                  <a:fillRect/>
                </a:stretch>
              </a:blipFill>
            </p:spPr>
            <p:txBody>
              <a:bodyPr/>
              <a:lstStyle/>
              <a:p>
                <a:r>
                  <a:rPr lang="fr-FR">
                    <a:noFill/>
                  </a:rPr>
                  <a:t> </a:t>
                </a:r>
              </a:p>
            </p:txBody>
          </p:sp>
        </mc:Fallback>
      </mc:AlternateContent>
      <p:pic>
        <p:nvPicPr>
          <p:cNvPr id="26" name="Picture 2"/>
          <p:cNvPicPr>
            <a:picLocks noChangeAspect="1" noChangeArrowheads="1"/>
          </p:cNvPicPr>
          <p:nvPr/>
        </p:nvPicPr>
        <p:blipFill>
          <a:blip r:embed="rId5" cstate="print"/>
          <a:srcRect/>
          <a:stretch>
            <a:fillRect/>
          </a:stretch>
        </p:blipFill>
        <p:spPr bwMode="auto">
          <a:xfrm>
            <a:off x="1420551" y="2888211"/>
            <a:ext cx="4030218" cy="2590038"/>
          </a:xfrm>
          <a:prstGeom prst="rect">
            <a:avLst/>
          </a:prstGeom>
          <a:noFill/>
          <a:ln w="9525">
            <a:solidFill>
              <a:srgbClr val="0070C0"/>
            </a:solidFill>
            <a:miter lim="800000"/>
            <a:headEnd/>
            <a:tailEnd/>
          </a:ln>
          <a:effectLst/>
        </p:spPr>
      </p:pic>
      <mc:AlternateContent xmlns:mc="http://schemas.openxmlformats.org/markup-compatibility/2006" xmlns:a14="http://schemas.microsoft.com/office/drawing/2010/main">
        <mc:Choice Requires="a14">
          <p:sp>
            <p:nvSpPr>
              <p:cNvPr id="7" name="Rectangle avec flèche vers la gauche 6"/>
              <p:cNvSpPr/>
              <p:nvPr/>
            </p:nvSpPr>
            <p:spPr>
              <a:xfrm>
                <a:off x="5661771" y="3092089"/>
                <a:ext cx="4187079" cy="2146662"/>
              </a:xfrm>
              <a:prstGeom prst="leftArrowCallout">
                <a:avLst>
                  <a:gd name="adj1" fmla="val 18495"/>
                  <a:gd name="adj2" fmla="val 19037"/>
                  <a:gd name="adj3" fmla="val 21748"/>
                  <a:gd name="adj4" fmla="val 75833"/>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200" dirty="0">
                    <a:latin typeface="Comic Sans MS" panose="030F0702030302020204" pitchFamily="66" charset="0"/>
                  </a:rPr>
                  <a:t>Concrètement, les termes de la suite sont les ordonnées des points de coordonnées </a:t>
                </a:r>
                <a14:m>
                  <m:oMath xmlns:m="http://schemas.openxmlformats.org/officeDocument/2006/math">
                    <m:r>
                      <a:rPr lang="fr-FR" sz="1200" b="0" i="1" smtClean="0">
                        <a:latin typeface="Cambria Math" panose="02040503050406030204" pitchFamily="18" charset="0"/>
                      </a:rPr>
                      <m:t>(</m:t>
                    </m:r>
                    <m:r>
                      <a:rPr lang="fr-FR" sz="1200" b="0" i="1" smtClean="0">
                        <a:latin typeface="Cambria Math" panose="02040503050406030204" pitchFamily="18" charset="0"/>
                      </a:rPr>
                      <m:t>𝑛</m:t>
                    </m:r>
                    <m:r>
                      <a:rPr lang="fr-FR" sz="1200" b="0" i="1" smtClean="0">
                        <a:latin typeface="Cambria Math" panose="02040503050406030204" pitchFamily="18" charset="0"/>
                      </a:rPr>
                      <m:t> ; </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d’abscisses entières positives ou nulles et appartenant à la courbe représentative </a:t>
                </a:r>
                <a14:m>
                  <m:oMath xmlns:m="http://schemas.openxmlformats.org/officeDocument/2006/math">
                    <m:sSub>
                      <m:sSubPr>
                        <m:ctrlPr>
                          <a:rPr lang="fr-FR" sz="1200" i="1" smtClean="0">
                            <a:latin typeface="Cambria Math" panose="02040503050406030204" pitchFamily="18" charset="0"/>
                          </a:rPr>
                        </m:ctrlPr>
                      </m:sSubPr>
                      <m:e>
                        <m:r>
                          <a:rPr lang="fr-FR" sz="1200" i="1" smtClean="0">
                            <a:latin typeface="Cambria Math" panose="02040503050406030204" pitchFamily="18" charset="0"/>
                            <a:ea typeface="Cambria Math" panose="02040503050406030204" pitchFamily="18" charset="0"/>
                          </a:rPr>
                          <m:t>𝒞</m:t>
                        </m:r>
                      </m:e>
                      <m:sub>
                        <m:r>
                          <a:rPr lang="fr-FR" sz="1200" i="1" smtClean="0">
                            <a:latin typeface="Cambria Math" panose="02040503050406030204" pitchFamily="18" charset="0"/>
                            <a:ea typeface="Cambria Math" panose="02040503050406030204" pitchFamily="18" charset="0"/>
                          </a:rPr>
                          <m:t>𝒻</m:t>
                        </m:r>
                      </m:sub>
                    </m:sSub>
                  </m:oMath>
                </a14:m>
                <a:r>
                  <a:rPr lang="fr-FR" sz="1200" dirty="0">
                    <a:latin typeface="Comic Sans MS" panose="030F0702030302020204" pitchFamily="66" charset="0"/>
                  </a:rPr>
                  <a:t> de la fonction f.</a:t>
                </a:r>
              </a:p>
              <a:p>
                <a:r>
                  <a:rPr lang="fr-FR" sz="1200" dirty="0">
                    <a:latin typeface="Comic Sans MS" panose="030F0702030302020204" pitchFamily="66" charset="0"/>
                  </a:rPr>
                  <a:t>Ici, f est définie sur </a:t>
                </a:r>
                <a14:m>
                  <m:oMath xmlns:m="http://schemas.openxmlformats.org/officeDocument/2006/math">
                    <m:sSup>
                      <m:sSupPr>
                        <m:ctrlPr>
                          <a:rPr lang="fr-FR" sz="1200" i="1" smtClean="0">
                            <a:latin typeface="Cambria Math" panose="02040503050406030204" pitchFamily="18" charset="0"/>
                          </a:rPr>
                        </m:ctrlPr>
                      </m:sSupPr>
                      <m:e>
                        <m:r>
                          <a:rPr lang="fr-FR" sz="1200" i="1" smtClean="0">
                            <a:latin typeface="Cambria Math" panose="02040503050406030204" pitchFamily="18" charset="0"/>
                            <a:ea typeface="Cambria Math" panose="02040503050406030204" pitchFamily="18" charset="0"/>
                          </a:rPr>
                          <m:t>ℝ</m:t>
                        </m:r>
                      </m:e>
                      <m:sup>
                        <m:r>
                          <a:rPr lang="fr-FR" sz="1200" b="0" i="1" smtClean="0">
                            <a:latin typeface="Cambria Math" panose="02040503050406030204" pitchFamily="18" charset="0"/>
                          </a:rPr>
                          <m:t>+</m:t>
                        </m:r>
                      </m:sup>
                    </m:sSup>
                    <m:r>
                      <a:rPr lang="fr-FR" sz="1200" b="0" i="1" smtClean="0">
                        <a:latin typeface="Cambria Math" panose="02040503050406030204" pitchFamily="18" charset="0"/>
                      </a:rPr>
                      <m:t> ( [0 ; +∞[ )</m:t>
                    </m:r>
                  </m:oMath>
                </a14:m>
                <a:r>
                  <a:rPr lang="fr-FR" sz="1200" dirty="0">
                    <a:latin typeface="Comic Sans MS" panose="030F0702030302020204" pitchFamily="66" charset="0"/>
                  </a:rPr>
                  <a:t> par</a:t>
                </a:r>
              </a:p>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𝑓</m:t>
                      </m:r>
                      <m:d>
                        <m:dPr>
                          <m:ctrlPr>
                            <a:rPr lang="fr-FR" sz="1200" b="0" i="1" smtClean="0">
                              <a:latin typeface="Cambria Math" panose="02040503050406030204" pitchFamily="18" charset="0"/>
                            </a:rPr>
                          </m:ctrlPr>
                        </m:dPr>
                        <m:e>
                          <m:r>
                            <a:rPr lang="fr-FR" sz="1200" b="0" i="1" smtClean="0">
                              <a:latin typeface="Cambria Math" panose="02040503050406030204" pitchFamily="18" charset="0"/>
                            </a:rPr>
                            <m:t>𝑥</m:t>
                          </m:r>
                        </m:e>
                      </m:d>
                      <m:r>
                        <a:rPr lang="fr-FR" sz="1200" b="0" i="1" smtClean="0">
                          <a:latin typeface="Cambria Math" panose="02040503050406030204" pitchFamily="18" charset="0"/>
                        </a:rPr>
                        <m:t>= </m:t>
                      </m:r>
                      <m:f>
                        <m:fPr>
                          <m:ctrlPr>
                            <a:rPr lang="fr-FR" sz="1200" b="0" i="1" smtClean="0">
                              <a:latin typeface="Cambria Math" panose="02040503050406030204" pitchFamily="18" charset="0"/>
                            </a:rPr>
                          </m:ctrlPr>
                        </m:fPr>
                        <m:num>
                          <m:r>
                            <a:rPr lang="fr-FR" sz="1200" b="0" i="1" smtClean="0">
                              <a:latin typeface="Cambria Math" panose="02040503050406030204" pitchFamily="18" charset="0"/>
                            </a:rPr>
                            <m:t>𝑥</m:t>
                          </m:r>
                          <m:r>
                            <a:rPr lang="fr-FR" sz="1200" b="0" i="1" smtClean="0">
                              <a:latin typeface="Cambria Math" panose="02040503050406030204" pitchFamily="18" charset="0"/>
                            </a:rPr>
                            <m:t>²</m:t>
                          </m:r>
                        </m:num>
                        <m:den>
                          <m:r>
                            <a:rPr lang="fr-FR" sz="1200" b="0" i="1" smtClean="0">
                              <a:latin typeface="Cambria Math" panose="02040503050406030204" pitchFamily="18" charset="0"/>
                            </a:rPr>
                            <m:t>2</m:t>
                          </m:r>
                        </m:den>
                      </m:f>
                      <m:r>
                        <a:rPr lang="fr-FR" sz="1200" b="0" i="1" smtClean="0">
                          <a:latin typeface="Cambria Math" panose="02040503050406030204" pitchFamily="18" charset="0"/>
                        </a:rPr>
                        <m:t> −3</m:t>
                      </m:r>
                    </m:oMath>
                  </m:oMathPara>
                </a14:m>
                <a:endParaRPr lang="fr-FR" sz="1200" dirty="0">
                  <a:latin typeface="Comic Sans MS" panose="030F0702030302020204" pitchFamily="66" charset="0"/>
                </a:endParaRPr>
              </a:p>
            </p:txBody>
          </p:sp>
        </mc:Choice>
        <mc:Fallback xmlns="">
          <p:sp>
            <p:nvSpPr>
              <p:cNvPr id="7" name="Rectangle avec flèche vers la gauche 6"/>
              <p:cNvSpPr>
                <a:spLocks noRot="1" noChangeAspect="1" noMove="1" noResize="1" noEditPoints="1" noAdjustHandles="1" noChangeArrowheads="1" noChangeShapeType="1" noTextEdit="1"/>
              </p:cNvSpPr>
              <p:nvPr/>
            </p:nvSpPr>
            <p:spPr>
              <a:xfrm>
                <a:off x="5661771" y="3092089"/>
                <a:ext cx="4187079" cy="2146662"/>
              </a:xfrm>
              <a:prstGeom prst="leftArrowCallout">
                <a:avLst>
                  <a:gd name="adj1" fmla="val 18495"/>
                  <a:gd name="adj2" fmla="val 19037"/>
                  <a:gd name="adj3" fmla="val 21748"/>
                  <a:gd name="adj4" fmla="val 75833"/>
                </a:avLst>
              </a:prstGeom>
              <a:blipFill rotWithShape="0">
                <a:blip r:embed="rId6"/>
                <a:stretch>
                  <a:fillRect r="-289"/>
                </a:stretch>
              </a:blipFill>
            </p:spPr>
            <p:txBody>
              <a:bodyPr/>
              <a:lstStyle/>
              <a:p>
                <a:r>
                  <a:rPr lang="fr-FR">
                    <a:noFill/>
                  </a:rPr>
                  <a:t> </a:t>
                </a:r>
              </a:p>
            </p:txBody>
          </p:sp>
        </mc:Fallback>
      </mc:AlternateContent>
    </p:spTree>
    <p:extLst>
      <p:ext uri="{BB962C8B-B14F-4D97-AF65-F5344CB8AC3E}">
        <p14:creationId xmlns:p14="http://schemas.microsoft.com/office/powerpoint/2010/main" val="173420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7</a:t>
            </a:fld>
            <a:endParaRPr lang="fr-FR"/>
          </a:p>
        </p:txBody>
      </p:sp>
      <mc:AlternateContent xmlns:mc="http://schemas.openxmlformats.org/markup-compatibility/2006" xmlns:a14="http://schemas.microsoft.com/office/drawing/2010/main">
        <mc:Choice Requires="a14">
          <p:sp>
            <p:nvSpPr>
              <p:cNvPr id="17" name="ZoneTexte 16"/>
              <p:cNvSpPr txBox="1"/>
              <p:nvPr/>
            </p:nvSpPr>
            <p:spPr>
              <a:xfrm>
                <a:off x="1040810" y="1319841"/>
                <a:ext cx="9454448" cy="847540"/>
              </a:xfrm>
              <a:prstGeom prst="rect">
                <a:avLst/>
              </a:prstGeom>
              <a:noFill/>
            </p:spPr>
            <p:txBody>
              <a:bodyPr wrap="none" rtlCol="0">
                <a:spAutoFit/>
              </a:bodyPr>
              <a:lstStyle/>
              <a:p>
                <a:r>
                  <a:rPr lang="fr-FR" sz="1200" dirty="0">
                    <a:latin typeface="Comic Sans MS" panose="030F0702030302020204" pitchFamily="66" charset="0"/>
                  </a:rPr>
                  <a:t>Soit une suite </a:t>
                </a:r>
                <a14:m>
                  <m:oMath xmlns:m="http://schemas.openxmlformats.org/officeDocument/2006/math">
                    <m:r>
                      <a:rPr lang="fr-FR" sz="1200" b="0" i="1" smtClean="0">
                        <a:latin typeface="Cambria Math" panose="02040503050406030204" pitchFamily="18" charset="0"/>
                      </a:rPr>
                      <m:t>(</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définie par une relation de récurrence. Cette définition nous informe que l’image de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oMath>
                </a14:m>
                <a:r>
                  <a:rPr lang="fr-FR" sz="1200" dirty="0">
                    <a:latin typeface="Comic Sans MS" panose="030F0702030302020204" pitchFamily="66" charset="0"/>
                  </a:rPr>
                  <a:t> est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r>
                          <a:rPr lang="fr-FR" sz="1200" b="0" i="1" smtClean="0">
                            <a:latin typeface="Cambria Math" panose="02040503050406030204" pitchFamily="18" charset="0"/>
                          </a:rPr>
                          <m:t>+1</m:t>
                        </m:r>
                      </m:sub>
                    </m:sSub>
                    <m:r>
                      <a:rPr lang="fr-FR" sz="1200" b="0" i="0" smtClean="0">
                        <a:latin typeface="Cambria Math" panose="02040503050406030204" pitchFamily="18" charset="0"/>
                      </a:rPr>
                      <m:t>. </m:t>
                    </m:r>
                  </m:oMath>
                </a14:m>
                <a:endParaRPr lang="fr-FR" sz="1200" dirty="0">
                  <a:latin typeface="Comic Sans MS" panose="030F0702030302020204" pitchFamily="66" charset="0"/>
                </a:endParaRPr>
              </a:p>
              <a:p>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r>
                          <a:rPr lang="fr-FR" sz="1200" b="0" i="1" smtClean="0">
                            <a:latin typeface="Cambria Math" panose="02040503050406030204" pitchFamily="18" charset="0"/>
                          </a:rPr>
                          <m:t>+1</m:t>
                        </m:r>
                      </m:sub>
                    </m:sSub>
                  </m:oMath>
                </a14:m>
                <a:r>
                  <a:rPr lang="fr-FR" sz="1200" dirty="0">
                    <a:latin typeface="Comic Sans MS" panose="030F0702030302020204" pitchFamily="66" charset="0"/>
                  </a:rPr>
                  <a:t> est l’ordonnée du point d’abscisse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oMath>
                </a14:m>
                <a:r>
                  <a:rPr lang="fr-FR" sz="1200" dirty="0">
                    <a:latin typeface="Comic Sans MS" panose="030F0702030302020204" pitchFamily="66" charset="0"/>
                  </a:rPr>
                  <a:t> de la courbe </a:t>
                </a:r>
                <a14:m>
                  <m:oMath xmlns:m="http://schemas.openxmlformats.org/officeDocument/2006/math">
                    <m:sSub>
                      <m:sSubPr>
                        <m:ctrlPr>
                          <a:rPr lang="fr-FR" sz="1200" i="1" smtClean="0">
                            <a:latin typeface="Cambria Math" panose="02040503050406030204" pitchFamily="18" charset="0"/>
                          </a:rPr>
                        </m:ctrlPr>
                      </m:sSubPr>
                      <m:e>
                        <m:r>
                          <a:rPr lang="fr-FR" sz="1200" i="1" smtClean="0">
                            <a:latin typeface="Cambria Math" panose="02040503050406030204" pitchFamily="18" charset="0"/>
                            <a:ea typeface="Cambria Math" panose="02040503050406030204" pitchFamily="18" charset="0"/>
                          </a:rPr>
                          <m:t>𝒞</m:t>
                        </m:r>
                      </m:e>
                      <m:sub>
                        <m:r>
                          <a:rPr lang="fr-FR" sz="1200" i="1" smtClean="0">
                            <a:latin typeface="Cambria Math" panose="02040503050406030204" pitchFamily="18" charset="0"/>
                            <a:ea typeface="Cambria Math" panose="02040503050406030204" pitchFamily="18" charset="0"/>
                          </a:rPr>
                          <m:t>𝒻</m:t>
                        </m:r>
                      </m:sub>
                    </m:sSub>
                  </m:oMath>
                </a14:m>
                <a:r>
                  <a:rPr lang="fr-FR" sz="1200" dirty="0">
                    <a:latin typeface="Comic Sans MS" panose="030F0702030302020204" pitchFamily="66" charset="0"/>
                  </a:rPr>
                  <a:t> représentant graphiquement la fonction f.</a:t>
                </a:r>
              </a:p>
              <a:p>
                <a:r>
                  <a:rPr lang="fr-FR" sz="1200" dirty="0">
                    <a:solidFill>
                      <a:srgbClr val="7030A0"/>
                    </a:solidFill>
                    <a:latin typeface="Comic Sans MS" panose="030F0702030302020204" pitchFamily="66" charset="0"/>
                  </a:rPr>
                  <a:t>Voyons sur un exemple ce que cela signifie.</a:t>
                </a:r>
              </a:p>
              <a:p>
                <a:r>
                  <a:rPr lang="fr-FR" sz="1200" dirty="0">
                    <a:solidFill>
                      <a:srgbClr val="7030A0"/>
                    </a:solidFill>
                    <a:latin typeface="Comic Sans MS" panose="030F0702030302020204" pitchFamily="66" charset="0"/>
                  </a:rPr>
                  <a:t>Soit la suite u définie pour tout entier naturel n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=0,5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 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 La fonction f associée est donc f(x) = 0,5x + 1. </a:t>
                </a:r>
              </a:p>
            </p:txBody>
          </p:sp>
        </mc:Choice>
        <mc:Fallback xmlns="">
          <p:sp>
            <p:nvSpPr>
              <p:cNvPr id="17" name="ZoneTexte 16"/>
              <p:cNvSpPr txBox="1">
                <a:spLocks noRot="1" noChangeAspect="1" noMove="1" noResize="1" noEditPoints="1" noAdjustHandles="1" noChangeArrowheads="1" noChangeShapeType="1" noTextEdit="1"/>
              </p:cNvSpPr>
              <p:nvPr/>
            </p:nvSpPr>
            <p:spPr>
              <a:xfrm>
                <a:off x="1040810" y="1319841"/>
                <a:ext cx="9454448" cy="847540"/>
              </a:xfrm>
              <a:prstGeom prst="rect">
                <a:avLst/>
              </a:prstGeom>
              <a:blipFill rotWithShape="0">
                <a:blip r:embed="rId2"/>
                <a:stretch>
                  <a:fillRect l="-64" t="-719" b="-4317"/>
                </a:stretch>
              </a:blipFill>
            </p:spPr>
            <p:txBody>
              <a:bodyPr/>
              <a:lstStyle/>
              <a:p>
                <a:r>
                  <a:rPr lang="fr-FR">
                    <a:noFill/>
                  </a:rPr>
                  <a:t> </a:t>
                </a:r>
              </a:p>
            </p:txBody>
          </p:sp>
        </mc:Fallback>
      </mc:AlternateContent>
      <p:pic>
        <p:nvPicPr>
          <p:cNvPr id="6" name="Image 5" descr="D:\Cours Mathématiques\Seconde\Cours 2014_2015\Fonctions\Résolution des équations\CC.png"/>
          <p:cNvPicPr/>
          <p:nvPr/>
        </p:nvPicPr>
        <p:blipFill>
          <a:blip r:embed="rId3">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mc:AlternateContent xmlns:mc="http://schemas.openxmlformats.org/markup-compatibility/2006" xmlns:a14="http://schemas.microsoft.com/office/drawing/2010/main">
        <mc:Choice Requires="a14">
          <p:sp>
            <p:nvSpPr>
              <p:cNvPr id="8" name="ZoneTexte 7"/>
              <p:cNvSpPr txBox="1"/>
              <p:nvPr/>
            </p:nvSpPr>
            <p:spPr>
              <a:xfrm>
                <a:off x="2505889" y="799575"/>
                <a:ext cx="7701980"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2.1.2) Représentation d’une suite définie par une relation de récurrence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2505889" y="799575"/>
                <a:ext cx="7701980" cy="307777"/>
              </a:xfrm>
              <a:prstGeom prst="rect">
                <a:avLst/>
              </a:prstGeom>
              <a:blipFill rotWithShape="0">
                <a:blip r:embed="rId4"/>
                <a:stretch>
                  <a:fillRect l="-237" t="-3922" b="-19608"/>
                </a:stretch>
              </a:blipFill>
            </p:spPr>
            <p:txBody>
              <a:bodyPr/>
              <a:lstStyle/>
              <a:p>
                <a:r>
                  <a:rPr lang="fr-FR">
                    <a:noFill/>
                  </a:rPr>
                  <a:t> </a:t>
                </a:r>
              </a:p>
            </p:txBody>
          </p:sp>
        </mc:Fallback>
      </mc:AlternateContent>
      <p:pic>
        <p:nvPicPr>
          <p:cNvPr id="4" name="Image 3"/>
          <p:cNvPicPr>
            <a:picLocks noChangeAspect="1"/>
          </p:cNvPicPr>
          <p:nvPr/>
        </p:nvPicPr>
        <p:blipFill>
          <a:blip r:embed="rId5"/>
          <a:stretch>
            <a:fillRect/>
          </a:stretch>
        </p:blipFill>
        <p:spPr>
          <a:xfrm>
            <a:off x="1162085" y="2284620"/>
            <a:ext cx="2043303" cy="2108264"/>
          </a:xfrm>
          <a:prstGeom prst="rect">
            <a:avLst/>
          </a:prstGeom>
        </p:spPr>
      </p:pic>
      <p:pic>
        <p:nvPicPr>
          <p:cNvPr id="5" name="Image 4"/>
          <p:cNvPicPr>
            <a:picLocks noChangeAspect="1"/>
          </p:cNvPicPr>
          <p:nvPr/>
        </p:nvPicPr>
        <p:blipFill>
          <a:blip r:embed="rId6"/>
          <a:stretch>
            <a:fillRect/>
          </a:stretch>
        </p:blipFill>
        <p:spPr>
          <a:xfrm>
            <a:off x="3613679" y="2284620"/>
            <a:ext cx="2219325" cy="2109788"/>
          </a:xfrm>
          <a:prstGeom prst="rect">
            <a:avLst/>
          </a:prstGeom>
        </p:spPr>
      </p:pic>
      <p:pic>
        <p:nvPicPr>
          <p:cNvPr id="7" name="Image 6"/>
          <p:cNvPicPr>
            <a:picLocks noChangeAspect="1"/>
          </p:cNvPicPr>
          <p:nvPr/>
        </p:nvPicPr>
        <p:blipFill>
          <a:blip r:embed="rId7"/>
          <a:stretch>
            <a:fillRect/>
          </a:stretch>
        </p:blipFill>
        <p:spPr>
          <a:xfrm>
            <a:off x="6241295" y="2342342"/>
            <a:ext cx="2417064" cy="2050542"/>
          </a:xfrm>
          <a:prstGeom prst="rect">
            <a:avLst/>
          </a:prstGeom>
        </p:spPr>
      </p:pic>
      <p:pic>
        <p:nvPicPr>
          <p:cNvPr id="9" name="Image 8"/>
          <p:cNvPicPr>
            <a:picLocks noChangeAspect="1"/>
          </p:cNvPicPr>
          <p:nvPr/>
        </p:nvPicPr>
        <p:blipFill>
          <a:blip r:embed="rId8"/>
          <a:stretch>
            <a:fillRect/>
          </a:stretch>
        </p:blipFill>
        <p:spPr>
          <a:xfrm>
            <a:off x="9066650" y="2359296"/>
            <a:ext cx="2243138" cy="2033588"/>
          </a:xfrm>
          <a:prstGeom prst="rect">
            <a:avLst/>
          </a:prstGeom>
        </p:spPr>
      </p:pic>
      <p:sp>
        <p:nvSpPr>
          <p:cNvPr id="15" name="Flèche droite 14"/>
          <p:cNvSpPr/>
          <p:nvPr/>
        </p:nvSpPr>
        <p:spPr>
          <a:xfrm>
            <a:off x="2333771" y="4510123"/>
            <a:ext cx="726516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915275" y="4752439"/>
            <a:ext cx="1277914"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dirty="0">
                <a:solidFill>
                  <a:srgbClr val="FF0000"/>
                </a:solidFill>
                <a:latin typeface="Comic Sans MS" panose="030F0702030302020204" pitchFamily="66" charset="0"/>
              </a:rPr>
              <a:t>Etapes à suivre</a:t>
            </a:r>
          </a:p>
        </p:txBody>
      </p:sp>
      <p:sp>
        <p:nvSpPr>
          <p:cNvPr id="18" name="ZoneTexte 17"/>
          <p:cNvSpPr txBox="1"/>
          <p:nvPr/>
        </p:nvSpPr>
        <p:spPr>
          <a:xfrm>
            <a:off x="1162085" y="5116387"/>
            <a:ext cx="7984878" cy="646331"/>
          </a:xfrm>
          <a:prstGeom prst="rect">
            <a:avLst/>
          </a:prstGeom>
          <a:noFill/>
        </p:spPr>
        <p:txBody>
          <a:bodyPr wrap="none" rtlCol="0">
            <a:spAutoFit/>
          </a:bodyPr>
          <a:lstStyle/>
          <a:p>
            <a:r>
              <a:rPr lang="fr-FR" sz="1200" dirty="0">
                <a:latin typeface="Comic Sans MS" panose="030F0702030302020204" pitchFamily="66" charset="0"/>
              </a:rPr>
              <a:t>La droite d’équation y = x (tracée en bleu) permet de reporter sur l’axe des abscisses les termes de </a:t>
            </a:r>
            <a:r>
              <a:rPr lang="fr-FR" sz="1200">
                <a:latin typeface="Comic Sans MS" panose="030F0702030302020204" pitchFamily="66" charset="0"/>
              </a:rPr>
              <a:t>la suite.</a:t>
            </a:r>
            <a:endParaRPr lang="fr-FR" sz="1200" dirty="0">
              <a:latin typeface="Comic Sans MS" panose="030F0702030302020204" pitchFamily="66" charset="0"/>
            </a:endParaRPr>
          </a:p>
          <a:p>
            <a:r>
              <a:rPr lang="fr-FR" sz="1200" dirty="0">
                <a:latin typeface="Comic Sans MS" panose="030F0702030302020204" pitchFamily="66" charset="0"/>
              </a:rPr>
              <a:t>Autre exemple: </a:t>
            </a:r>
            <a:r>
              <a:rPr lang="fr-FR" sz="1200" dirty="0">
                <a:latin typeface="Comic Sans MS" panose="030F0702030302020204" pitchFamily="66" charset="0"/>
                <a:hlinkClick r:id="rId9"/>
              </a:rPr>
              <a:t>https://www.geogebra.org/material/simple/id/43423</a:t>
            </a:r>
            <a:endParaRPr lang="fr-FR" sz="1200" dirty="0">
              <a:latin typeface="Comic Sans MS" panose="030F0702030302020204" pitchFamily="66" charset="0"/>
            </a:endParaRPr>
          </a:p>
          <a:p>
            <a:endParaRPr lang="fr-FR" sz="1200" dirty="0">
              <a:latin typeface="Comic Sans MS" panose="030F0702030302020204" pitchFamily="66" charset="0"/>
            </a:endParaRPr>
          </a:p>
        </p:txBody>
      </p:sp>
    </p:spTree>
    <p:extLst>
      <p:ext uri="{BB962C8B-B14F-4D97-AF65-F5344CB8AC3E}">
        <p14:creationId xmlns:p14="http://schemas.microsoft.com/office/powerpoint/2010/main" val="401992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0A52CA8-2F81-1C4E-AB56-CB2051D9EF5A}"/>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17CEE2C6-6B3D-6E46-9B8F-DB49CA382D44}"/>
              </a:ext>
            </a:extLst>
          </p:cNvPr>
          <p:cNvSpPr>
            <a:spLocks noGrp="1"/>
          </p:cNvSpPr>
          <p:nvPr>
            <p:ph type="sldNum" sz="quarter" idx="12"/>
          </p:nvPr>
        </p:nvSpPr>
        <p:spPr/>
        <p:txBody>
          <a:bodyPr/>
          <a:lstStyle/>
          <a:p>
            <a:fld id="{D36F33B7-9A85-457B-8A49-2F9D48DC0B12}" type="slidenum">
              <a:rPr lang="fr-FR" smtClean="0"/>
              <a:t>8</a:t>
            </a:fld>
            <a:endParaRPr lang="fr-FR"/>
          </a:p>
        </p:txBody>
      </p:sp>
      <p:sp>
        <p:nvSpPr>
          <p:cNvPr id="4" name="Rectangle 3">
            <a:extLst>
              <a:ext uri="{FF2B5EF4-FFF2-40B4-BE49-F238E27FC236}">
                <a16:creationId xmlns:a16="http://schemas.microsoft.com/office/drawing/2014/main" id="{141B0C68-D697-1647-97AC-FA2A21F43181}"/>
              </a:ext>
            </a:extLst>
          </p:cNvPr>
          <p:cNvSpPr/>
          <p:nvPr/>
        </p:nvSpPr>
        <p:spPr>
          <a:xfrm>
            <a:off x="1503376" y="524667"/>
            <a:ext cx="4392869"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2.2</a:t>
            </a:r>
            <a:r>
              <a:rPr lang="fr-FR" sz="1600" b="1" dirty="0">
                <a:effectLst/>
                <a:latin typeface="Comic Sans MS" panose="030F0702030302020204" pitchFamily="66" charset="0"/>
                <a:ea typeface="Times New Roman" panose="02020603050405020304" pitchFamily="18" charset="0"/>
              </a:rPr>
              <a:t>) </a:t>
            </a:r>
            <a:r>
              <a:rPr lang="fr-FR" sz="1600" b="1" u="sng" dirty="0">
                <a:effectLst/>
                <a:latin typeface="Comic Sans MS" panose="030F0702030302020204" pitchFamily="66" charset="0"/>
                <a:ea typeface="Times New Roman" panose="02020603050405020304" pitchFamily="18" charset="0"/>
              </a:rPr>
              <a:t>Calcul </a:t>
            </a:r>
            <a:r>
              <a:rPr lang="fr-FR" sz="1600" b="1" u="sng" dirty="0">
                <a:latin typeface="Comic Sans MS" panose="030F0702030302020204" pitchFamily="66" charset="0"/>
                <a:ea typeface="Times New Roman" panose="02020603050405020304" pitchFamily="18" charset="0"/>
              </a:rPr>
              <a:t>sur les</a:t>
            </a:r>
            <a:r>
              <a:rPr lang="fr-FR" sz="1600" b="1" u="sng" dirty="0">
                <a:effectLst/>
                <a:latin typeface="Comic Sans MS" panose="030F0702030302020204" pitchFamily="66" charset="0"/>
                <a:ea typeface="Times New Roman" panose="02020603050405020304" pitchFamily="18" charset="0"/>
              </a:rPr>
              <a:t> termes</a:t>
            </a:r>
            <a:r>
              <a:rPr lang="fr-FR" sz="1600" b="1" u="sng" dirty="0">
                <a:latin typeface="Comic Sans MS" panose="030F0702030302020204" pitchFamily="66" charset="0"/>
                <a:ea typeface="Times New Roman" panose="02020603050405020304" pitchFamily="18" charset="0"/>
              </a:rPr>
              <a:t> d’une suite</a:t>
            </a:r>
            <a:endParaRPr lang="fr-FR" sz="2400"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a16="http://schemas.microsoft.com/office/drawing/2014/main" id="{7A61C288-2EB5-AF4F-B79F-27F06F7F3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662" y="4746855"/>
            <a:ext cx="1535233" cy="1535233"/>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7FB73C5-44FA-4F43-AE78-5CBB243C61E4}"/>
                  </a:ext>
                </a:extLst>
              </p:cNvPr>
              <p:cNvSpPr txBox="1"/>
              <p:nvPr/>
            </p:nvSpPr>
            <p:spPr>
              <a:xfrm>
                <a:off x="1000674" y="904204"/>
                <a:ext cx="7585731" cy="3323987"/>
              </a:xfrm>
              <a:prstGeom prst="rect">
                <a:avLst/>
              </a:prstGeom>
              <a:noFill/>
            </p:spPr>
            <p:txBody>
              <a:bodyPr wrap="none" rtlCol="0">
                <a:spAutoFit/>
              </a:bodyPr>
              <a:lstStyle/>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d’une suite définie explicitement </a:t>
                </a:r>
              </a:p>
              <a:p>
                <a:r>
                  <a:rPr lang="fr-FR" sz="1400" b="1" dirty="0">
                    <a:solidFill>
                      <a:srgbClr val="7030A0"/>
                    </a:solidFill>
                    <a:latin typeface="Comic Sans MS" panose="030F0902030302020204" pitchFamily="66" charset="0"/>
                  </a:rPr>
                  <a:t>Soit la suite </a:t>
                </a:r>
                <a14:m>
                  <m:oMath xmlns:m="http://schemas.openxmlformats.org/officeDocument/2006/math">
                    <m:r>
                      <a:rPr lang="fr-FR" sz="1400" b="1" i="1">
                        <a:solidFill>
                          <a:srgbClr val="7030A0"/>
                        </a:solidFill>
                        <a:latin typeface="Cambria Math" panose="02040503050406030204" pitchFamily="18" charset="0"/>
                      </a:rPr>
                      <m:t>(</m:t>
                    </m:r>
                    <m:sSub>
                      <m:sSubPr>
                        <m:ctrlPr>
                          <a:rPr lang="fr-FR" sz="1400" b="1" i="1">
                            <a:solidFill>
                              <a:srgbClr val="7030A0"/>
                            </a:solidFill>
                            <a:latin typeface="Cambria Math" panose="02040503050406030204" pitchFamily="18" charset="0"/>
                          </a:rPr>
                        </m:ctrlPr>
                      </m:sSubPr>
                      <m:e>
                        <m:r>
                          <a:rPr lang="fr-FR" sz="1400" b="1" i="1">
                            <a:solidFill>
                              <a:srgbClr val="7030A0"/>
                            </a:solidFill>
                            <a:latin typeface="Cambria Math" panose="02040503050406030204" pitchFamily="18" charset="0"/>
                          </a:rPr>
                          <m:t>𝒖</m:t>
                        </m:r>
                      </m:e>
                      <m:sub>
                        <m:r>
                          <a:rPr lang="fr-FR" sz="1400" b="1" i="1">
                            <a:solidFill>
                              <a:srgbClr val="7030A0"/>
                            </a:solidFill>
                            <a:latin typeface="Cambria Math" panose="02040503050406030204" pitchFamily="18" charset="0"/>
                          </a:rPr>
                          <m:t>𝒏</m:t>
                        </m:r>
                      </m:sub>
                    </m:sSub>
                    <m:r>
                      <a:rPr lang="fr-FR" sz="1400" b="1" i="1">
                        <a:solidFill>
                          <a:srgbClr val="7030A0"/>
                        </a:solidFill>
                        <a:latin typeface="Cambria Math" panose="02040503050406030204" pitchFamily="18" charset="0"/>
                      </a:rPr>
                      <m:t>)</m:t>
                    </m:r>
                  </m:oMath>
                </a14:m>
                <a:r>
                  <a:rPr lang="fr-FR" sz="1400" b="1" dirty="0">
                    <a:solidFill>
                      <a:srgbClr val="7030A0"/>
                    </a:solidFill>
                    <a:latin typeface="Comic Sans MS" panose="030F0902030302020204" pitchFamily="66" charset="0"/>
                  </a:rPr>
                  <a:t> définie par </a:t>
                </a:r>
                <a14:m>
                  <m:oMath xmlns:m="http://schemas.openxmlformats.org/officeDocument/2006/math">
                    <m:sSub>
                      <m:sSubPr>
                        <m:ctrlPr>
                          <a:rPr lang="fr-FR" sz="1400" b="1" i="1">
                            <a:solidFill>
                              <a:srgbClr val="7030A0"/>
                            </a:solidFill>
                            <a:latin typeface="Cambria Math" panose="02040503050406030204" pitchFamily="18" charset="0"/>
                          </a:rPr>
                        </m:ctrlPr>
                      </m:sSubPr>
                      <m:e>
                        <m:r>
                          <a:rPr lang="fr-FR" sz="1400" b="1" i="1">
                            <a:solidFill>
                              <a:srgbClr val="7030A0"/>
                            </a:solidFill>
                            <a:latin typeface="Cambria Math" panose="02040503050406030204" pitchFamily="18" charset="0"/>
                          </a:rPr>
                          <m:t>𝒖</m:t>
                        </m:r>
                      </m:e>
                      <m:sub>
                        <m:r>
                          <a:rPr lang="fr-FR" sz="1400" b="1" i="1">
                            <a:solidFill>
                              <a:srgbClr val="7030A0"/>
                            </a:solidFill>
                            <a:latin typeface="Cambria Math" panose="02040503050406030204" pitchFamily="18" charset="0"/>
                          </a:rPr>
                          <m:t>𝒏</m:t>
                        </m:r>
                      </m:sub>
                    </m:sSub>
                    <m:r>
                      <a:rPr lang="fr-FR" sz="1400" b="1" i="1">
                        <a:solidFill>
                          <a:srgbClr val="7030A0"/>
                        </a:solidFill>
                        <a:latin typeface="Cambria Math" panose="02040503050406030204" pitchFamily="18" charset="0"/>
                      </a:rPr>
                      <m:t>=−</m:t>
                    </m:r>
                    <m:r>
                      <a:rPr lang="fr-FR" sz="1400" b="1" i="1">
                        <a:solidFill>
                          <a:srgbClr val="7030A0"/>
                        </a:solidFill>
                        <a:latin typeface="Cambria Math" panose="02040503050406030204" pitchFamily="18" charset="0"/>
                      </a:rPr>
                      <m:t>𝟐</m:t>
                    </m:r>
                    <m:r>
                      <a:rPr lang="fr-FR" sz="1400" b="1" i="1">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𝒏</m:t>
                    </m:r>
                    <m:r>
                      <a:rPr lang="fr-FR" sz="1400" b="1" i="1">
                        <a:solidFill>
                          <a:srgbClr val="7030A0"/>
                        </a:solidFill>
                        <a:latin typeface="Cambria Math" panose="02040503050406030204" pitchFamily="18" charset="0"/>
                        <a:ea typeface="Cambria Math" panose="02040503050406030204" pitchFamily="18" charset="0"/>
                      </a:rPr>
                      <m:t>+</m:t>
                    </m:r>
                    <m:r>
                      <a:rPr lang="fr-FR" sz="1400" b="1" i="1">
                        <a:solidFill>
                          <a:srgbClr val="7030A0"/>
                        </a:solidFill>
                        <a:latin typeface="Cambria Math" panose="02040503050406030204" pitchFamily="18" charset="0"/>
                        <a:ea typeface="Cambria Math" panose="02040503050406030204" pitchFamily="18" charset="0"/>
                      </a:rPr>
                      <m:t>𝟓</m:t>
                    </m:r>
                    <m:r>
                      <a:rPr lang="fr-FR" sz="1400" b="1" i="1">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FF000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𝟑</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𝟐</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FF0000"/>
                        </a:solidFill>
                        <a:latin typeface="Cambria Math" panose="02040503050406030204" pitchFamily="18" charset="0"/>
                        <a:ea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oMath>
                </a14:m>
                <a:endParaRPr lang="fr-FR" sz="1400" b="1" i="1" dirty="0">
                  <a:solidFill>
                    <a:srgbClr val="7030A0"/>
                  </a:solidFill>
                  <a:latin typeface="Cambria Math" panose="02040503050406030204" pitchFamily="18" charset="0"/>
                  <a:ea typeface="Cambria Math" panose="02040503050406030204" pitchFamily="18" charset="0"/>
                </a:endParaRPr>
              </a:p>
              <a:p>
                <a:r>
                  <a:rPr lang="fr-FR" sz="1400" b="1" dirty="0">
                    <a:solidFill>
                      <a:srgbClr val="7030A0"/>
                    </a:solidFill>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𝟑</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FF0000"/>
                        </a:solidFill>
                        <a:latin typeface="Cambria Math" panose="02040503050406030204" pitchFamily="18" charset="0"/>
                        <a:ea typeface="Cambria Math" panose="02040503050406030204" pitchFamily="18" charset="0"/>
                      </a:rPr>
                      <m:t>𝟑</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oMath>
                </a14:m>
                <a:endParaRPr lang="fr-FR" sz="1400" b="1" dirty="0">
                  <a:solidFill>
                    <a:srgbClr val="7030A0"/>
                  </a:solidFill>
                  <a:latin typeface="Comic Sans MS" panose="030F0902030302020204" pitchFamily="66" charset="0"/>
                </a:endParaRPr>
              </a:p>
              <a:p>
                <a:endParaRPr lang="fr-FR" sz="1400" b="1" dirty="0">
                  <a:solidFill>
                    <a:srgbClr val="7030A0"/>
                  </a:solidFill>
                  <a:latin typeface="Comic Sans MS" panose="030F0902030302020204" pitchFamily="66" charset="0"/>
                </a:endParaRPr>
              </a:p>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d’une suite définie récurrence</a:t>
                </a:r>
              </a:p>
              <a:p>
                <a:r>
                  <a:rPr lang="fr-FR" sz="1400" b="1" dirty="0">
                    <a:solidFill>
                      <a:srgbClr val="7030A0"/>
                    </a:solidFill>
                    <a:latin typeface="Comic Sans MS" panose="030F0902030302020204" pitchFamily="66" charset="0"/>
                  </a:rPr>
                  <a:t>Soit la suite </a:t>
                </a:r>
                <a14:m>
                  <m:oMath xmlns:m="http://schemas.openxmlformats.org/officeDocument/2006/math">
                    <m:r>
                      <a:rPr lang="fr-FR" sz="1400" b="1" i="1" smtClean="0">
                        <a:solidFill>
                          <a:srgbClr val="7030A0"/>
                        </a:solidFill>
                        <a:latin typeface="Cambria Math" panose="02040503050406030204" pitchFamily="18" charset="0"/>
                      </a:rPr>
                      <m:t>(</m:t>
                    </m:r>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sub>
                    </m:sSub>
                    <m:r>
                      <a:rPr lang="fr-FR" sz="1400" b="1" i="1" smtClean="0">
                        <a:solidFill>
                          <a:srgbClr val="7030A0"/>
                        </a:solidFill>
                        <a:latin typeface="Cambria Math" panose="02040503050406030204" pitchFamily="18" charset="0"/>
                      </a:rPr>
                      <m:t>)</m:t>
                    </m:r>
                  </m:oMath>
                </a14:m>
                <a:r>
                  <a:rPr lang="fr-FR" sz="1400" b="1" dirty="0">
                    <a:solidFill>
                      <a:srgbClr val="7030A0"/>
                    </a:solidFill>
                    <a:latin typeface="Comic Sans MS" panose="030F0902030302020204" pitchFamily="66" charset="0"/>
                  </a:rPr>
                  <a:t> définie par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𝒏</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𝒂𝒗𝒆𝒄</m:t>
                    </m:r>
                    <m:r>
                      <a:rPr lang="fr-FR" sz="1400" b="1" i="1" smtClean="0">
                        <a:solidFill>
                          <a:srgbClr val="7030A0"/>
                        </a:solidFill>
                        <a:latin typeface="Cambria Math" panose="02040503050406030204" pitchFamily="18" charset="0"/>
                        <a:ea typeface="Cambria Math" panose="02040503050406030204" pitchFamily="18" charset="0"/>
                      </a:rPr>
                      <m:t> </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𝟎</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sSub>
                      <m:sSubPr>
                        <m:ctrlPr>
                          <a:rPr lang="fr-FR" sz="1400" b="1" i="1" smtClean="0">
                            <a:solidFill>
                              <a:srgbClr val="FF0000"/>
                            </a:solidFill>
                            <a:latin typeface="Cambria Math" panose="02040503050406030204" pitchFamily="18" charset="0"/>
                          </a:rPr>
                        </m:ctrlPr>
                      </m:sSubPr>
                      <m:e>
                        <m:r>
                          <a:rPr lang="fr-FR" sz="1400" b="1" i="1" smtClean="0">
                            <a:solidFill>
                              <a:srgbClr val="FF0000"/>
                            </a:solidFill>
                            <a:latin typeface="Cambria Math" panose="02040503050406030204" pitchFamily="18" charset="0"/>
                          </a:rPr>
                          <m:t>𝒖</m:t>
                        </m:r>
                      </m:e>
                      <m:sub>
                        <m:r>
                          <a:rPr lang="fr-FR" sz="1400" b="1" i="1" smtClean="0">
                            <a:solidFill>
                              <a:srgbClr val="FF0000"/>
                            </a:solidFill>
                            <a:latin typeface="Cambria Math" panose="02040503050406030204" pitchFamily="18" charset="0"/>
                          </a:rPr>
                          <m:t>𝟎</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𝟓</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𝟑</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𝟐</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sSub>
                      <m:sSubPr>
                        <m:ctrlPr>
                          <a:rPr lang="fr-FR" sz="1400" b="1" i="1" smtClean="0">
                            <a:solidFill>
                              <a:srgbClr val="FF0000"/>
                            </a:solidFill>
                            <a:latin typeface="Cambria Math" panose="02040503050406030204" pitchFamily="18" charset="0"/>
                          </a:rPr>
                        </m:ctrlPr>
                      </m:sSubPr>
                      <m:e>
                        <m:r>
                          <a:rPr lang="fr-FR" sz="1400" b="1" i="1" smtClean="0">
                            <a:solidFill>
                              <a:srgbClr val="FF0000"/>
                            </a:solidFill>
                            <a:latin typeface="Cambria Math" panose="02040503050406030204" pitchFamily="18" charset="0"/>
                          </a:rPr>
                          <m:t>𝒖</m:t>
                        </m:r>
                      </m:e>
                      <m:sub>
                        <m:r>
                          <a:rPr lang="fr-FR" sz="1400" b="1" i="1" smtClean="0">
                            <a:solidFill>
                              <a:srgbClr val="FF000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𝟓</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𝟑</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oMath>
                </a14:m>
                <a:endParaRPr lang="fr-FR" sz="1400" b="1" dirty="0">
                  <a:solidFill>
                    <a:srgbClr val="7030A0"/>
                  </a:solidFill>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𝟑</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sSub>
                      <m:sSubPr>
                        <m:ctrlPr>
                          <a:rPr lang="fr-FR" sz="1400" b="1" i="1" smtClean="0">
                            <a:solidFill>
                              <a:srgbClr val="FF0000"/>
                            </a:solidFill>
                            <a:latin typeface="Cambria Math" panose="02040503050406030204" pitchFamily="18" charset="0"/>
                          </a:rPr>
                        </m:ctrlPr>
                      </m:sSubPr>
                      <m:e>
                        <m:r>
                          <a:rPr lang="fr-FR" sz="1400" b="1" i="1" smtClean="0">
                            <a:solidFill>
                              <a:srgbClr val="FF0000"/>
                            </a:solidFill>
                            <a:latin typeface="Cambria Math" panose="02040503050406030204" pitchFamily="18" charset="0"/>
                          </a:rPr>
                          <m:t>𝒖</m:t>
                        </m:r>
                      </m:e>
                      <m:sub>
                        <m:r>
                          <a:rPr lang="fr-FR" sz="1400" b="1" i="1" smtClean="0">
                            <a:solidFill>
                              <a:srgbClr val="FF0000"/>
                            </a:solidFill>
                            <a:latin typeface="Cambria Math" panose="02040503050406030204" pitchFamily="18" charset="0"/>
                          </a:rPr>
                          <m:t>𝟐</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𝟓</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d>
                      <m:dPr>
                        <m:ctrlPr>
                          <a:rPr lang="fr-FR" sz="1400" b="1" i="1" smtClean="0">
                            <a:solidFill>
                              <a:srgbClr val="7030A0"/>
                            </a:solidFill>
                            <a:latin typeface="Cambria Math" panose="02040503050406030204" pitchFamily="18" charset="0"/>
                            <a:ea typeface="Cambria Math" panose="02040503050406030204" pitchFamily="18" charset="0"/>
                          </a:rPr>
                        </m:ctrlPr>
                      </m:dPr>
                      <m:e>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e>
                    </m:d>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𝟕</m:t>
                    </m:r>
                  </m:oMath>
                </a14:m>
                <a:endParaRPr lang="fr-FR" sz="1400" b="1" dirty="0">
                  <a:solidFill>
                    <a:srgbClr val="7030A0"/>
                  </a:solidFill>
                  <a:latin typeface="Comic Sans MS" panose="030F0902030302020204" pitchFamily="66" charset="0"/>
                </a:endParaRPr>
              </a:p>
              <a:p>
                <a:endParaRPr lang="fr-FR" sz="1400" b="1" dirty="0">
                  <a:solidFill>
                    <a:srgbClr val="7030A0"/>
                  </a:solidFill>
                  <a:latin typeface="Comic Sans MS" panose="030F0902030302020204" pitchFamily="66" charset="0"/>
                </a:endParaRPr>
              </a:p>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 algorithme </a:t>
                </a:r>
              </a:p>
              <a:p>
                <a:r>
                  <a:rPr lang="fr-FR" sz="1400" b="1" dirty="0">
                    <a:solidFill>
                      <a:srgbClr val="7030A0"/>
                    </a:solidFill>
                    <a:latin typeface="Comic Sans MS" panose="030F0902030302020204" pitchFamily="66" charset="0"/>
                  </a:rPr>
                  <a:t>				Calculer le 20</a:t>
                </a:r>
                <a:r>
                  <a:rPr lang="fr-FR" sz="1400" b="1" baseline="30000" dirty="0">
                    <a:solidFill>
                      <a:srgbClr val="7030A0"/>
                    </a:solidFill>
                    <a:latin typeface="Comic Sans MS" panose="030F0902030302020204" pitchFamily="66" charset="0"/>
                  </a:rPr>
                  <a:t>ème</a:t>
                </a:r>
                <a:r>
                  <a:rPr lang="fr-FR" sz="1400" b="1" dirty="0">
                    <a:solidFill>
                      <a:srgbClr val="7030A0"/>
                    </a:solidFill>
                    <a:latin typeface="Comic Sans MS" panose="030F0902030302020204" pitchFamily="66" charset="0"/>
                  </a:rPr>
                  <a:t> terme de la suite définie</a:t>
                </a:r>
              </a:p>
              <a:p>
                <a:r>
                  <a:rPr lang="fr-FR" sz="1400" b="1" dirty="0">
                    <a:solidFill>
                      <a:srgbClr val="7030A0"/>
                    </a:solidFill>
                    <a:latin typeface="Comic Sans MS" panose="030F0902030302020204" pitchFamily="66" charset="0"/>
                  </a:rPr>
                  <a:t>				par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𝒏</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𝒆𝒕</m:t>
                    </m:r>
                    <m:r>
                      <a:rPr lang="fr-FR" sz="1400" b="1" i="1" smtClean="0">
                        <a:solidFill>
                          <a:srgbClr val="7030A0"/>
                        </a:solidFill>
                        <a:latin typeface="Cambria Math" panose="02040503050406030204" pitchFamily="18" charset="0"/>
                        <a:ea typeface="Cambria Math" panose="02040503050406030204" pitchFamily="18" charset="0"/>
                      </a:rPr>
                      <m:t> </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𝟎</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ndParaRPr>
              </a:p>
            </p:txBody>
          </p:sp>
        </mc:Choice>
        <mc:Fallback xmlns="">
          <p:sp>
            <p:nvSpPr>
              <p:cNvPr id="8" name="ZoneTexte 7">
                <a:extLst>
                  <a:ext uri="{FF2B5EF4-FFF2-40B4-BE49-F238E27FC236}">
                    <a16:creationId xmlns:a16="http://schemas.microsoft.com/office/drawing/2014/main" id="{F7FB73C5-44FA-4F43-AE78-5CBB243C61E4}"/>
                  </a:ext>
                </a:extLst>
              </p:cNvPr>
              <p:cNvSpPr txBox="1">
                <a:spLocks noRot="1" noChangeAspect="1" noMove="1" noResize="1" noEditPoints="1" noAdjustHandles="1" noChangeArrowheads="1" noChangeShapeType="1" noTextEdit="1"/>
              </p:cNvSpPr>
              <p:nvPr/>
            </p:nvSpPr>
            <p:spPr>
              <a:xfrm>
                <a:off x="1000674" y="904204"/>
                <a:ext cx="7585731" cy="3323987"/>
              </a:xfrm>
              <a:prstGeom prst="rect">
                <a:avLst/>
              </a:prstGeom>
              <a:blipFill>
                <a:blip r:embed="rId3"/>
                <a:stretch>
                  <a:fillRect l="-167" b="-76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D0A3F8C5-7285-4C4A-B7DE-B7CFE859128B}"/>
              </a:ext>
            </a:extLst>
          </p:cNvPr>
          <p:cNvSpPr txBox="1"/>
          <p:nvPr/>
        </p:nvSpPr>
        <p:spPr>
          <a:xfrm>
            <a:off x="1503376" y="3777359"/>
            <a:ext cx="2927941"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a:solidFill>
                  <a:srgbClr val="C00000"/>
                </a:solidFill>
                <a:latin typeface="Comic Sans MS" panose="030F0702030302020204" pitchFamily="66" charset="0"/>
              </a:rPr>
              <a:t>Algorithme: </a:t>
            </a:r>
            <a:r>
              <a:rPr lang="fr-FR" sz="1200" dirty="0" err="1">
                <a:solidFill>
                  <a:srgbClr val="C00000"/>
                </a:solidFill>
                <a:latin typeface="Comic Sans MS" panose="030F0702030302020204" pitchFamily="66" charset="0"/>
              </a:rPr>
              <a:t>CalculTermeU</a:t>
            </a:r>
            <a:r>
              <a:rPr lang="fr-FR" sz="1200" dirty="0">
                <a:solidFill>
                  <a:srgbClr val="C00000"/>
                </a:solidFill>
                <a:latin typeface="Comic Sans MS" panose="030F0702030302020204" pitchFamily="66" charset="0"/>
              </a:rPr>
              <a:t>(n)</a:t>
            </a:r>
          </a:p>
          <a:p>
            <a:r>
              <a:rPr lang="fr-FR" sz="1200" b="1" dirty="0">
                <a:latin typeface="Comic Sans MS" panose="030F0702030302020204" pitchFamily="66" charset="0"/>
              </a:rPr>
              <a:t> Début</a:t>
            </a:r>
          </a:p>
          <a:p>
            <a:r>
              <a:rPr lang="fr-FR" sz="1200" b="1" dirty="0">
                <a:solidFill>
                  <a:srgbClr val="7030A0"/>
                </a:solidFill>
                <a:latin typeface="Comic Sans MS" panose="030F0702030302020204" pitchFamily="66" charset="0"/>
              </a:rPr>
              <a:t>     u &lt;- 1</a:t>
            </a:r>
            <a:r>
              <a:rPr lang="fr-FR" sz="1200" dirty="0">
                <a:latin typeface="Comic Sans MS" panose="030F0702030302020204" pitchFamily="66" charset="0"/>
              </a:rPr>
              <a:t>		</a:t>
            </a:r>
          </a:p>
          <a:p>
            <a:r>
              <a:rPr lang="fr-FR" sz="1200" b="1" dirty="0">
                <a:solidFill>
                  <a:srgbClr val="00B0F0"/>
                </a:solidFill>
                <a:latin typeface="Comic Sans MS" panose="030F0702030302020204" pitchFamily="66" charset="0"/>
              </a:rPr>
              <a:t>     Pour K allant de … à …… faire</a:t>
            </a:r>
          </a:p>
          <a:p>
            <a:r>
              <a:rPr lang="fr-FR" sz="1200" b="1" dirty="0">
                <a:solidFill>
                  <a:srgbClr val="00B0F0"/>
                </a:solidFill>
                <a:latin typeface="Comic Sans MS" panose="030F0702030302020204" pitchFamily="66" charset="0"/>
              </a:rPr>
              <a:t>	u &lt;- -2u + 5.</a:t>
            </a:r>
          </a:p>
          <a:p>
            <a:r>
              <a:rPr lang="fr-FR" sz="1200" b="1" dirty="0">
                <a:solidFill>
                  <a:srgbClr val="00B0F0"/>
                </a:solidFill>
                <a:latin typeface="Comic Sans MS" panose="030F0702030302020204" pitchFamily="66" charset="0"/>
              </a:rPr>
              <a:t>     Fin Pour</a:t>
            </a:r>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     Retourner u</a:t>
            </a:r>
          </a:p>
          <a:p>
            <a:endParaRPr lang="fr-FR" sz="1200" b="1" dirty="0">
              <a:solidFill>
                <a:srgbClr val="7030A0"/>
              </a:solidFill>
              <a:latin typeface="Comic Sans MS" panose="030F0702030302020204" pitchFamily="66" charset="0"/>
            </a:endParaRPr>
          </a:p>
          <a:p>
            <a:r>
              <a:rPr lang="fr-FR" sz="1200" dirty="0">
                <a:latin typeface="Comic Sans MS" panose="030F0702030302020204" pitchFamily="66" charset="0"/>
              </a:rPr>
              <a:t> </a:t>
            </a:r>
            <a:r>
              <a:rPr lang="fr-FR" sz="1200" b="1" dirty="0">
                <a:latin typeface="Comic Sans MS" panose="030F0702030302020204" pitchFamily="66" charset="0"/>
              </a:rPr>
              <a:t>Fin</a:t>
            </a:r>
          </a:p>
        </p:txBody>
      </p:sp>
      <p:cxnSp>
        <p:nvCxnSpPr>
          <p:cNvPr id="11" name="Connecteur droit 10">
            <a:extLst>
              <a:ext uri="{FF2B5EF4-FFF2-40B4-BE49-F238E27FC236}">
                <a16:creationId xmlns:a16="http://schemas.microsoft.com/office/drawing/2014/main" id="{586EDD68-67A4-5C4E-A229-6126BAF2B007}"/>
              </a:ext>
            </a:extLst>
          </p:cNvPr>
          <p:cNvCxnSpPr>
            <a:cxnSpLocks/>
          </p:cNvCxnSpPr>
          <p:nvPr/>
        </p:nvCxnSpPr>
        <p:spPr>
          <a:xfrm>
            <a:off x="1678898" y="4167264"/>
            <a:ext cx="0" cy="10643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10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9</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Rectangle 4"/>
          <p:cNvSpPr/>
          <p:nvPr/>
        </p:nvSpPr>
        <p:spPr>
          <a:xfrm>
            <a:off x="1503376" y="524667"/>
            <a:ext cx="4028988"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2.3</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Sens de variation d’une suite</a:t>
            </a:r>
            <a:endParaRPr lang="fr-FR" sz="2400" dirty="0">
              <a:effectLst/>
              <a:latin typeface="Times New Roman" panose="02020603050405020304" pitchFamily="18" charset="0"/>
              <a:ea typeface="Times New Roman" panose="02020603050405020304" pitchFamily="18" charset="0"/>
            </a:endParaRPr>
          </a:p>
        </p:txBody>
      </p:sp>
      <p:sp>
        <p:nvSpPr>
          <p:cNvPr id="6" name="ZoneTexte 5"/>
          <p:cNvSpPr txBox="1"/>
          <p:nvPr/>
        </p:nvSpPr>
        <p:spPr>
          <a:xfrm>
            <a:off x="2570672" y="1015488"/>
            <a:ext cx="174118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2.2.1) Définitions</a:t>
            </a:r>
          </a:p>
        </p:txBody>
      </p:sp>
      <mc:AlternateContent xmlns:mc="http://schemas.openxmlformats.org/markup-compatibility/2006" xmlns:a14="http://schemas.microsoft.com/office/drawing/2010/main">
        <mc:Choice Requires="a14">
          <p:sp>
            <p:nvSpPr>
              <p:cNvPr id="7" name="ZoneTexte 6"/>
              <p:cNvSpPr txBox="1"/>
              <p:nvPr/>
            </p:nvSpPr>
            <p:spPr>
              <a:xfrm>
                <a:off x="1238250" y="1556761"/>
                <a:ext cx="6610079" cy="101566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b="1" dirty="0">
                    <a:solidFill>
                      <a:srgbClr val="FF0000"/>
                    </a:solidFill>
                    <a:latin typeface="Comic Sans MS" panose="030F0702030302020204" pitchFamily="66" charset="0"/>
                  </a:rPr>
                  <a:t>Soit </a:t>
                </a:r>
                <a14:m>
                  <m:oMath xmlns:m="http://schemas.openxmlformats.org/officeDocument/2006/math">
                    <m:r>
                      <a:rPr lang="fr-FR" sz="1200" b="1" i="1"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une suite numérique définie pour tout entier naturel </a:t>
                </a:r>
                <a14:m>
                  <m:oMath xmlns:m="http://schemas.openxmlformats.org/officeDocument/2006/math">
                    <m:r>
                      <a:rPr lang="fr-FR" sz="1200" b="1" i="1" smtClean="0">
                        <a:solidFill>
                          <a:srgbClr val="FF0000"/>
                        </a:solidFill>
                        <a:latin typeface="Cambria Math" panose="02040503050406030204" pitchFamily="18" charset="0"/>
                      </a:rPr>
                      <m:t>𝒏</m:t>
                    </m:r>
                  </m:oMath>
                </a14:m>
                <a:r>
                  <a:rPr lang="fr-FR" sz="1200" b="1" dirty="0">
                    <a:solidFill>
                      <a:srgbClr val="FF0000"/>
                    </a:solidFill>
                    <a:latin typeface="Comic Sans MS" panose="030F0702030302020204" pitchFamily="66" charset="0"/>
                  </a:rPr>
                  <a:t>.</a:t>
                </a:r>
              </a:p>
              <a:p>
                <a:r>
                  <a:rPr lang="fr-FR" sz="1200" b="1" dirty="0">
                    <a:solidFill>
                      <a:srgbClr val="FF0000"/>
                    </a:solidFill>
                    <a:latin typeface="Comic Sans MS" panose="030F0702030302020204" pitchFamily="66" charset="0"/>
                  </a:rPr>
                  <a:t>Dire que:</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La suite </a:t>
                </a:r>
                <a14:m>
                  <m:oMath xmlns:m="http://schemas.openxmlformats.org/officeDocument/2006/math">
                    <m:r>
                      <a:rPr lang="fr-FR" sz="1200" b="1" i="0"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est croissante signifie que pour tout entier naturel </a:t>
                </a:r>
                <a14:m>
                  <m:oMath xmlns:m="http://schemas.openxmlformats.org/officeDocument/2006/math">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𝟏</m:t>
                        </m:r>
                      </m:sub>
                    </m:sSub>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ea typeface="Cambria Math" panose="02040503050406030204" pitchFamily="18" charset="0"/>
                      </a:rPr>
                      <m:t>≥ </m:t>
                    </m:r>
                    <m:sSub>
                      <m:sSubPr>
                        <m:ctrlPr>
                          <a:rPr lang="fr-FR" sz="1200" b="1" i="1" smtClean="0">
                            <a:solidFill>
                              <a:srgbClr val="FF0000"/>
                            </a:solidFill>
                            <a:latin typeface="Cambria Math" panose="02040503050406030204" pitchFamily="18" charset="0"/>
                            <a:ea typeface="Cambria Math" panose="02040503050406030204" pitchFamily="18" charset="0"/>
                          </a:rPr>
                        </m:ctrlPr>
                      </m:sSubPr>
                      <m:e>
                        <m:r>
                          <a:rPr lang="fr-FR" sz="1200" b="1" i="1" smtClean="0">
                            <a:solidFill>
                              <a:srgbClr val="FF0000"/>
                            </a:solidFill>
                            <a:latin typeface="Cambria Math" panose="02040503050406030204" pitchFamily="18" charset="0"/>
                            <a:ea typeface="Cambria Math" panose="02040503050406030204" pitchFamily="18" charset="0"/>
                          </a:rPr>
                          <m:t>𝒖</m:t>
                        </m:r>
                      </m:e>
                      <m:sub>
                        <m:r>
                          <a:rPr lang="fr-FR" sz="1200" b="1" i="1" smtClean="0">
                            <a:solidFill>
                              <a:srgbClr val="FF0000"/>
                            </a:solidFill>
                            <a:latin typeface="Cambria Math" panose="02040503050406030204" pitchFamily="18" charset="0"/>
                            <a:ea typeface="Cambria Math" panose="02040503050406030204" pitchFamily="18" charset="0"/>
                          </a:rPr>
                          <m:t>𝒏</m:t>
                        </m:r>
                      </m:sub>
                    </m:sSub>
                  </m:oMath>
                </a14:m>
                <a:r>
                  <a:rPr lang="fr-FR" sz="1200" b="1" dirty="0">
                    <a:solidFill>
                      <a:srgbClr val="FF0000"/>
                    </a:solidFill>
                    <a:latin typeface="Comic Sans MS" panose="030F0702030302020204" pitchFamily="66" charset="0"/>
                  </a:rPr>
                  <a:t> ;</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La suite </a:t>
                </a:r>
                <a14:m>
                  <m:oMath xmlns:m="http://schemas.openxmlformats.org/officeDocument/2006/math">
                    <m:r>
                      <a:rPr lang="fr-FR" sz="1200" b="1" i="1"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est décroissante signifie que pour tout entier naturel </a:t>
                </a:r>
                <a14:m>
                  <m:oMath xmlns:m="http://schemas.openxmlformats.org/officeDocument/2006/math">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𝟏</m:t>
                        </m:r>
                      </m:sub>
                    </m:sSub>
                    <m:r>
                      <a:rPr lang="fr-FR" sz="1200" b="1" i="1" smtClean="0">
                        <a:solidFill>
                          <a:srgbClr val="FF0000"/>
                        </a:solidFill>
                        <a:latin typeface="Cambria Math" panose="02040503050406030204" pitchFamily="18" charset="0"/>
                      </a:rPr>
                      <m:t>  </m:t>
                    </m:r>
                    <m:r>
                      <a:rPr lang="fr-FR" sz="1200" b="1" i="1" smtClean="0">
                        <a:solidFill>
                          <a:srgbClr val="FF0000"/>
                        </a:solidFill>
                        <a:latin typeface="Cambria Math" panose="02040503050406030204" pitchFamily="18" charset="0"/>
                        <a:ea typeface="Cambria Math" panose="02040503050406030204" pitchFamily="18" charset="0"/>
                      </a:rPr>
                      <m:t>≤  </m:t>
                    </m:r>
                    <m:sSub>
                      <m:sSubPr>
                        <m:ctrlPr>
                          <a:rPr lang="fr-FR" sz="1200" b="1" i="1" smtClean="0">
                            <a:solidFill>
                              <a:srgbClr val="FF0000"/>
                            </a:solidFill>
                            <a:latin typeface="Cambria Math" panose="02040503050406030204" pitchFamily="18" charset="0"/>
                            <a:ea typeface="Cambria Math" panose="02040503050406030204" pitchFamily="18" charset="0"/>
                          </a:rPr>
                        </m:ctrlPr>
                      </m:sSubPr>
                      <m:e>
                        <m:r>
                          <a:rPr lang="fr-FR" sz="1200" b="1" i="1" smtClean="0">
                            <a:solidFill>
                              <a:srgbClr val="FF0000"/>
                            </a:solidFill>
                            <a:latin typeface="Cambria Math" panose="02040503050406030204" pitchFamily="18" charset="0"/>
                            <a:ea typeface="Cambria Math" panose="02040503050406030204" pitchFamily="18" charset="0"/>
                          </a:rPr>
                          <m:t>𝒖</m:t>
                        </m:r>
                      </m:e>
                      <m:sub>
                        <m:r>
                          <a:rPr lang="fr-FR" sz="1200" b="1" i="1" smtClean="0">
                            <a:solidFill>
                              <a:srgbClr val="FF0000"/>
                            </a:solidFill>
                            <a:latin typeface="Cambria Math" panose="02040503050406030204" pitchFamily="18" charset="0"/>
                            <a:ea typeface="Cambria Math" panose="02040503050406030204" pitchFamily="18" charset="0"/>
                          </a:rPr>
                          <m:t>𝒏</m:t>
                        </m:r>
                      </m:sub>
                    </m:sSub>
                    <m:r>
                      <a:rPr lang="fr-FR" sz="1200" b="1" i="1" smtClean="0">
                        <a:solidFill>
                          <a:srgbClr val="FF0000"/>
                        </a:solidFill>
                        <a:latin typeface="Cambria Math" panose="02040503050406030204" pitchFamily="18" charset="0"/>
                        <a:ea typeface="Cambria Math" panose="02040503050406030204" pitchFamily="18" charset="0"/>
                      </a:rPr>
                      <m:t> ;</m:t>
                    </m:r>
                  </m:oMath>
                </a14:m>
                <a:endParaRPr lang="fr-FR" sz="1200" b="1" dirty="0">
                  <a:solidFill>
                    <a:srgbClr val="FF0000"/>
                  </a:solidFill>
                  <a:latin typeface="Comic Sans MS" panose="030F0702030302020204" pitchFamily="66" charset="0"/>
                </a:endParaRP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La suite </a:t>
                </a:r>
                <a14:m>
                  <m:oMath xmlns:m="http://schemas.openxmlformats.org/officeDocument/2006/math">
                    <m:r>
                      <a:rPr lang="fr-FR" sz="1200" b="1" i="1"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est constante signifie que pour tout entier naturel </a:t>
                </a:r>
                <a14:m>
                  <m:oMath xmlns:m="http://schemas.openxmlformats.org/officeDocument/2006/math">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𝟏</m:t>
                        </m:r>
                      </m:sub>
                    </m:sSub>
                    <m:r>
                      <a:rPr lang="fr-FR" sz="1200" b="1" i="1" smtClean="0">
                        <a:solidFill>
                          <a:srgbClr val="FF0000"/>
                        </a:solidFill>
                        <a:latin typeface="Cambria Math" panose="02040503050406030204" pitchFamily="18" charset="0"/>
                      </a:rPr>
                      <m:t>= </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oMath>
                </a14:m>
                <a:r>
                  <a:rPr lang="fr-FR" sz="1200" b="1" dirty="0">
                    <a:solidFill>
                      <a:srgbClr val="FF0000"/>
                    </a:solidFill>
                    <a:latin typeface="Comic Sans MS" panose="030F0702030302020204" pitchFamily="66" charset="0"/>
                  </a:rPr>
                  <a:t>.</a:t>
                </a:r>
              </a:p>
            </p:txBody>
          </p:sp>
        </mc:Choice>
        <mc:Fallback xmlns="">
          <p:sp>
            <p:nvSpPr>
              <p:cNvPr id="7" name="ZoneTexte 6"/>
              <p:cNvSpPr txBox="1">
                <a:spLocks noRot="1" noChangeAspect="1" noMove="1" noResize="1" noEditPoints="1" noAdjustHandles="1" noChangeArrowheads="1" noChangeShapeType="1" noTextEdit="1"/>
              </p:cNvSpPr>
              <p:nvPr/>
            </p:nvSpPr>
            <p:spPr>
              <a:xfrm>
                <a:off x="1238250" y="1556761"/>
                <a:ext cx="6610079" cy="1015663"/>
              </a:xfrm>
              <a:prstGeom prst="rect">
                <a:avLst/>
              </a:prstGeom>
              <a:blipFill rotWithShape="0">
                <a:blip r:embed="rId3"/>
                <a:stretch>
                  <a:fillRect b="-235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238250" y="3518548"/>
                <a:ext cx="7337265" cy="646331"/>
              </a:xfrm>
              <a:prstGeom prst="rect">
                <a:avLst/>
              </a:prstGeom>
              <a:noFill/>
            </p:spPr>
            <p:txBody>
              <a:bodyPr wrap="none" rtlCol="0">
                <a:spAutoFit/>
              </a:bodyPr>
              <a:lstStyle/>
              <a:p>
                <a:r>
                  <a:rPr lang="fr-FR" sz="1200" b="1" dirty="0">
                    <a:solidFill>
                      <a:srgbClr val="0070C0"/>
                    </a:solidFill>
                    <a:latin typeface="Comic Sans MS" panose="030F0702030302020204" pitchFamily="66" charset="0"/>
                  </a:rPr>
                  <a:t>Attention!!!</a:t>
                </a:r>
              </a:p>
              <a:p>
                <a:r>
                  <a:rPr lang="fr-FR" sz="1200" dirty="0">
                    <a:latin typeface="Comic Sans MS" panose="030F0702030302020204" pitchFamily="66" charset="0"/>
                  </a:rPr>
                  <a:t>Une suite peut-être ni croissante, ni décroissante comme la suite </a:t>
                </a:r>
                <a14:m>
                  <m:oMath xmlns:m="http://schemas.openxmlformats.org/officeDocument/2006/math">
                    <m:r>
                      <a:rPr lang="fr-FR" sz="1200" b="0" i="1" smtClean="0">
                        <a:latin typeface="Cambria Math" panose="02040503050406030204" pitchFamily="18" charset="0"/>
                      </a:rPr>
                      <m:t>(</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𝑣</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présente dans la partie 2.1.2 </a:t>
                </a:r>
              </a:p>
              <a:p>
                <a:endParaRPr lang="fr-FR" sz="1200" dirty="0">
                  <a:latin typeface="Comic Sans MS" panose="030F0702030302020204" pitchFamily="66" charset="0"/>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238250" y="3518548"/>
                <a:ext cx="7337265" cy="646331"/>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238250" y="2828925"/>
                <a:ext cx="9750105" cy="461665"/>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Les suites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définies dans les parties 2.1.1 et 2.1.2 sont deux suites croissantes. Chaque terme suivant est supérieur au précédent.</a:t>
                </a:r>
                <a:r>
                  <a:rPr lang="fr-FR" sz="1200" dirty="0">
                    <a:latin typeface="Comic Sans MS" panose="030F0702030302020204" pitchFamily="66" charset="0"/>
                  </a:rPr>
                  <a:t>  </a:t>
                </a:r>
              </a:p>
            </p:txBody>
          </p:sp>
        </mc:Choice>
        <mc:Fallback xmlns="">
          <p:sp>
            <p:nvSpPr>
              <p:cNvPr id="12" name="ZoneTexte 11"/>
              <p:cNvSpPr txBox="1">
                <a:spLocks noRot="1" noChangeAspect="1" noMove="1" noResize="1" noEditPoints="1" noAdjustHandles="1" noChangeArrowheads="1" noChangeShapeType="1" noTextEdit="1"/>
              </p:cNvSpPr>
              <p:nvPr/>
            </p:nvSpPr>
            <p:spPr>
              <a:xfrm>
                <a:off x="1238250" y="2828925"/>
                <a:ext cx="9750105" cy="461665"/>
              </a:xfrm>
              <a:prstGeom prst="rect">
                <a:avLst/>
              </a:prstGeom>
              <a:blipFill rotWithShape="0">
                <a:blip r:embed="rId5"/>
                <a:stretch>
                  <a:fillRect b="-92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238250" y="4135989"/>
                <a:ext cx="10126426" cy="830997"/>
              </a:xfrm>
              <a:prstGeom prst="rect">
                <a:avLst/>
              </a:prstGeom>
              <a:noFill/>
            </p:spPr>
            <p:txBody>
              <a:bodyPr wrap="none" rtlCol="0">
                <a:spAutoFit/>
              </a:bodyPr>
              <a:lstStyle/>
              <a:p>
                <a:r>
                  <a:rPr lang="fr-FR" sz="1200" b="1" dirty="0">
                    <a:solidFill>
                      <a:srgbClr val="FF0000"/>
                    </a:solidFill>
                    <a:latin typeface="Comic Sans MS" panose="030F0702030302020204" pitchFamily="66" charset="0"/>
                  </a:rPr>
                  <a:t>Remarques:</a:t>
                </a:r>
              </a:p>
              <a:p>
                <a:pPr marL="171450" indent="-171450">
                  <a:buFont typeface="Wingdings" panose="05000000000000000000" pitchFamily="2" charset="2"/>
                  <a:buChar char="ü"/>
                </a:pPr>
                <a:r>
                  <a:rPr lang="fr-FR" sz="1200" dirty="0">
                    <a:latin typeface="Comic Sans MS" panose="030F0702030302020204" pitchFamily="66" charset="0"/>
                  </a:rPr>
                  <a:t>Il existe des suites où l’inégalité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r>
                          <a:rPr lang="fr-FR" sz="1200" b="0" i="1" smtClean="0">
                            <a:latin typeface="Cambria Math" panose="02040503050406030204" pitchFamily="18" charset="0"/>
                          </a:rPr>
                          <m:t>+1</m:t>
                        </m:r>
                      </m:sub>
                    </m:sSub>
                    <m:r>
                      <a:rPr lang="fr-FR" sz="1200" b="0" i="1" smtClean="0">
                        <a:latin typeface="Cambria Math" panose="02040503050406030204" pitchFamily="18" charset="0"/>
                      </a:rPr>
                      <m:t> </m:t>
                    </m:r>
                    <m:r>
                      <a:rPr lang="fr-FR" sz="1200" b="0" i="1" smtClean="0">
                        <a:latin typeface="Cambria Math" panose="02040503050406030204" pitchFamily="18" charset="0"/>
                        <a:ea typeface="Cambria Math" panose="02040503050406030204" pitchFamily="18" charset="0"/>
                      </a:rPr>
                      <m:t>≥ </m:t>
                    </m:r>
                    <m:sSub>
                      <m:sSubPr>
                        <m:ctrlPr>
                          <a:rPr lang="fr-FR" sz="1200" b="0" i="1" smtClean="0">
                            <a:latin typeface="Cambria Math" panose="02040503050406030204" pitchFamily="18" charset="0"/>
                            <a:ea typeface="Cambria Math" panose="02040503050406030204" pitchFamily="18" charset="0"/>
                          </a:rPr>
                        </m:ctrlPr>
                      </m:sSubPr>
                      <m:e>
                        <m:r>
                          <a:rPr lang="fr-FR" sz="1200" b="0" i="1" smtClean="0">
                            <a:latin typeface="Cambria Math" panose="02040503050406030204" pitchFamily="18" charset="0"/>
                            <a:ea typeface="Cambria Math" panose="02040503050406030204" pitchFamily="18" charset="0"/>
                          </a:rPr>
                          <m:t>𝑢</m:t>
                        </m:r>
                      </m:e>
                      <m:sub>
                        <m:r>
                          <a:rPr lang="fr-FR" sz="1200" b="0" i="1" smtClean="0">
                            <a:latin typeface="Cambria Math" panose="02040503050406030204" pitchFamily="18" charset="0"/>
                            <a:ea typeface="Cambria Math" panose="02040503050406030204" pitchFamily="18" charset="0"/>
                          </a:rPr>
                          <m:t>𝑛</m:t>
                        </m:r>
                      </m:sub>
                    </m:sSub>
                  </m:oMath>
                </a14:m>
                <a:r>
                  <a:rPr lang="fr-FR" sz="1200" dirty="0">
                    <a:latin typeface="Comic Sans MS" panose="030F0702030302020204" pitchFamily="66" charset="0"/>
                  </a:rPr>
                  <a:t> est vraie seulement à partir d’un certain rang p, on dit alors que la suite </a:t>
                </a:r>
                <a14:m>
                  <m:oMath xmlns:m="http://schemas.openxmlformats.org/officeDocument/2006/math">
                    <m:r>
                      <a:rPr lang="fr-FR" sz="1200" b="0" i="0" smtClean="0">
                        <a:latin typeface="Cambria Math" panose="02040503050406030204" pitchFamily="18" charset="0"/>
                      </a:rPr>
                      <m:t>(</m:t>
                    </m:r>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est croissante </a:t>
                </a:r>
              </a:p>
              <a:p>
                <a:r>
                  <a:rPr lang="fr-FR" sz="1200" dirty="0">
                    <a:latin typeface="Comic Sans MS" panose="030F0702030302020204" pitchFamily="66" charset="0"/>
                  </a:rPr>
                  <a:t>à partir du rang p. Il en est de même pour la décroissance.</a:t>
                </a:r>
              </a:p>
              <a:p>
                <a:pPr marL="171450" indent="-171450">
                  <a:buFont typeface="Wingdings" panose="05000000000000000000" pitchFamily="2" charset="2"/>
                  <a:buChar char="ü"/>
                </a:pPr>
                <a:r>
                  <a:rPr lang="fr-FR" sz="1200" dirty="0">
                    <a:latin typeface="Comic Sans MS" panose="030F0702030302020204" pitchFamily="66" charset="0"/>
                  </a:rPr>
                  <a:t>Une suite est dite monotone lorsqu’une suite est croissante ou décroissante.</a:t>
                </a:r>
              </a:p>
            </p:txBody>
          </p:sp>
        </mc:Choice>
        <mc:Fallback xmlns="">
          <p:sp>
            <p:nvSpPr>
              <p:cNvPr id="8" name="ZoneTexte 7"/>
              <p:cNvSpPr txBox="1">
                <a:spLocks noRot="1" noChangeAspect="1" noMove="1" noResize="1" noEditPoints="1" noAdjustHandles="1" noChangeArrowheads="1" noChangeShapeType="1" noTextEdit="1"/>
              </p:cNvSpPr>
              <p:nvPr/>
            </p:nvSpPr>
            <p:spPr>
              <a:xfrm>
                <a:off x="1238250" y="4135989"/>
                <a:ext cx="10126426" cy="830997"/>
              </a:xfrm>
              <a:prstGeom prst="rect">
                <a:avLst/>
              </a:prstGeom>
              <a:blipFill rotWithShape="0">
                <a:blip r:embed="rId6"/>
                <a:stretch>
                  <a:fillRect b="-4380"/>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8C1D4C6F-EE5C-6145-8A45-24A748BE4D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8091" y="36319"/>
            <a:ext cx="2527300" cy="2527300"/>
          </a:xfrm>
          <a:prstGeom prst="rect">
            <a:avLst/>
          </a:prstGeom>
        </p:spPr>
      </p:pic>
    </p:spTree>
    <p:extLst>
      <p:ext uri="{BB962C8B-B14F-4D97-AF65-F5344CB8AC3E}">
        <p14:creationId xmlns:p14="http://schemas.microsoft.com/office/powerpoint/2010/main" val="1761920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2393</TotalTime>
  <Words>1894</Words>
  <Application>Microsoft Macintosh PowerPoint</Application>
  <PresentationFormat>Grand écran</PresentationFormat>
  <Paragraphs>180</Paragraphs>
  <Slides>12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Cambria Math</vt:lpstr>
      <vt:lpstr>Comic Sans MS</vt:lpstr>
      <vt:lpstr>Impact</vt:lpstr>
      <vt:lpstr>Times New Roman</vt:lpstr>
      <vt:lpstr>Wingdings</vt:lpstr>
      <vt:lpstr>Grand événement</vt:lpstr>
      <vt:lpstr>Thème: algèbre      séquence 3:         Suites numériques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analyse      séquence 1:           Le second degré</dc:title>
  <dc:creator>MEVEL CHRISTOPHE</dc:creator>
  <cp:lastModifiedBy>Christophe Mevel</cp:lastModifiedBy>
  <cp:revision>84</cp:revision>
  <dcterms:created xsi:type="dcterms:W3CDTF">2014-09-05T11:48:57Z</dcterms:created>
  <dcterms:modified xsi:type="dcterms:W3CDTF">2019-10-07T16:41:35Z</dcterms:modified>
</cp:coreProperties>
</file>