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62" r:id="rId5"/>
    <p:sldId id="269" r:id="rId6"/>
    <p:sldId id="259" r:id="rId7"/>
    <p:sldId id="261" r:id="rId8"/>
    <p:sldId id="268" r:id="rId9"/>
    <p:sldId id="264" r:id="rId10"/>
    <p:sldId id="265" r:id="rId11"/>
    <p:sldId id="266"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6" d="100"/>
          <a:sy n="86" d="100"/>
        </p:scale>
        <p:origin x="216"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86301-C011-4575-9D8C-E064DB9A9D1B}" type="datetimeFigureOut">
              <a:rPr lang="fr-FR" smtClean="0"/>
              <a:t>07/10/2019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52B2B-D08B-4F9B-BE94-59D145D92757}" type="slidenum">
              <a:rPr lang="fr-FR" smtClean="0"/>
              <a:t>‹N°›</a:t>
            </a:fld>
            <a:endParaRPr lang="fr-FR"/>
          </a:p>
        </p:txBody>
      </p:sp>
    </p:spTree>
    <p:extLst>
      <p:ext uri="{BB962C8B-B14F-4D97-AF65-F5344CB8AC3E}">
        <p14:creationId xmlns:p14="http://schemas.microsoft.com/office/powerpoint/2010/main" val="382881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F552B2B-D08B-4F9B-BE94-59D145D92757}" type="slidenum">
              <a:rPr lang="fr-FR" smtClean="0"/>
              <a:t>1</a:t>
            </a:fld>
            <a:endParaRPr lang="fr-FR"/>
          </a:p>
        </p:txBody>
      </p:sp>
    </p:spTree>
    <p:extLst>
      <p:ext uri="{BB962C8B-B14F-4D97-AF65-F5344CB8AC3E}">
        <p14:creationId xmlns:p14="http://schemas.microsoft.com/office/powerpoint/2010/main" val="112216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E1BE19A-D69D-46FE-90E4-1A55FAFE6251}" type="datetime1">
              <a:rPr lang="fr-FR" smtClean="0"/>
              <a:t>07/10/2019</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fr-FR"/>
              <a:t>mevel christophe</a:t>
            </a: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36F33B7-9A85-457B-8A49-2F9D48DC0B12}" type="slidenum">
              <a:rPr lang="fr-FR" smtClean="0"/>
              <a:t>‹N°›</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365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516D7AD-263B-41FB-B7F0-30626F92F9EB}"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84219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CE4EA4D-6059-4434-A8CF-CD943ABC3AA6}"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96899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65F57FF-D87A-4DA1-B565-70DFF395E045}"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660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D9D42D5-EEA3-4E55-99E0-3D1A4E8A86D2}"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418881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5DAB49A6-DEE4-4569-8484-979022B413F7}" type="datetime1">
              <a:rPr lang="fr-FR" smtClean="0"/>
              <a:t>07/10/2019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189246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56EB25C9-9D2D-46F8-9803-6CB797B95B69}" type="datetime1">
              <a:rPr lang="fr-FR" smtClean="0"/>
              <a:t>07/10/2019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161999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6DC92C-A421-406F-8192-226EC8464AAD}" type="datetime1">
              <a:rPr lang="fr-FR" smtClean="0"/>
              <a:t>07/10/2019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516697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3F16F3-7BE5-440F-A265-2E50790B0658}" type="datetime1">
              <a:rPr lang="fr-FR" smtClean="0"/>
              <a:t>07/10/2019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88980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1030498-20A5-44FD-817F-B7F1ED60286D}" type="datetime1">
              <a:rPr lang="fr-FR" smtClean="0"/>
              <a:t>07/10/2019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70086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C2A8DD-C629-4FF5-8C92-581E4F7BDDF9}" type="datetime1">
              <a:rPr lang="fr-FR" smtClean="0"/>
              <a:t>07/10/2019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89599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4B2FAE5-D5FC-448B-BD60-367B36DD9B2B}"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92854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AA66BCE-B9F4-4C0E-B240-0B9F9D032245}" type="datetime1">
              <a:rPr lang="fr-FR" smtClean="0"/>
              <a:t>07/10/2019</a:t>
            </a:fld>
            <a:endParaRPr lang="fr-FR"/>
          </a:p>
        </p:txBody>
      </p:sp>
      <p:sp>
        <p:nvSpPr>
          <p:cNvPr id="8" name="Footer Placeholder 7"/>
          <p:cNvSpPr>
            <a:spLocks noGrp="1"/>
          </p:cNvSpPr>
          <p:nvPr>
            <p:ph type="ftr" sz="quarter" idx="11"/>
          </p:nvPr>
        </p:nvSpPr>
        <p:spPr/>
        <p:txBody>
          <a:bodyPr/>
          <a:lstStyle/>
          <a:p>
            <a:r>
              <a:rPr lang="fr-FR"/>
              <a:t>mevel christophe</a:t>
            </a:r>
          </a:p>
        </p:txBody>
      </p:sp>
      <p:sp>
        <p:nvSpPr>
          <p:cNvPr id="9" name="Slide Number Placeholder 8"/>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10738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3842584-4963-4DCF-AEE1-51FEE84C75C4}" type="datetime1">
              <a:rPr lang="fr-FR" smtClean="0"/>
              <a:t>07/10/2019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82930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B9E6C-4A6E-48C0-9976-AEDC1199042A}" type="datetime1">
              <a:rPr lang="fr-FR" smtClean="0"/>
              <a:t>07/10/2019</a:t>
            </a:fld>
            <a:endParaRPr lang="fr-FR"/>
          </a:p>
        </p:txBody>
      </p:sp>
      <p:sp>
        <p:nvSpPr>
          <p:cNvPr id="3" name="Footer Placeholder 2"/>
          <p:cNvSpPr>
            <a:spLocks noGrp="1"/>
          </p:cNvSpPr>
          <p:nvPr>
            <p:ph type="ftr" sz="quarter" idx="11"/>
          </p:nvPr>
        </p:nvSpPr>
        <p:spPr/>
        <p:txBody>
          <a:bodyPr/>
          <a:lstStyle/>
          <a:p>
            <a:r>
              <a:rPr lang="fr-FR"/>
              <a:t>mevel christophe</a:t>
            </a:r>
          </a:p>
        </p:txBody>
      </p:sp>
      <p:sp>
        <p:nvSpPr>
          <p:cNvPr id="4" name="Slide Number Placeholder 3"/>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37980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29F21DA-344B-453A-A1D0-19F6DE38BAF7}"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65347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0F9BF00-06DF-4C57-89F3-E6A1E33CE901}" type="datetime1">
              <a:rPr lang="fr-FR" smtClean="0"/>
              <a:t>07/10/2019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103782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809186D-8CAB-4168-8097-D43CAA516CF8}" type="datetime1">
              <a:rPr lang="fr-FR" smtClean="0"/>
              <a:t>07/10/2019</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fr-FR"/>
              <a:t>mevel christophe</a:t>
            </a: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36F33B7-9A85-457B-8A49-2F9D48DC0B12}" type="slidenum">
              <a:rPr lang="fr-FR" smtClean="0"/>
              <a:t>‹N°›</a:t>
            </a:fld>
            <a:endParaRPr lang="fr-FR"/>
          </a:p>
        </p:txBody>
      </p:sp>
    </p:spTree>
    <p:extLst>
      <p:ext uri="{BB962C8B-B14F-4D97-AF65-F5344CB8AC3E}">
        <p14:creationId xmlns:p14="http://schemas.microsoft.com/office/powerpoint/2010/main" val="2300319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0.png"/><Relationship Id="rId9" Type="http://schemas.openxmlformats.org/officeDocument/2006/relationships/hyperlink" Target="https://www.geogebra.org/material/simple/id/434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21420000">
            <a:off x="891201" y="253378"/>
            <a:ext cx="9755187" cy="2766528"/>
          </a:xfrm>
        </p:spPr>
        <p:txBody>
          <a:bodyPr>
            <a:normAutofit/>
          </a:bodyPr>
          <a:lstStyle/>
          <a:p>
            <a:pPr algn="l"/>
            <a:r>
              <a:rPr lang="fr-FR" sz="6000" dirty="0"/>
              <a:t>Thème: algèbre</a:t>
            </a:r>
            <a:br>
              <a:rPr lang="fr-FR" sz="3600" dirty="0"/>
            </a:br>
            <a:br>
              <a:rPr lang="fr-FR" sz="3600" dirty="0"/>
            </a:br>
            <a:r>
              <a:rPr lang="fr-FR" sz="3600" dirty="0"/>
              <a:t>				</a:t>
            </a:r>
            <a:r>
              <a:rPr lang="fr-FR" sz="3200" dirty="0"/>
              <a:t>séquence 3:</a:t>
            </a:r>
            <a:br>
              <a:rPr lang="fr-FR" sz="3200" dirty="0"/>
            </a:br>
            <a:r>
              <a:rPr lang="fr-FR" sz="3200" dirty="0"/>
              <a:t>			    Suites numériques</a:t>
            </a:r>
            <a:endParaRPr lang="fr-FR" sz="6000" dirty="0"/>
          </a:p>
        </p:txBody>
      </p:sp>
      <p:sp>
        <p:nvSpPr>
          <p:cNvPr id="4" name="Espace réservé du pied de page 3"/>
          <p:cNvSpPr>
            <a:spLocks noGrp="1"/>
          </p:cNvSpPr>
          <p:nvPr>
            <p:ph type="ftr" sz="quarter" idx="11"/>
          </p:nvPr>
        </p:nvSpPr>
        <p:spPr/>
        <p:txBody>
          <a:bodyPr/>
          <a:lstStyle/>
          <a:p>
            <a:r>
              <a:rPr lang="fr-FR" sz="2800" dirty="0" err="1"/>
              <a:t>mevel</a:t>
            </a:r>
            <a:r>
              <a:rPr lang="fr-FR" sz="2800" dirty="0"/>
              <a:t> </a:t>
            </a:r>
            <a:r>
              <a:rPr lang="fr-FR" sz="2800" dirty="0" err="1"/>
              <a:t>christophe</a:t>
            </a:r>
            <a:endParaRPr lang="fr-FR" sz="2800" dirty="0"/>
          </a:p>
        </p:txBody>
      </p:sp>
      <p:sp>
        <p:nvSpPr>
          <p:cNvPr id="5" name="Espace réservé du numéro de diapositive 4"/>
          <p:cNvSpPr>
            <a:spLocks noGrp="1"/>
          </p:cNvSpPr>
          <p:nvPr>
            <p:ph type="sldNum" sz="quarter" idx="12"/>
          </p:nvPr>
        </p:nvSpPr>
        <p:spPr/>
        <p:txBody>
          <a:bodyPr/>
          <a:lstStyle/>
          <a:p>
            <a:fld id="{D36F33B7-9A85-457B-8A49-2F9D48DC0B12}" type="slidenum">
              <a:rPr lang="fr-FR" smtClean="0"/>
              <a:t>1</a:t>
            </a:fld>
            <a:endParaRPr lang="fr-FR"/>
          </a:p>
        </p:txBody>
      </p:sp>
      <p:pic>
        <p:nvPicPr>
          <p:cNvPr id="7" name="Image 6" descr="D:\Cours Mathématiques\Seconde\Cours 2014_2015\Fonctions\Résolution des équations\CC.png"/>
          <p:cNvPicPr/>
          <p:nvPr/>
        </p:nvPicPr>
        <p:blipFill>
          <a:blip r:embed="rId3">
            <a:extLst>
              <a:ext uri="{28A0092B-C50C-407E-A947-70E740481C1C}">
                <a14:useLocalDpi xmlns:a14="http://schemas.microsoft.com/office/drawing/2010/main" val="0"/>
              </a:ext>
            </a:extLst>
          </a:blip>
          <a:srcRect/>
          <a:stretch>
            <a:fillRect/>
          </a:stretch>
        </p:blipFill>
        <p:spPr bwMode="auto">
          <a:xfrm rot="21384402">
            <a:off x="9884541" y="4815788"/>
            <a:ext cx="1120140" cy="396240"/>
          </a:xfrm>
          <a:prstGeom prst="rect">
            <a:avLst/>
          </a:prstGeom>
          <a:noFill/>
          <a:ln>
            <a:noFill/>
          </a:ln>
        </p:spPr>
      </p:pic>
      <p:pic>
        <p:nvPicPr>
          <p:cNvPr id="9" name="Image 8">
            <a:extLst>
              <a:ext uri="{FF2B5EF4-FFF2-40B4-BE49-F238E27FC236}">
                <a16:creationId xmlns:a16="http://schemas.microsoft.com/office/drawing/2014/main" id="{F88E7975-49F7-1049-BCA1-2352417A7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26365">
            <a:off x="7583667" y="442842"/>
            <a:ext cx="3187700" cy="1193800"/>
          </a:xfrm>
          <a:prstGeom prst="rect">
            <a:avLst/>
          </a:prstGeom>
          <a:ln>
            <a:solidFill>
              <a:schemeClr val="accent1"/>
            </a:solidFill>
          </a:ln>
        </p:spPr>
      </p:pic>
      <p:pic>
        <p:nvPicPr>
          <p:cNvPr id="10" name="Image 9">
            <a:extLst>
              <a:ext uri="{FF2B5EF4-FFF2-40B4-BE49-F238E27FC236}">
                <a16:creationId xmlns:a16="http://schemas.microsoft.com/office/drawing/2014/main" id="{23D76762-7856-4941-A0F8-69F7DE057F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11653">
            <a:off x="158256" y="3314806"/>
            <a:ext cx="1559196" cy="1559196"/>
          </a:xfrm>
          <a:prstGeom prst="rect">
            <a:avLst/>
          </a:prstGeom>
        </p:spPr>
      </p:pic>
      <p:pic>
        <p:nvPicPr>
          <p:cNvPr id="8" name="Image 7">
            <a:extLst>
              <a:ext uri="{FF2B5EF4-FFF2-40B4-BE49-F238E27FC236}">
                <a16:creationId xmlns:a16="http://schemas.microsoft.com/office/drawing/2014/main" id="{65B43952-5314-4B4A-B2A9-D58D1774CD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6575">
            <a:off x="3606365" y="2984645"/>
            <a:ext cx="4324856" cy="2081927"/>
          </a:xfrm>
          <a:prstGeom prst="rect">
            <a:avLst/>
          </a:prstGeom>
        </p:spPr>
      </p:pic>
    </p:spTree>
    <p:extLst>
      <p:ext uri="{BB962C8B-B14F-4D97-AF65-F5344CB8AC3E}">
        <p14:creationId xmlns:p14="http://schemas.microsoft.com/office/powerpoint/2010/main" val="182644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10</a:t>
            </a:fld>
            <a:endParaRPr lang="fr-FR"/>
          </a:p>
        </p:txBody>
      </p:sp>
      <p:pic>
        <p:nvPicPr>
          <p:cNvPr id="4" name="Image 3" descr="D:\Cours Mathématiques\Seconde\Cours 2014_2015\Fonctions\Résolution des équations\CC.png"/>
          <p:cNvPicPr/>
          <p:nvPr/>
        </p:nvPicPr>
        <p:blipFill>
          <a:blip r:embed="rId2">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5" name="ZoneTexte 4"/>
          <p:cNvSpPr txBox="1"/>
          <p:nvPr/>
        </p:nvSpPr>
        <p:spPr>
          <a:xfrm>
            <a:off x="2565069" y="584167"/>
            <a:ext cx="4584909"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2.2.2) Déterminer le sens de variation d’une suite</a:t>
            </a:r>
          </a:p>
        </p:txBody>
      </p:sp>
      <p:sp>
        <p:nvSpPr>
          <p:cNvPr id="6" name="ZoneTexte 5"/>
          <p:cNvSpPr txBox="1"/>
          <p:nvPr/>
        </p:nvSpPr>
        <p:spPr>
          <a:xfrm>
            <a:off x="1052423" y="1147313"/>
            <a:ext cx="9005992"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200" b="1" dirty="0">
                <a:solidFill>
                  <a:srgbClr val="FF0000"/>
                </a:solidFill>
                <a:latin typeface="Comic Sans MS" panose="030F0702030302020204" pitchFamily="66" charset="0"/>
              </a:rPr>
              <a:t>Méthode 1:</a:t>
            </a: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a:t>
            </a: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a:t>
            </a:r>
            <a:endParaRPr lang="fr-FR" sz="1200" dirty="0">
              <a:latin typeface="Comic Sans MS" panose="030F0702030302020204" pitchFamily="66" charset="0"/>
            </a:endParaRPr>
          </a:p>
          <a:p>
            <a:endParaRPr lang="fr-FR" sz="12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ZoneTexte 6"/>
              <p:cNvSpPr txBox="1"/>
              <p:nvPr/>
            </p:nvSpPr>
            <p:spPr>
              <a:xfrm>
                <a:off x="1052423" y="2130724"/>
                <a:ext cx="9417963" cy="2817759"/>
              </a:xfrm>
              <a:prstGeom prst="rect">
                <a:avLst/>
              </a:prstGeom>
              <a:noFill/>
            </p:spPr>
            <p:txBody>
              <a:bodyPr wrap="none" rtlCol="0">
                <a:spAutoFit/>
              </a:bodyPr>
              <a:lstStyle/>
              <a:p>
                <a:r>
                  <a:rPr lang="fr-FR" sz="1200" b="1" dirty="0">
                    <a:solidFill>
                      <a:srgbClr val="7030A0"/>
                    </a:solidFill>
                    <a:latin typeface="Comic Sans MS" panose="030F0702030302020204" pitchFamily="66" charset="0"/>
                  </a:rPr>
                  <a:t>Exemples :</a:t>
                </a:r>
              </a:p>
              <a:p>
                <a:pPr marL="171450" indent="-171450">
                  <a:buFont typeface="Arial" panose="020B0604020202020204" pitchFamily="34" charset="0"/>
                  <a:buChar char="•"/>
                </a:pPr>
                <a:r>
                  <a:rPr lang="fr-FR" sz="1200" dirty="0">
                    <a:solidFill>
                      <a:srgbClr val="7030A0"/>
                    </a:solidFill>
                    <a:latin typeface="Comic Sans MS" panose="030F0702030302020204" pitchFamily="66" charset="0"/>
                  </a:rPr>
                  <a:t>Soit la suite </a:t>
                </a:r>
                <a14:m>
                  <m:oMath xmlns:m="http://schemas.openxmlformats.org/officeDocument/2006/math">
                    <m:d>
                      <m:dPr>
                        <m:ctrlPr>
                          <a:rPr lang="fr-FR" sz="1200" b="0" i="1" smtClean="0">
                            <a:solidFill>
                              <a:srgbClr val="7030A0"/>
                            </a:solidFill>
                            <a:latin typeface="Cambria Math" panose="02040503050406030204" pitchFamily="18" charset="0"/>
                          </a:rPr>
                        </m:ctrlPr>
                      </m:dPr>
                      <m:e>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e>
                    </m:d>
                    <m:r>
                      <a:rPr lang="fr-FR" sz="1200" b="0" i="1" smtClean="0">
                        <a:solidFill>
                          <a:srgbClr val="7030A0"/>
                        </a:solidFill>
                        <a:latin typeface="Cambria Math" panose="02040503050406030204" pitchFamily="18" charset="0"/>
                      </a:rPr>
                      <m:t> </m:t>
                    </m:r>
                  </m:oMath>
                </a14:m>
                <a:r>
                  <a:rPr lang="fr-FR" sz="1200" dirty="0">
                    <a:solidFill>
                      <a:srgbClr val="7030A0"/>
                    </a:solidFill>
                    <a:latin typeface="Comic Sans MS" panose="030F0702030302020204" pitchFamily="66" charset="0"/>
                  </a:rPr>
                  <a:t> définie par une relation de récurrence: pour tout entier naturel </a:t>
                </a:r>
                <a14:m>
                  <m:oMath xmlns:m="http://schemas.openxmlformats.org/officeDocument/2006/math">
                    <m:r>
                      <a:rPr lang="fr-FR" sz="1200" b="0" i="1" smtClean="0">
                        <a:solidFill>
                          <a:srgbClr val="7030A0"/>
                        </a:solidFill>
                        <a:latin typeface="Cambria Math" panose="02040503050406030204" pitchFamily="18" charset="0"/>
                      </a:rPr>
                      <m:t>𝑛</m:t>
                    </m:r>
                  </m:oMath>
                </a14:m>
                <a:r>
                  <a:rPr lang="fr-FR" sz="1200" dirty="0">
                    <a:solidFill>
                      <a:srgbClr val="7030A0"/>
                    </a:solidFill>
                    <a:latin typeface="Comic Sans MS" panose="030F0702030302020204" pitchFamily="66" charset="0"/>
                  </a:rPr>
                  <a:t> par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+1</m:t>
                        </m:r>
                      </m:sub>
                    </m:sSub>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−2 </m:t>
                    </m:r>
                  </m:oMath>
                </a14:m>
                <a:r>
                  <a:rPr lang="fr-FR" sz="1200" dirty="0">
                    <a:solidFill>
                      <a:srgbClr val="7030A0"/>
                    </a:solidFill>
                    <a:latin typeface="Comic Sans MS" panose="030F0702030302020204" pitchFamily="66" charset="0"/>
                  </a:rPr>
                  <a:t>avec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0</m:t>
                        </m:r>
                      </m:sub>
                    </m:sSub>
                    <m:r>
                      <a:rPr lang="fr-FR" sz="1200" b="0" i="0" smtClean="0">
                        <a:solidFill>
                          <a:srgbClr val="7030A0"/>
                        </a:solidFill>
                        <a:latin typeface="Cambria Math" panose="02040503050406030204" pitchFamily="18" charset="0"/>
                      </a:rPr>
                      <m:t>=1</m:t>
                    </m:r>
                  </m:oMath>
                </a14:m>
                <a:r>
                  <a:rPr lang="fr-FR" sz="1200" dirty="0">
                    <a:solidFill>
                      <a:srgbClr val="7030A0"/>
                    </a:solidFill>
                    <a:latin typeface="Comic Sans MS" panose="030F0702030302020204" pitchFamily="66" charset="0"/>
                  </a:rPr>
                  <a:t>.</a:t>
                </a:r>
              </a:p>
              <a:p>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	…………………………………………………………………………………………………………………………………………………………………………………………………	</a:t>
                </a:r>
              </a:p>
              <a:p>
                <a:pPr marL="171450" indent="-171450">
                  <a:buFont typeface="Arial" panose="020B0604020202020204" pitchFamily="34" charset="0"/>
                  <a:buChar char="•"/>
                </a:pPr>
                <a:r>
                  <a:rPr lang="fr-FR" sz="1200" dirty="0">
                    <a:solidFill>
                      <a:srgbClr val="7030A0"/>
                    </a:solidFill>
                    <a:latin typeface="Comic Sans MS" panose="030F0702030302020204" pitchFamily="66" charset="0"/>
                  </a:rPr>
                  <a:t>Soit la suite </a:t>
                </a:r>
                <a14:m>
                  <m:oMath xmlns:m="http://schemas.openxmlformats.org/officeDocument/2006/math">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𝑣</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définie par une formule explicite: pour tout entier naturel </a:t>
                </a:r>
                <a14:m>
                  <m:oMath xmlns:m="http://schemas.openxmlformats.org/officeDocument/2006/math">
                    <m:r>
                      <a:rPr lang="fr-FR" sz="1200" b="0" i="1" smtClean="0">
                        <a:solidFill>
                          <a:srgbClr val="7030A0"/>
                        </a:solidFill>
                        <a:latin typeface="Cambria Math" panose="02040503050406030204" pitchFamily="18" charset="0"/>
                      </a:rPr>
                      <m:t>𝑛</m:t>
                    </m:r>
                  </m:oMath>
                </a14:m>
                <a:r>
                  <a:rPr lang="fr-FR" sz="1200" dirty="0">
                    <a:solidFill>
                      <a:srgbClr val="7030A0"/>
                    </a:solidFill>
                    <a:latin typeface="Comic Sans MS" panose="030F0702030302020204" pitchFamily="66" charset="0"/>
                  </a:rPr>
                  <a:t> par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𝑣</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 </m:t>
                    </m:r>
                    <m:f>
                      <m:fPr>
                        <m:ctrlPr>
                          <a:rPr lang="fr-FR" sz="1200" b="0" i="1" smtClean="0">
                            <a:solidFill>
                              <a:srgbClr val="7030A0"/>
                            </a:solidFill>
                            <a:latin typeface="Cambria Math" panose="02040503050406030204" pitchFamily="18" charset="0"/>
                          </a:rPr>
                        </m:ctrlPr>
                      </m:fPr>
                      <m:num>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²</m:t>
                        </m:r>
                      </m:num>
                      <m:den>
                        <m:r>
                          <a:rPr lang="fr-FR" sz="1200" b="0" i="1" smtClean="0">
                            <a:solidFill>
                              <a:srgbClr val="7030A0"/>
                            </a:solidFill>
                            <a:latin typeface="Cambria Math" panose="02040503050406030204" pitchFamily="18" charset="0"/>
                          </a:rPr>
                          <m:t>2</m:t>
                        </m:r>
                      </m:den>
                    </m:f>
                    <m:r>
                      <a:rPr lang="fr-FR" sz="1200" b="0" i="1" smtClean="0">
                        <a:solidFill>
                          <a:srgbClr val="7030A0"/>
                        </a:solidFill>
                        <a:latin typeface="Cambria Math" panose="02040503050406030204" pitchFamily="18" charset="0"/>
                      </a:rPr>
                      <m:t> −3</m:t>
                    </m:r>
                  </m:oMath>
                </a14:m>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	…………………………………………………………………………………………………………………………………………………………………………………………………</a:t>
                </a:r>
              </a:p>
              <a:p>
                <a:pPr marL="171450" indent="-171450">
                  <a:buFont typeface="Arial" panose="020B0604020202020204" pitchFamily="34" charset="0"/>
                  <a:buChar char="•"/>
                </a:pPr>
                <a:r>
                  <a:rPr lang="fr-FR" sz="1200" dirty="0">
                    <a:solidFill>
                      <a:srgbClr val="7030A0"/>
                    </a:solidFill>
                    <a:latin typeface="Comic Sans MS" panose="030F0702030302020204" pitchFamily="66" charset="0"/>
                  </a:rPr>
                  <a:t>Soit la suite </a:t>
                </a:r>
                <a14:m>
                  <m:oMath xmlns:m="http://schemas.openxmlformats.org/officeDocument/2006/math">
                    <m:d>
                      <m:dPr>
                        <m:ctrlPr>
                          <a:rPr lang="fr-FR" sz="1200" b="0" i="1" smtClean="0">
                            <a:solidFill>
                              <a:srgbClr val="7030A0"/>
                            </a:solidFill>
                            <a:latin typeface="Cambria Math" panose="02040503050406030204" pitchFamily="18" charset="0"/>
                          </a:rPr>
                        </m:ctrlPr>
                      </m:dPr>
                      <m:e>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𝑤</m:t>
                            </m:r>
                          </m:e>
                          <m:sub>
                            <m:r>
                              <a:rPr lang="fr-FR" sz="1200" b="0" i="1" smtClean="0">
                                <a:solidFill>
                                  <a:srgbClr val="7030A0"/>
                                </a:solidFill>
                                <a:latin typeface="Cambria Math" panose="02040503050406030204" pitchFamily="18" charset="0"/>
                              </a:rPr>
                              <m:t>𝑛</m:t>
                            </m:r>
                          </m:sub>
                        </m:sSub>
                      </m:e>
                    </m:d>
                  </m:oMath>
                </a14:m>
                <a:r>
                  <a:rPr lang="fr-FR" sz="1200" dirty="0">
                    <a:solidFill>
                      <a:srgbClr val="7030A0"/>
                    </a:solidFill>
                    <a:latin typeface="Comic Sans MS" panose="030F0702030302020204" pitchFamily="66" charset="0"/>
                  </a:rPr>
                  <a:t> définie pour tout entier naturel </a:t>
                </a:r>
                <a14:m>
                  <m:oMath xmlns:m="http://schemas.openxmlformats.org/officeDocument/2006/math">
                    <m:r>
                      <a:rPr lang="fr-FR" sz="1200" b="0" i="1" smtClean="0">
                        <a:solidFill>
                          <a:srgbClr val="7030A0"/>
                        </a:solidFill>
                        <a:latin typeface="Cambria Math" panose="02040503050406030204" pitchFamily="18" charset="0"/>
                      </a:rPr>
                      <m:t>𝑛</m:t>
                    </m:r>
                  </m:oMath>
                </a14:m>
                <a:r>
                  <a:rPr lang="fr-FR" sz="1200" dirty="0">
                    <a:solidFill>
                      <a:srgbClr val="7030A0"/>
                    </a:solidFill>
                    <a:latin typeface="Comic Sans MS" panose="030F0702030302020204" pitchFamily="66" charset="0"/>
                  </a:rPr>
                  <a:t> par</a:t>
                </a:r>
                <a14:m>
                  <m:oMath xmlns:m="http://schemas.openxmlformats.org/officeDocument/2006/math">
                    <m:d>
                      <m:dPr>
                        <m:begChr m:val="{"/>
                        <m:endChr m:val=""/>
                        <m:ctrlPr>
                          <a:rPr lang="fr-FR" sz="1200" i="1" dirty="0" smtClean="0">
                            <a:solidFill>
                              <a:srgbClr val="7030A0"/>
                            </a:solidFill>
                            <a:latin typeface="Cambria Math" panose="02040503050406030204" pitchFamily="18" charset="0"/>
                          </a:rPr>
                        </m:ctrlPr>
                      </m:dPr>
                      <m:e>
                        <m:eqArr>
                          <m:eqArrPr>
                            <m:ctrlPr>
                              <a:rPr lang="fr-FR" sz="1200" i="1" dirty="0" smtClean="0">
                                <a:solidFill>
                                  <a:srgbClr val="7030A0"/>
                                </a:solidFill>
                                <a:latin typeface="Cambria Math" panose="02040503050406030204" pitchFamily="18" charset="0"/>
                              </a:rPr>
                            </m:ctrlPr>
                          </m:eqArrPr>
                          <m:e>
                            <m:sSub>
                              <m:sSubPr>
                                <m:ctrlPr>
                                  <a:rPr lang="fr-FR" sz="1200" i="1" dirty="0" smtClean="0">
                                    <a:solidFill>
                                      <a:srgbClr val="7030A0"/>
                                    </a:solidFill>
                                    <a:latin typeface="Cambria Math" panose="02040503050406030204" pitchFamily="18" charset="0"/>
                                  </a:rPr>
                                </m:ctrlPr>
                              </m:sSubPr>
                              <m:e>
                                <m:r>
                                  <a:rPr lang="fr-FR" sz="1200" b="0" i="1" dirty="0" smtClean="0">
                                    <a:solidFill>
                                      <a:srgbClr val="7030A0"/>
                                    </a:solidFill>
                                    <a:latin typeface="Cambria Math" panose="02040503050406030204" pitchFamily="18" charset="0"/>
                                  </a:rPr>
                                  <m:t>𝑤</m:t>
                                </m:r>
                              </m:e>
                              <m:sub>
                                <m:r>
                                  <a:rPr lang="fr-FR" sz="1200" b="0" i="1" dirty="0" smtClean="0">
                                    <a:solidFill>
                                      <a:srgbClr val="7030A0"/>
                                    </a:solidFill>
                                    <a:latin typeface="Cambria Math" panose="02040503050406030204" pitchFamily="18" charset="0"/>
                                  </a:rPr>
                                  <m:t>0</m:t>
                                </m:r>
                              </m:sub>
                            </m:sSub>
                            <m:r>
                              <a:rPr lang="fr-FR" sz="1200" b="0" i="1" dirty="0" smtClean="0">
                                <a:solidFill>
                                  <a:srgbClr val="7030A0"/>
                                </a:solidFill>
                                <a:latin typeface="Cambria Math" panose="02040503050406030204" pitchFamily="18" charset="0"/>
                              </a:rPr>
                              <m:t>=5</m:t>
                            </m:r>
                          </m:e>
                          <m:e>
                            <m:sSub>
                              <m:sSubPr>
                                <m:ctrlPr>
                                  <a:rPr lang="fr-FR" sz="1200" i="1" dirty="0" smtClean="0">
                                    <a:solidFill>
                                      <a:srgbClr val="7030A0"/>
                                    </a:solidFill>
                                    <a:latin typeface="Cambria Math" panose="02040503050406030204" pitchFamily="18" charset="0"/>
                                  </a:rPr>
                                </m:ctrlPr>
                              </m:sSubPr>
                              <m:e>
                                <m:r>
                                  <a:rPr lang="fr-FR" sz="1200" b="0" i="1" dirty="0" smtClean="0">
                                    <a:solidFill>
                                      <a:srgbClr val="7030A0"/>
                                    </a:solidFill>
                                    <a:latin typeface="Cambria Math" panose="02040503050406030204" pitchFamily="18" charset="0"/>
                                  </a:rPr>
                                  <m:t>𝑤</m:t>
                                </m:r>
                              </m:e>
                              <m:sub>
                                <m:r>
                                  <a:rPr lang="fr-FR" sz="1200" b="0" i="1" dirty="0" smtClean="0">
                                    <a:solidFill>
                                      <a:srgbClr val="7030A0"/>
                                    </a:solidFill>
                                    <a:latin typeface="Cambria Math" panose="02040503050406030204" pitchFamily="18" charset="0"/>
                                  </a:rPr>
                                  <m:t>𝑛</m:t>
                                </m:r>
                                <m:r>
                                  <a:rPr lang="fr-FR" sz="1200" b="0" i="1" dirty="0" smtClean="0">
                                    <a:solidFill>
                                      <a:srgbClr val="7030A0"/>
                                    </a:solidFill>
                                    <a:latin typeface="Cambria Math" panose="02040503050406030204" pitchFamily="18" charset="0"/>
                                  </a:rPr>
                                  <m:t>+1</m:t>
                                </m:r>
                              </m:sub>
                            </m:sSub>
                            <m:r>
                              <a:rPr lang="fr-FR" sz="1200" b="0" i="1" dirty="0" smtClean="0">
                                <a:solidFill>
                                  <a:srgbClr val="7030A0"/>
                                </a:solidFill>
                                <a:latin typeface="Cambria Math" panose="02040503050406030204" pitchFamily="18" charset="0"/>
                              </a:rPr>
                              <m:t>= </m:t>
                            </m:r>
                            <m:sSub>
                              <m:sSubPr>
                                <m:ctrlPr>
                                  <a:rPr lang="fr-FR" sz="1200" b="0" i="1" dirty="0" smtClean="0">
                                    <a:solidFill>
                                      <a:srgbClr val="7030A0"/>
                                    </a:solidFill>
                                    <a:latin typeface="Cambria Math" panose="02040503050406030204" pitchFamily="18" charset="0"/>
                                  </a:rPr>
                                </m:ctrlPr>
                              </m:sSubPr>
                              <m:e>
                                <m:r>
                                  <a:rPr lang="fr-FR" sz="1200" b="0" i="1" dirty="0" smtClean="0">
                                    <a:solidFill>
                                      <a:srgbClr val="7030A0"/>
                                    </a:solidFill>
                                    <a:latin typeface="Cambria Math" panose="02040503050406030204" pitchFamily="18" charset="0"/>
                                  </a:rPr>
                                  <m:t>𝑤</m:t>
                                </m:r>
                              </m:e>
                              <m:sub>
                                <m:r>
                                  <a:rPr lang="fr-FR" sz="1200" b="0" i="1" dirty="0" smtClean="0">
                                    <a:solidFill>
                                      <a:srgbClr val="7030A0"/>
                                    </a:solidFill>
                                    <a:latin typeface="Cambria Math" panose="02040503050406030204" pitchFamily="18" charset="0"/>
                                  </a:rPr>
                                  <m:t>𝑛</m:t>
                                </m:r>
                              </m:sub>
                            </m:sSub>
                            <m:r>
                              <a:rPr lang="fr-FR" sz="1200" b="0" i="1" dirty="0" smtClean="0">
                                <a:solidFill>
                                  <a:srgbClr val="7030A0"/>
                                </a:solidFill>
                                <a:latin typeface="Cambria Math" panose="02040503050406030204" pitchFamily="18" charset="0"/>
                              </a:rPr>
                              <m:t> −4</m:t>
                            </m:r>
                            <m:sSup>
                              <m:sSupPr>
                                <m:ctrlPr>
                                  <a:rPr lang="fr-FR" sz="1200" b="0" i="1" dirty="0" smtClean="0">
                                    <a:solidFill>
                                      <a:srgbClr val="7030A0"/>
                                    </a:solidFill>
                                    <a:latin typeface="Cambria Math" panose="02040503050406030204" pitchFamily="18" charset="0"/>
                                  </a:rPr>
                                </m:ctrlPr>
                              </m:sSupPr>
                              <m:e>
                                <m:r>
                                  <a:rPr lang="fr-FR" sz="1200" b="0" i="1" dirty="0" smtClean="0">
                                    <a:solidFill>
                                      <a:srgbClr val="7030A0"/>
                                    </a:solidFill>
                                    <a:latin typeface="Cambria Math" panose="02040503050406030204" pitchFamily="18" charset="0"/>
                                  </a:rPr>
                                  <m:t>𝑛</m:t>
                                </m:r>
                              </m:e>
                              <m:sup>
                                <m:r>
                                  <a:rPr lang="fr-FR" sz="1200" b="0" i="1" dirty="0" smtClean="0">
                                    <a:solidFill>
                                      <a:srgbClr val="7030A0"/>
                                    </a:solidFill>
                                    <a:latin typeface="Cambria Math" panose="02040503050406030204" pitchFamily="18" charset="0"/>
                                  </a:rPr>
                                  <m:t>2</m:t>
                                </m:r>
                              </m:sup>
                            </m:sSup>
                            <m:r>
                              <a:rPr lang="fr-FR" sz="1200" b="0" i="1" dirty="0" smtClean="0">
                                <a:solidFill>
                                  <a:srgbClr val="7030A0"/>
                                </a:solidFill>
                                <a:latin typeface="Cambria Math" panose="02040503050406030204" pitchFamily="18" charset="0"/>
                              </a:rPr>
                              <m:t>+16</m:t>
                            </m:r>
                          </m:e>
                        </m:eqArr>
                      </m:e>
                    </m:d>
                  </m:oMath>
                </a14:m>
                <a:endParaRPr lang="fr-FR" sz="1200" dirty="0">
                  <a:solidFill>
                    <a:srgbClr val="7030A0"/>
                  </a:solidFill>
                  <a:latin typeface="Comic Sans MS" panose="030F0702030302020204" pitchFamily="66" charset="0"/>
                </a:endParaRPr>
              </a:p>
              <a:p>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	…………………………………………………………………………………………………………………………………………………………………………………………………</a:t>
                </a:r>
              </a:p>
            </p:txBody>
          </p:sp>
        </mc:Choice>
        <mc:Fallback xmlns="">
          <p:sp>
            <p:nvSpPr>
              <p:cNvPr id="7" name="ZoneTexte 6"/>
              <p:cNvSpPr txBox="1">
                <a:spLocks noRot="1" noChangeAspect="1" noMove="1" noResize="1" noEditPoints="1" noAdjustHandles="1" noChangeArrowheads="1" noChangeShapeType="1" noTextEdit="1"/>
              </p:cNvSpPr>
              <p:nvPr/>
            </p:nvSpPr>
            <p:spPr>
              <a:xfrm>
                <a:off x="1052423" y="2130724"/>
                <a:ext cx="9417963" cy="2817759"/>
              </a:xfrm>
              <a:prstGeom prst="rect">
                <a:avLst/>
              </a:prstGeom>
              <a:blipFill rotWithShape="0">
                <a:blip r:embed="rId3"/>
                <a:stretch>
                  <a:fillRect l="-65" t="-216" b="-19481"/>
                </a:stretch>
              </a:blipFill>
            </p:spPr>
            <p:txBody>
              <a:bodyPr/>
              <a:lstStyle/>
              <a:p>
                <a:r>
                  <a:rPr lang="fr-FR">
                    <a:noFill/>
                  </a:rPr>
                  <a:t> </a:t>
                </a:r>
              </a:p>
            </p:txBody>
          </p:sp>
        </mc:Fallback>
      </mc:AlternateContent>
    </p:spTree>
    <p:extLst>
      <p:ext uri="{BB962C8B-B14F-4D97-AF65-F5344CB8AC3E}">
        <p14:creationId xmlns:p14="http://schemas.microsoft.com/office/powerpoint/2010/main" val="226569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11</a:t>
            </a:fld>
            <a:endParaRPr lang="fr-FR"/>
          </a:p>
        </p:txBody>
      </p:sp>
      <p:pic>
        <p:nvPicPr>
          <p:cNvPr id="4" name="Image 3" descr="D:\Cours Mathématiques\Seconde\Cours 2014_2015\Fonctions\Résolution des équations\CC.png"/>
          <p:cNvPicPr/>
          <p:nvPr/>
        </p:nvPicPr>
        <p:blipFill>
          <a:blip r:embed="rId2">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5" name="ZoneTexte 4"/>
          <p:cNvSpPr txBox="1"/>
          <p:nvPr/>
        </p:nvSpPr>
        <p:spPr>
          <a:xfrm>
            <a:off x="1311216" y="655607"/>
            <a:ext cx="8289984"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b="1" dirty="0">
                <a:solidFill>
                  <a:srgbClr val="FF0000"/>
                </a:solidFill>
                <a:latin typeface="Comic Sans MS" panose="030F0702030302020204" pitchFamily="66" charset="0"/>
              </a:rPr>
              <a:t>Méthode 2 (admise):</a:t>
            </a:r>
          </a:p>
          <a:p>
            <a:r>
              <a:rPr lang="fr-FR" sz="1200" b="1" dirty="0">
                <a:solidFill>
                  <a:srgbClr val="FF0000"/>
                </a:solidFill>
                <a:latin typeface="Comic Sans MS" panose="030F0702030302020204" pitchFamily="66" charset="0"/>
              </a:rPr>
              <a:t>………………………………………………………………………………………………………………………………………………………………………………………………………………………………………………………………………………………………………………………………………………………………………………………………………………………………</a:t>
            </a: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a:t>
            </a:r>
            <a:r>
              <a:rPr lang="fr-FR" sz="1200" b="1" dirty="0">
                <a:solidFill>
                  <a:srgbClr val="FF0000"/>
                </a:solidFill>
                <a:latin typeface="Comic Sans MS" panose="030F0702030302020204" pitchFamily="66" charset="0"/>
                <a:ea typeface="Cambria Math" panose="02040503050406030204" pitchFamily="18" charset="0"/>
              </a:rPr>
              <a:t>.</a:t>
            </a: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6" name="ZoneTexte 5"/>
              <p:cNvSpPr txBox="1"/>
              <p:nvPr/>
            </p:nvSpPr>
            <p:spPr>
              <a:xfrm>
                <a:off x="1311216" y="1923690"/>
                <a:ext cx="9235220" cy="3144451"/>
              </a:xfrm>
              <a:prstGeom prst="rect">
                <a:avLst/>
              </a:prstGeom>
              <a:noFill/>
            </p:spPr>
            <p:txBody>
              <a:bodyPr wrap="none" rtlCol="0">
                <a:spAutoFit/>
              </a:bodyPr>
              <a:lstStyle/>
              <a:p>
                <a:r>
                  <a:rPr lang="fr-FR" sz="1200" b="1" dirty="0">
                    <a:solidFill>
                      <a:srgbClr val="7030A0"/>
                    </a:solidFill>
                    <a:latin typeface="Comic Sans MS" panose="030F0702030302020204" pitchFamily="66" charset="0"/>
                  </a:rPr>
                  <a:t>Exemple:</a:t>
                </a:r>
              </a:p>
              <a:p>
                <a:r>
                  <a:rPr lang="fr-FR" sz="1200" dirty="0">
                    <a:solidFill>
                      <a:srgbClr val="7030A0"/>
                    </a:solidFill>
                    <a:latin typeface="Comic Sans MS" panose="030F0702030302020204" pitchFamily="66" charset="0"/>
                  </a:rPr>
                  <a:t>Reprenons</a:t>
                </a:r>
                <a:r>
                  <a:rPr lang="fr-FR" sz="1200" dirty="0">
                    <a:latin typeface="Comic Sans MS" panose="030F0702030302020204" pitchFamily="66" charset="0"/>
                  </a:rPr>
                  <a:t> </a:t>
                </a:r>
                <a:r>
                  <a:rPr lang="fr-FR" sz="1200" dirty="0">
                    <a:solidFill>
                      <a:srgbClr val="7030A0"/>
                    </a:solidFill>
                    <a:latin typeface="Comic Sans MS" panose="030F0702030302020204" pitchFamily="66" charset="0"/>
                  </a:rPr>
                  <a:t>la suite </a:t>
                </a:r>
                <a14:m>
                  <m:oMath xmlns:m="http://schemas.openxmlformats.org/officeDocument/2006/math">
                    <m:r>
                      <a:rPr lang="fr-FR" sz="1200" i="1">
                        <a:solidFill>
                          <a:srgbClr val="7030A0"/>
                        </a:solidFill>
                        <a:latin typeface="Cambria Math" panose="02040503050406030204" pitchFamily="18" charset="0"/>
                      </a:rPr>
                      <m:t>(</m:t>
                    </m:r>
                    <m:sSub>
                      <m:sSubPr>
                        <m:ctrlPr>
                          <a:rPr lang="fr-FR" sz="1200" i="1">
                            <a:solidFill>
                              <a:srgbClr val="7030A0"/>
                            </a:solidFill>
                            <a:latin typeface="Cambria Math" panose="02040503050406030204" pitchFamily="18" charset="0"/>
                          </a:rPr>
                        </m:ctrlPr>
                      </m:sSubPr>
                      <m:e>
                        <m:r>
                          <a:rPr lang="fr-FR" sz="1200" i="1">
                            <a:solidFill>
                              <a:srgbClr val="7030A0"/>
                            </a:solidFill>
                            <a:latin typeface="Cambria Math" panose="02040503050406030204" pitchFamily="18" charset="0"/>
                          </a:rPr>
                          <m:t>𝑣</m:t>
                        </m:r>
                      </m:e>
                      <m:sub>
                        <m:r>
                          <a:rPr lang="fr-FR" sz="1200" i="1">
                            <a:solidFill>
                              <a:srgbClr val="7030A0"/>
                            </a:solidFill>
                            <a:latin typeface="Cambria Math" panose="02040503050406030204" pitchFamily="18" charset="0"/>
                          </a:rPr>
                          <m:t>𝑛</m:t>
                        </m:r>
                      </m:sub>
                    </m:sSub>
                    <m:r>
                      <a:rPr lang="fr-FR" sz="1200" i="1">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définie par une formule explicite: pour tout entier naturel </a:t>
                </a:r>
                <a14:m>
                  <m:oMath xmlns:m="http://schemas.openxmlformats.org/officeDocument/2006/math">
                    <m:r>
                      <a:rPr lang="fr-FR" sz="1200" i="1">
                        <a:solidFill>
                          <a:srgbClr val="7030A0"/>
                        </a:solidFill>
                        <a:latin typeface="Cambria Math" panose="02040503050406030204" pitchFamily="18" charset="0"/>
                      </a:rPr>
                      <m:t>𝑛</m:t>
                    </m:r>
                  </m:oMath>
                </a14:m>
                <a:r>
                  <a:rPr lang="fr-FR" sz="1200" dirty="0">
                    <a:solidFill>
                      <a:srgbClr val="7030A0"/>
                    </a:solidFill>
                    <a:latin typeface="Comic Sans MS" panose="030F0702030302020204" pitchFamily="66" charset="0"/>
                  </a:rPr>
                  <a:t> par </a:t>
                </a:r>
                <a14:m>
                  <m:oMath xmlns:m="http://schemas.openxmlformats.org/officeDocument/2006/math">
                    <m:sSub>
                      <m:sSubPr>
                        <m:ctrlPr>
                          <a:rPr lang="fr-FR" sz="1200" i="1">
                            <a:solidFill>
                              <a:srgbClr val="7030A0"/>
                            </a:solidFill>
                            <a:latin typeface="Cambria Math" panose="02040503050406030204" pitchFamily="18" charset="0"/>
                          </a:rPr>
                        </m:ctrlPr>
                      </m:sSubPr>
                      <m:e>
                        <m:r>
                          <a:rPr lang="fr-FR" sz="1200" i="1">
                            <a:solidFill>
                              <a:srgbClr val="7030A0"/>
                            </a:solidFill>
                            <a:latin typeface="Cambria Math" panose="02040503050406030204" pitchFamily="18" charset="0"/>
                          </a:rPr>
                          <m:t>𝑣</m:t>
                        </m:r>
                      </m:e>
                      <m:sub>
                        <m:r>
                          <a:rPr lang="fr-FR" sz="1200" i="1">
                            <a:solidFill>
                              <a:srgbClr val="7030A0"/>
                            </a:solidFill>
                            <a:latin typeface="Cambria Math" panose="02040503050406030204" pitchFamily="18" charset="0"/>
                          </a:rPr>
                          <m:t>𝑛</m:t>
                        </m:r>
                      </m:sub>
                    </m:sSub>
                    <m:r>
                      <a:rPr lang="fr-FR" sz="1200" i="1">
                        <a:solidFill>
                          <a:srgbClr val="7030A0"/>
                        </a:solidFill>
                        <a:latin typeface="Cambria Math" panose="02040503050406030204" pitchFamily="18" charset="0"/>
                      </a:rPr>
                      <m:t>= </m:t>
                    </m:r>
                    <m:f>
                      <m:fPr>
                        <m:ctrlPr>
                          <a:rPr lang="fr-FR" sz="1200" i="1">
                            <a:solidFill>
                              <a:srgbClr val="7030A0"/>
                            </a:solidFill>
                            <a:latin typeface="Cambria Math" panose="02040503050406030204" pitchFamily="18" charset="0"/>
                          </a:rPr>
                        </m:ctrlPr>
                      </m:fPr>
                      <m:num>
                        <m:r>
                          <a:rPr lang="fr-FR" sz="1200" i="1">
                            <a:solidFill>
                              <a:srgbClr val="7030A0"/>
                            </a:solidFill>
                            <a:latin typeface="Cambria Math" panose="02040503050406030204" pitchFamily="18" charset="0"/>
                          </a:rPr>
                          <m:t>𝑛</m:t>
                        </m:r>
                        <m:r>
                          <a:rPr lang="fr-FR" sz="1200" i="1">
                            <a:solidFill>
                              <a:srgbClr val="7030A0"/>
                            </a:solidFill>
                            <a:latin typeface="Cambria Math" panose="02040503050406030204" pitchFamily="18" charset="0"/>
                          </a:rPr>
                          <m:t>²</m:t>
                        </m:r>
                      </m:num>
                      <m:den>
                        <m:r>
                          <a:rPr lang="fr-FR" sz="1200" i="1">
                            <a:solidFill>
                              <a:srgbClr val="7030A0"/>
                            </a:solidFill>
                            <a:latin typeface="Cambria Math" panose="02040503050406030204" pitchFamily="18" charset="0"/>
                          </a:rPr>
                          <m:t>2</m:t>
                        </m:r>
                      </m:den>
                    </m:f>
                    <m:r>
                      <a:rPr lang="fr-FR" sz="1200" i="1">
                        <a:solidFill>
                          <a:srgbClr val="7030A0"/>
                        </a:solidFill>
                        <a:latin typeface="Cambria Math" panose="02040503050406030204" pitchFamily="18" charset="0"/>
                      </a:rPr>
                      <m:t> −3</m:t>
                    </m:r>
                  </m:oMath>
                </a14:m>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La fonction f associée définie sur [0 ; +∞[ est ………………………………………</a:t>
                </a:r>
                <a14:m>
                  <m:oMath xmlns:m="http://schemas.openxmlformats.org/officeDocument/2006/math">
                    <m:r>
                      <a:rPr lang="fr-FR" sz="1200" b="0" i="0" smtClean="0">
                        <a:solidFill>
                          <a:srgbClr val="7030A0"/>
                        </a:solidFill>
                        <a:latin typeface="Cambria Math" panose="02040503050406030204" pitchFamily="18" charset="0"/>
                      </a:rPr>
                      <m:t>.</m:t>
                    </m:r>
                  </m:oMath>
                </a14:m>
                <a:endParaRPr lang="fr-FR" sz="1200" b="0" dirty="0">
                  <a:solidFill>
                    <a:srgbClr val="7030A0"/>
                  </a:solidFill>
                  <a:latin typeface="Comic Sans MS" panose="030F0702030302020204" pitchFamily="66" charset="0"/>
                </a:endParaRPr>
              </a:p>
              <a:p>
                <a:r>
                  <a:rPr lang="fr-FR" sz="1200" dirty="0">
                    <a:solidFill>
                      <a:srgbClr val="7030A0"/>
                    </a:solidFill>
                    <a:latin typeface="Comic Sans MS" panose="030F0702030302020204" pitchFamily="66" charset="0"/>
                  </a:rPr>
                  <a:t>………………………………………………………………………………………………………………………………………………………………………………………………………………………..</a:t>
                </a:r>
              </a:p>
              <a:p>
                <a:r>
                  <a:rPr lang="fr-FR" sz="1200" dirty="0">
                    <a:solidFill>
                      <a:srgbClr val="7030A0"/>
                    </a:solidFill>
                    <a:latin typeface="Comic Sans MS" panose="030F0702030302020204" pitchFamily="66" charset="0"/>
                  </a:rPr>
                  <a:t>………………………………………………………………………………………………………………………………………………………………………………………………………………………..</a:t>
                </a:r>
              </a:p>
              <a:p>
                <a:r>
                  <a:rPr lang="fr-FR" sz="1200" dirty="0">
                    <a:solidFill>
                      <a:srgbClr val="7030A0"/>
                    </a:solidFill>
                    <a:latin typeface="Comic Sans MS" panose="030F0702030302020204" pitchFamily="66" charset="0"/>
                  </a:rPr>
                  <a:t>…………………………………………………………………………………………………………………………………………………………………………………………………………………………</a:t>
                </a:r>
              </a:p>
              <a:p>
                <a:r>
                  <a:rPr lang="fr-FR" sz="1200" dirty="0">
                    <a:solidFill>
                      <a:srgbClr val="7030A0"/>
                    </a:solidFill>
                    <a:latin typeface="Comic Sans MS" panose="030F0702030302020204" pitchFamily="66" charset="0"/>
                  </a:rPr>
                  <a:t>..............................................................................................................................................................................................................................</a:t>
                </a:r>
              </a:p>
              <a:p>
                <a:r>
                  <a:rPr lang="fr-FR" sz="1200" dirty="0">
                    <a:solidFill>
                      <a:srgbClr val="7030A0"/>
                    </a:solidFill>
                    <a:latin typeface="Comic Sans MS" panose="030F0702030302020204" pitchFamily="66" charset="0"/>
                  </a:rPr>
                  <a:t>…………………………………………………………………………………………………………………………………………………………………………………………………………………………</a:t>
                </a:r>
              </a:p>
              <a:p>
                <a:r>
                  <a:rPr lang="fr-FR" sz="1200" dirty="0">
                    <a:solidFill>
                      <a:srgbClr val="7030A0"/>
                    </a:solidFill>
                    <a:latin typeface="Comic Sans MS" panose="030F0702030302020204" pitchFamily="66" charset="0"/>
                  </a:rPr>
                  <a:t>………………………………………………………………………………………………………………………………………………………………………………………………………………………….</a:t>
                </a:r>
              </a:p>
              <a:p>
                <a:r>
                  <a:rPr lang="fr-FR" sz="1200" dirty="0">
                    <a:solidFill>
                      <a:srgbClr val="7030A0"/>
                    </a:solidFill>
                    <a:latin typeface="Comic Sans MS" panose="030F0702030302020204" pitchFamily="66" charset="0"/>
                  </a:rPr>
                  <a:t>………………………………………………………………………………………………………………………………………………………………………………………………………………………….</a:t>
                </a:r>
              </a:p>
              <a:p>
                <a:endParaRPr lang="fr-FR" sz="1200" dirty="0">
                  <a:solidFill>
                    <a:srgbClr val="7030A0"/>
                  </a:solidFill>
                  <a:latin typeface="Comic Sans MS" panose="030F0702030302020204" pitchFamily="66" charset="0"/>
                </a:endParaRPr>
              </a:p>
              <a:p>
                <a:endParaRPr lang="fr-FR" sz="1200" dirty="0">
                  <a:solidFill>
                    <a:srgbClr val="7030A0"/>
                  </a:solidFill>
                  <a:latin typeface="Comic Sans MS" panose="030F0702030302020204" pitchFamily="66" charset="0"/>
                </a:endParaRPr>
              </a:p>
              <a:p>
                <a:r>
                  <a:rPr lang="fr-FR" sz="1200" dirty="0">
                    <a:solidFill>
                      <a:srgbClr val="FF0000"/>
                    </a:solidFill>
                    <a:latin typeface="Comic Sans MS" panose="030F0702030302020204" pitchFamily="66" charset="0"/>
                  </a:rPr>
                  <a:t>Remarque:</a:t>
                </a:r>
              </a:p>
              <a:p>
                <a:r>
                  <a:rPr lang="fr-FR" sz="1200" dirty="0">
                    <a:latin typeface="Comic Sans MS" panose="030F0702030302020204" pitchFamily="66" charset="0"/>
                  </a:rPr>
                  <a:t>Un nouvel outil appelé dérivation nous permettra plus tard d’étendre cette méthode à l’étude des variations d’une suite définie</a:t>
                </a:r>
              </a:p>
              <a:p>
                <a:r>
                  <a:rPr lang="fr-FR" sz="1200" dirty="0">
                    <a:latin typeface="Comic Sans MS" panose="030F0702030302020204" pitchFamily="66" charset="0"/>
                  </a:rPr>
                  <a:t>de manière explicite à l’aide de fonctions autres que les fonctions polynômes du second degré.</a:t>
                </a:r>
              </a:p>
              <a:p>
                <a:r>
                  <a:rPr lang="fr-FR" sz="1200" dirty="0">
                    <a:solidFill>
                      <a:srgbClr val="7030A0"/>
                    </a:solidFill>
                    <a:latin typeface="Comic Sans MS" panose="030F0702030302020204" pitchFamily="66" charset="0"/>
                  </a:rPr>
                  <a:t> </a:t>
                </a:r>
              </a:p>
            </p:txBody>
          </p:sp>
        </mc:Choice>
        <mc:Fallback xmlns="">
          <p:sp>
            <p:nvSpPr>
              <p:cNvPr id="6" name="ZoneTexte 5"/>
              <p:cNvSpPr txBox="1">
                <a:spLocks noRot="1" noChangeAspect="1" noMove="1" noResize="1" noEditPoints="1" noAdjustHandles="1" noChangeArrowheads="1" noChangeShapeType="1" noTextEdit="1"/>
              </p:cNvSpPr>
              <p:nvPr/>
            </p:nvSpPr>
            <p:spPr>
              <a:xfrm>
                <a:off x="1311216" y="1923690"/>
                <a:ext cx="9235220" cy="3144451"/>
              </a:xfrm>
              <a:prstGeom prst="rect">
                <a:avLst/>
              </a:prstGeom>
              <a:blipFill rotWithShape="0">
                <a:blip r:embed="rId3"/>
                <a:stretch>
                  <a:fillRect t="-194"/>
                </a:stretch>
              </a:blipFill>
            </p:spPr>
            <p:txBody>
              <a:bodyPr/>
              <a:lstStyle/>
              <a:p>
                <a:r>
                  <a:rPr lang="fr-FR">
                    <a:noFill/>
                  </a:rPr>
                  <a:t> </a:t>
                </a:r>
              </a:p>
            </p:txBody>
          </p:sp>
        </mc:Fallback>
      </mc:AlternateContent>
    </p:spTree>
    <p:extLst>
      <p:ext uri="{BB962C8B-B14F-4D97-AF65-F5344CB8AC3E}">
        <p14:creationId xmlns:p14="http://schemas.microsoft.com/office/powerpoint/2010/main" val="161463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509814A-2DBB-984E-8FA7-2EF9AF3C66D4}"/>
              </a:ext>
            </a:extLst>
          </p:cNvPr>
          <p:cNvSpPr>
            <a:spLocks noGrp="1"/>
          </p:cNvSpPr>
          <p:nvPr>
            <p:ph type="ftr" sz="quarter" idx="11"/>
          </p:nvPr>
        </p:nvSpPr>
        <p:spPr/>
        <p:txBody>
          <a:bodyPr/>
          <a:lstStyle/>
          <a:p>
            <a:r>
              <a:rPr lang="fr-FR"/>
              <a:t>mevel christophe</a:t>
            </a:r>
          </a:p>
        </p:txBody>
      </p:sp>
      <p:sp>
        <p:nvSpPr>
          <p:cNvPr id="3" name="Espace réservé du numéro de diapositive 2">
            <a:extLst>
              <a:ext uri="{FF2B5EF4-FFF2-40B4-BE49-F238E27FC236}">
                <a16:creationId xmlns:a16="http://schemas.microsoft.com/office/drawing/2014/main" id="{D4D7AE26-5DAC-794A-A90A-325A41D5F99F}"/>
              </a:ext>
            </a:extLst>
          </p:cNvPr>
          <p:cNvSpPr>
            <a:spLocks noGrp="1"/>
          </p:cNvSpPr>
          <p:nvPr>
            <p:ph type="sldNum" sz="quarter" idx="12"/>
          </p:nvPr>
        </p:nvSpPr>
        <p:spPr/>
        <p:txBody>
          <a:bodyPr/>
          <a:lstStyle/>
          <a:p>
            <a:fld id="{D36F33B7-9A85-457B-8A49-2F9D48DC0B12}" type="slidenum">
              <a:rPr lang="fr-FR" smtClean="0"/>
              <a:t>12</a:t>
            </a:fld>
            <a:endParaRPr lang="fr-FR"/>
          </a:p>
        </p:txBody>
      </p:sp>
      <p:sp>
        <p:nvSpPr>
          <p:cNvPr id="5" name="Rectangle 4">
            <a:extLst>
              <a:ext uri="{FF2B5EF4-FFF2-40B4-BE49-F238E27FC236}">
                <a16:creationId xmlns:a16="http://schemas.microsoft.com/office/drawing/2014/main" id="{BE8629E5-9E63-2A41-8513-2F6E5BA28830}"/>
              </a:ext>
            </a:extLst>
          </p:cNvPr>
          <p:cNvSpPr/>
          <p:nvPr/>
        </p:nvSpPr>
        <p:spPr>
          <a:xfrm>
            <a:off x="528361" y="332458"/>
            <a:ext cx="3695242" cy="369332"/>
          </a:xfrm>
          <a:prstGeom prst="rect">
            <a:avLst/>
          </a:prstGeom>
        </p:spPr>
        <p:txBody>
          <a:bodyPr wrap="none">
            <a:spAutoFit/>
          </a:bodyPr>
          <a:lstStyle/>
          <a:p>
            <a:pPr>
              <a:spcAft>
                <a:spcPts val="0"/>
              </a:spcAft>
            </a:pPr>
            <a:r>
              <a:rPr lang="fr-FR" b="1" dirty="0">
                <a:solidFill>
                  <a:srgbClr val="7030A0"/>
                </a:solidFill>
                <a:effectLst/>
                <a:latin typeface="Comic Sans MS" panose="030F0702030302020204" pitchFamily="66" charset="0"/>
                <a:ea typeface="Times New Roman" panose="02020603050405020304" pitchFamily="18" charset="0"/>
              </a:rPr>
              <a:t>3°) Notion de limite d’une suite</a:t>
            </a:r>
            <a:endParaRPr lang="fr-FR" sz="1600" dirty="0">
              <a:solidFill>
                <a:srgbClr val="7030A0"/>
              </a:solidFill>
              <a:effectLst/>
              <a:latin typeface="Times New Roman" panose="02020603050405020304" pitchFamily="18" charset="0"/>
              <a:ea typeface="Times New Roman" panose="02020603050405020304" pitchFamily="18" charset="0"/>
            </a:endParaRPr>
          </a:p>
        </p:txBody>
      </p:sp>
      <p:sp>
        <p:nvSpPr>
          <p:cNvPr id="6" name="ZoneTexte 5">
            <a:extLst>
              <a:ext uri="{FF2B5EF4-FFF2-40B4-BE49-F238E27FC236}">
                <a16:creationId xmlns:a16="http://schemas.microsoft.com/office/drawing/2014/main" id="{42DA9734-1430-FD4E-851F-D12B168737C5}"/>
              </a:ext>
            </a:extLst>
          </p:cNvPr>
          <p:cNvSpPr txBox="1"/>
          <p:nvPr/>
        </p:nvSpPr>
        <p:spPr>
          <a:xfrm>
            <a:off x="900350" y="4747814"/>
            <a:ext cx="6462025" cy="738664"/>
          </a:xfrm>
          <a:prstGeom prst="rect">
            <a:avLst/>
          </a:prstGeom>
          <a:noFill/>
        </p:spPr>
        <p:txBody>
          <a:bodyPr wrap="none" rtlCol="0">
            <a:spAutoFit/>
          </a:bodyPr>
          <a:lstStyle/>
          <a:p>
            <a:r>
              <a:rPr lang="fr-FR" sz="1400" dirty="0">
                <a:solidFill>
                  <a:srgbClr val="7030A0"/>
                </a:solidFill>
                <a:latin typeface="Comic Sans MS" panose="030F0902030302020204" pitchFamily="66" charset="0"/>
              </a:rPr>
              <a:t>Source Mathématiques Spécialité 1 Collection </a:t>
            </a:r>
            <a:r>
              <a:rPr lang="fr-FR" sz="1400" dirty="0" err="1">
                <a:solidFill>
                  <a:srgbClr val="7030A0"/>
                </a:solidFill>
                <a:latin typeface="Comic Sans MS" panose="030F0902030302020204" pitchFamily="66" charset="0"/>
              </a:rPr>
              <a:t>Barbazo</a:t>
            </a:r>
            <a:r>
              <a:rPr lang="fr-FR" sz="1400" dirty="0">
                <a:solidFill>
                  <a:srgbClr val="7030A0"/>
                </a:solidFill>
                <a:latin typeface="Comic Sans MS" panose="030F0902030302020204" pitchFamily="66" charset="0"/>
              </a:rPr>
              <a:t> éd. Hachette (2019)</a:t>
            </a:r>
          </a:p>
          <a:p>
            <a:endParaRPr lang="fr-FR" sz="1400" dirty="0">
              <a:solidFill>
                <a:srgbClr val="7030A0"/>
              </a:solidFill>
              <a:latin typeface="Comic Sans MS" panose="030F0902030302020204" pitchFamily="66" charset="0"/>
            </a:endParaRPr>
          </a:p>
          <a:p>
            <a:r>
              <a:rPr lang="fr-FR" sz="1400" dirty="0">
                <a:solidFill>
                  <a:srgbClr val="7030A0"/>
                </a:solidFill>
                <a:latin typeface="Comic Sans MS" panose="030F0902030302020204" pitchFamily="66" charset="0"/>
              </a:rPr>
              <a:t>Voir aussi différents exemples avec l’application </a:t>
            </a:r>
            <a:r>
              <a:rPr lang="fr-FR" sz="1400" dirty="0" err="1">
                <a:solidFill>
                  <a:srgbClr val="7030A0"/>
                </a:solidFill>
                <a:latin typeface="Comic Sans MS" panose="030F0902030302020204" pitchFamily="66" charset="0"/>
              </a:rPr>
              <a:t>géogébra</a:t>
            </a:r>
            <a:r>
              <a:rPr lang="fr-FR" sz="1400" dirty="0">
                <a:solidFill>
                  <a:srgbClr val="7030A0"/>
                </a:solidFill>
                <a:latin typeface="Comic Sans MS" panose="030F0902030302020204" pitchFamily="66" charset="0"/>
              </a:rPr>
              <a:t>.</a:t>
            </a:r>
          </a:p>
        </p:txBody>
      </p:sp>
      <p:pic>
        <p:nvPicPr>
          <p:cNvPr id="8" name="Image 7">
            <a:extLst>
              <a:ext uri="{FF2B5EF4-FFF2-40B4-BE49-F238E27FC236}">
                <a16:creationId xmlns:a16="http://schemas.microsoft.com/office/drawing/2014/main" id="{6F6BC4D8-74AF-D04A-8D99-2C5128B751CC}"/>
              </a:ext>
            </a:extLst>
          </p:cNvPr>
          <p:cNvPicPr>
            <a:picLocks noChangeAspect="1"/>
          </p:cNvPicPr>
          <p:nvPr/>
        </p:nvPicPr>
        <p:blipFill rotWithShape="1">
          <a:blip r:embed="rId2">
            <a:extLst>
              <a:ext uri="{28A0092B-C50C-407E-A947-70E740481C1C}">
                <a14:useLocalDpi xmlns:a14="http://schemas.microsoft.com/office/drawing/2010/main" val="0"/>
              </a:ext>
            </a:extLst>
          </a:blip>
          <a:srcRect b="53224"/>
          <a:stretch/>
        </p:blipFill>
        <p:spPr>
          <a:xfrm>
            <a:off x="382639" y="1274743"/>
            <a:ext cx="5400675" cy="3207895"/>
          </a:xfrm>
          <a:prstGeom prst="rect">
            <a:avLst/>
          </a:prstGeom>
        </p:spPr>
      </p:pic>
      <p:pic>
        <p:nvPicPr>
          <p:cNvPr id="10" name="Image 9">
            <a:extLst>
              <a:ext uri="{FF2B5EF4-FFF2-40B4-BE49-F238E27FC236}">
                <a16:creationId xmlns:a16="http://schemas.microsoft.com/office/drawing/2014/main" id="{47B504A0-571F-F946-94EA-AD2B9C609402}"/>
              </a:ext>
            </a:extLst>
          </p:cNvPr>
          <p:cNvPicPr>
            <a:picLocks noChangeAspect="1"/>
          </p:cNvPicPr>
          <p:nvPr/>
        </p:nvPicPr>
        <p:blipFill rotWithShape="1">
          <a:blip r:embed="rId2">
            <a:extLst>
              <a:ext uri="{28A0092B-C50C-407E-A947-70E740481C1C}">
                <a14:useLocalDpi xmlns:a14="http://schemas.microsoft.com/office/drawing/2010/main" val="0"/>
              </a:ext>
            </a:extLst>
          </a:blip>
          <a:srcRect l="110" t="46776" r="-110"/>
          <a:stretch/>
        </p:blipFill>
        <p:spPr>
          <a:xfrm>
            <a:off x="6048921" y="939156"/>
            <a:ext cx="5400675" cy="3650105"/>
          </a:xfrm>
          <a:prstGeom prst="rect">
            <a:avLst/>
          </a:prstGeom>
        </p:spPr>
      </p:pic>
    </p:spTree>
    <p:extLst>
      <p:ext uri="{BB962C8B-B14F-4D97-AF65-F5344CB8AC3E}">
        <p14:creationId xmlns:p14="http://schemas.microsoft.com/office/powerpoint/2010/main" val="2650545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mevel christophe</a:t>
            </a:r>
          </a:p>
        </p:txBody>
      </p:sp>
      <p:sp>
        <p:nvSpPr>
          <p:cNvPr id="5" name="Espace réservé du numéro de diapositive 4"/>
          <p:cNvSpPr>
            <a:spLocks noGrp="1"/>
          </p:cNvSpPr>
          <p:nvPr>
            <p:ph type="sldNum" sz="quarter" idx="12"/>
          </p:nvPr>
        </p:nvSpPr>
        <p:spPr/>
        <p:txBody>
          <a:bodyPr/>
          <a:lstStyle/>
          <a:p>
            <a:fld id="{D36F33B7-9A85-457B-8A49-2F9D48DC0B12}" type="slidenum">
              <a:rPr lang="fr-FR" smtClean="0"/>
              <a:t>2</a:t>
            </a:fld>
            <a:endParaRPr lang="fr-FR"/>
          </a:p>
        </p:txBody>
      </p:sp>
      <p:sp>
        <p:nvSpPr>
          <p:cNvPr id="65" name="Rectangle 64"/>
          <p:cNvSpPr/>
          <p:nvPr/>
        </p:nvSpPr>
        <p:spPr>
          <a:xfrm>
            <a:off x="528361" y="332458"/>
            <a:ext cx="3449983" cy="369332"/>
          </a:xfrm>
          <a:prstGeom prst="rect">
            <a:avLst/>
          </a:prstGeom>
        </p:spPr>
        <p:txBody>
          <a:bodyPr wrap="none">
            <a:spAutoFit/>
          </a:bodyPr>
          <a:lstStyle/>
          <a:p>
            <a:pPr>
              <a:spcAft>
                <a:spcPts val="0"/>
              </a:spcAft>
            </a:pPr>
            <a:r>
              <a:rPr lang="fr-FR" b="1" dirty="0">
                <a:solidFill>
                  <a:srgbClr val="FF0000"/>
                </a:solidFill>
                <a:effectLst/>
                <a:latin typeface="Comic Sans MS" panose="030F0702030302020204" pitchFamily="66" charset="0"/>
                <a:ea typeface="Times New Roman" panose="02020603050405020304" pitchFamily="18" charset="0"/>
              </a:rPr>
              <a:t>1°) </a:t>
            </a:r>
            <a:r>
              <a:rPr lang="fr-FR" b="1" dirty="0">
                <a:solidFill>
                  <a:srgbClr val="FF0000"/>
                </a:solidFill>
                <a:latin typeface="Comic Sans MS" panose="030F0702030302020204" pitchFamily="66" charset="0"/>
                <a:ea typeface="Times New Roman" panose="02020603050405020304" pitchFamily="18" charset="0"/>
              </a:rPr>
              <a:t>Généralités sur les suites</a:t>
            </a:r>
            <a:endParaRPr lang="fr-FR" sz="1600" dirty="0">
              <a:solidFill>
                <a:srgbClr val="FF0000"/>
              </a:solidFill>
              <a:effectLst/>
              <a:latin typeface="Times New Roman" panose="02020603050405020304" pitchFamily="18" charset="0"/>
              <a:ea typeface="Times New Roman" panose="02020603050405020304" pitchFamily="18" charset="0"/>
            </a:endParaRPr>
          </a:p>
        </p:txBody>
      </p:sp>
      <p:sp>
        <p:nvSpPr>
          <p:cNvPr id="66" name="Rectangle 65"/>
          <p:cNvSpPr/>
          <p:nvPr/>
        </p:nvSpPr>
        <p:spPr>
          <a:xfrm>
            <a:off x="977554" y="964173"/>
            <a:ext cx="5654433" cy="338554"/>
          </a:xfrm>
          <a:prstGeom prst="rect">
            <a:avLst/>
          </a:prstGeom>
        </p:spPr>
        <p:txBody>
          <a:bodyPr wrap="none">
            <a:spAutoFit/>
          </a:bodyPr>
          <a:lstStyle/>
          <a:p>
            <a:pPr indent="449580">
              <a:spcAft>
                <a:spcPts val="0"/>
              </a:spcAft>
            </a:pPr>
            <a:r>
              <a:rPr lang="fr-FR" sz="1600" b="1" dirty="0">
                <a:latin typeface="Comic Sans MS" panose="030F0702030302020204" pitchFamily="66" charset="0"/>
                <a:ea typeface="Times New Roman" panose="02020603050405020304" pitchFamily="18" charset="0"/>
              </a:rPr>
              <a:t>1.1</a:t>
            </a:r>
            <a:r>
              <a:rPr lang="fr-FR" sz="1600" b="1" dirty="0">
                <a:effectLst/>
                <a:latin typeface="Comic Sans MS" panose="030F0702030302020204" pitchFamily="66" charset="0"/>
                <a:ea typeface="Times New Roman" panose="02020603050405020304" pitchFamily="18" charset="0"/>
              </a:rPr>
              <a:t>) </a:t>
            </a:r>
            <a:r>
              <a:rPr lang="fr-FR" sz="1600" b="1" u="sng" dirty="0">
                <a:latin typeface="Comic Sans MS" panose="030F0702030302020204" pitchFamily="66" charset="0"/>
                <a:ea typeface="Times New Roman" panose="02020603050405020304" pitchFamily="18" charset="0"/>
              </a:rPr>
              <a:t>Petit rappel historique par </a:t>
            </a:r>
            <a:r>
              <a:rPr lang="fr-FR" sz="1600" b="1" i="1" u="sng" dirty="0">
                <a:latin typeface="Comic Sans MS" panose="030F0702030302020204" pitchFamily="66" charset="0"/>
                <a:ea typeface="Times New Roman" panose="02020603050405020304" pitchFamily="18" charset="0"/>
              </a:rPr>
              <a:t>Frédéric Demoulin</a:t>
            </a:r>
            <a:endParaRPr lang="fr-FR" sz="2400" i="1" dirty="0">
              <a:effectLst/>
              <a:latin typeface="Times New Roman" panose="02020603050405020304" pitchFamily="18" charset="0"/>
              <a:ea typeface="Times New Roman" panose="02020603050405020304" pitchFamily="18" charset="0"/>
            </a:endParaRPr>
          </a:p>
        </p:txBody>
      </p:sp>
      <p:pic>
        <p:nvPicPr>
          <p:cNvPr id="10" name="Image 9" descr="D:\Cours Mathématiques\Seconde\Cours 2014_2015\Fonctions\Résolution des équations\CC.png"/>
          <p:cNvPicPr/>
          <p:nvPr/>
        </p:nvPicPr>
        <p:blipFill>
          <a:blip r:embed="rId2">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3" name="Rectangle 2"/>
          <p:cNvSpPr/>
          <p:nvPr/>
        </p:nvSpPr>
        <p:spPr>
          <a:xfrm>
            <a:off x="685800" y="1360205"/>
            <a:ext cx="10123098" cy="646331"/>
          </a:xfrm>
          <a:prstGeom prst="rect">
            <a:avLst/>
          </a:prstGeom>
        </p:spPr>
        <p:txBody>
          <a:bodyPr wrap="square">
            <a:spAutoFit/>
          </a:bodyPr>
          <a:lstStyle/>
          <a:p>
            <a:r>
              <a:rPr lang="fr-FR" sz="1200" dirty="0">
                <a:solidFill>
                  <a:srgbClr val="000000"/>
                </a:solidFill>
                <a:latin typeface="Comic Sans MS" panose="030F0702030302020204" pitchFamily="66" charset="0"/>
              </a:rPr>
              <a:t>L’un des premiers travaux portant sur les suites de nombres semble provenir d’un certain ARCHIMÈDE.</a:t>
            </a:r>
          </a:p>
          <a:p>
            <a:r>
              <a:rPr lang="fr-FR" sz="1200" dirty="0">
                <a:solidFill>
                  <a:srgbClr val="000000"/>
                </a:solidFill>
                <a:latin typeface="Comic Sans MS" panose="030F0702030302020204" pitchFamily="66" charset="0"/>
              </a:rPr>
              <a:t>Dans son traité </a:t>
            </a:r>
            <a:r>
              <a:rPr lang="fr-FR" sz="1200" i="1" dirty="0">
                <a:solidFill>
                  <a:srgbClr val="000000"/>
                </a:solidFill>
                <a:latin typeface="Comic Sans MS" panose="030F0702030302020204" pitchFamily="66" charset="0"/>
              </a:rPr>
              <a:t>La mesure du cercle</a:t>
            </a:r>
            <a:r>
              <a:rPr lang="fr-FR" sz="1200" dirty="0">
                <a:solidFill>
                  <a:srgbClr val="000000"/>
                </a:solidFill>
                <a:latin typeface="Comic Sans MS" panose="030F0702030302020204" pitchFamily="66" charset="0"/>
              </a:rPr>
              <a:t>, pour trouver une valeur approchée de </a:t>
            </a:r>
            <a:r>
              <a:rPr lang="fr-FR" sz="1200" i="1" dirty="0">
                <a:solidFill>
                  <a:srgbClr val="000000"/>
                </a:solidFill>
                <a:latin typeface="Comic Sans MS" panose="030F0702030302020204" pitchFamily="66" charset="0"/>
              </a:rPr>
              <a:t>π</a:t>
            </a:r>
            <a:r>
              <a:rPr lang="fr-FR" sz="1200" dirty="0">
                <a:solidFill>
                  <a:srgbClr val="000000"/>
                </a:solidFill>
                <a:latin typeface="Comic Sans MS" panose="030F0702030302020204" pitchFamily="66" charset="0"/>
              </a:rPr>
              <a:t>, il avait eu la brillante idée de considérer des polygones réguliers inscrits et circonscrits à un cercle de rayon 1 : d’abord deux triangles équilatéraux, puis deux carrés, deux pentagones, etc.</a:t>
            </a:r>
            <a:endParaRPr lang="fr-FR"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Rectangle 6"/>
              <p:cNvSpPr/>
              <p:nvPr/>
            </p:nvSpPr>
            <p:spPr>
              <a:xfrm>
                <a:off x="652994" y="2677430"/>
                <a:ext cx="10235242" cy="2862322"/>
              </a:xfrm>
              <a:prstGeom prst="rect">
                <a:avLst/>
              </a:prstGeom>
            </p:spPr>
            <p:txBody>
              <a:bodyPr wrap="square">
                <a:spAutoFit/>
              </a:bodyPr>
              <a:lstStyle/>
              <a:p>
                <a:r>
                  <a:rPr lang="fr-FR" sz="1200" dirty="0">
                    <a:solidFill>
                      <a:srgbClr val="000000"/>
                    </a:solidFill>
                    <a:latin typeface="Comic Sans MS" panose="030F0702030302020204" pitchFamily="66" charset="0"/>
                  </a:rPr>
                  <a:t>Comme on peut le voir sur ci-dessus, plus le nombre de côtés du polygone inscrit au cercle est grand et plus son périmètre est proche de la circonférence du cercle tout en lui restant inférieur. De même, plus le nombre de côtés du polygone circonscrit au cercle est grand et plus son périmètre est proche de la circonférence du cercle tout en lui restant supérieur. Les périmètres de ces polygones forment ainsi deux suites de nombres qui encadrent la circonférence du cercle, en l’</a:t>
                </a:r>
                <a:r>
                  <a:rPr lang="fr-FR" sz="1200" dirty="0" err="1">
                    <a:solidFill>
                      <a:srgbClr val="000000"/>
                    </a:solidFill>
                    <a:latin typeface="Comic Sans MS" panose="030F0702030302020204" pitchFamily="66" charset="0"/>
                  </a:rPr>
                  <a:t>occurence</a:t>
                </a:r>
                <a:r>
                  <a:rPr lang="fr-FR" sz="1200" dirty="0">
                    <a:solidFill>
                      <a:srgbClr val="000000"/>
                    </a:solidFill>
                    <a:latin typeface="Comic Sans MS" panose="030F0702030302020204" pitchFamily="66" charset="0"/>
                  </a:rPr>
                  <a:t> 2</a:t>
                </a:r>
                <a:r>
                  <a:rPr lang="fr-FR" sz="1200" i="1" dirty="0">
                    <a:solidFill>
                      <a:srgbClr val="000000"/>
                    </a:solidFill>
                    <a:latin typeface="Comic Sans MS" panose="030F0702030302020204" pitchFamily="66" charset="0"/>
                  </a:rPr>
                  <a:t>π</a:t>
                </a:r>
                <a:r>
                  <a:rPr lang="fr-FR" sz="1200" dirty="0">
                    <a:solidFill>
                      <a:srgbClr val="000000"/>
                    </a:solidFill>
                    <a:latin typeface="Comic Sans MS" panose="030F0702030302020204" pitchFamily="66" charset="0"/>
                  </a:rPr>
                  <a:t>.</a:t>
                </a:r>
              </a:p>
              <a:p>
                <a:r>
                  <a:rPr lang="fr-FR" sz="1200" dirty="0">
                    <a:solidFill>
                      <a:srgbClr val="000000"/>
                    </a:solidFill>
                    <a:latin typeface="Comic Sans MS" panose="030F0702030302020204" pitchFamily="66" charset="0"/>
                  </a:rPr>
                  <a:t>Comme ARCHIMÈDE, de nombreux autres grands scientifiques (FIBONACCI, LUCAS, BERNOULLI, NEWTON, MOIVRE, CAUCHY, WALLIS, pour ne citer qu’eux. . . ) vont, historiquement, s’intéresser aux suites dans le but d’approcher des valeurs numériques.</a:t>
                </a:r>
              </a:p>
              <a:p>
                <a:r>
                  <a:rPr lang="fr-FR" sz="1200" dirty="0">
                    <a:solidFill>
                      <a:srgbClr val="000000"/>
                    </a:solidFill>
                    <a:latin typeface="Comic Sans MS" panose="030F0702030302020204" pitchFamily="66" charset="0"/>
                  </a:rPr>
                  <a:t>Au cours du XVIIe et du XVIIIe siècle, l’intuition et le génie de mathématiciens tels EULER ou BERNOULLI amènent à l’établissement de nombreux résultats relatifs aux suites, reléguant parfois au second plan les limites de validité de leurs découvertes.</a:t>
                </a:r>
              </a:p>
              <a:p>
                <a:r>
                  <a:rPr lang="fr-FR" sz="1200" dirty="0">
                    <a:solidFill>
                      <a:srgbClr val="000000"/>
                    </a:solidFill>
                    <a:latin typeface="Comic Sans MS" panose="030F0702030302020204" pitchFamily="66" charset="0"/>
                  </a:rPr>
                  <a:t>Il faut donc attendre le début du XIXe siècle pour qu’AUGUSTIN LOUIS CAUCHY</a:t>
                </a:r>
                <a:r>
                  <a:rPr lang="fr-FR" sz="1200" dirty="0">
                    <a:solidFill>
                      <a:srgbClr val="0000FF"/>
                    </a:solidFill>
                    <a:latin typeface="Comic Sans MS" panose="030F0702030302020204" pitchFamily="66" charset="0"/>
                  </a:rPr>
                  <a:t> </a:t>
                </a:r>
                <a:r>
                  <a:rPr lang="fr-FR" sz="1200" dirty="0">
                    <a:solidFill>
                      <a:srgbClr val="000000"/>
                    </a:solidFill>
                    <a:latin typeface="Comic Sans MS" panose="030F0702030302020204" pitchFamily="66" charset="0"/>
                  </a:rPr>
                  <a:t>pose les fondements rigoureux de la théorie des suites. CAUCHY prend ainsi sa revanche sur les illustres mathématiciens du XVIIe et du XVIIIe. Deux événements décisifs viennent alors donner un élan supplémentaire aux suites : l’introduction de la notation indicielle</a:t>
                </a:r>
                <a:r>
                  <a:rPr lang="fr-FR" sz="1200" dirty="0">
                    <a:solidFill>
                      <a:srgbClr val="0000FF"/>
                    </a:solidFill>
                    <a:latin typeface="Comic Sans MS" panose="030F0702030302020204" pitchFamily="66" charset="0"/>
                  </a:rPr>
                  <a:t> </a:t>
                </a:r>
                <a:r>
                  <a:rPr lang="fr-FR" sz="1200" dirty="0">
                    <a:solidFill>
                      <a:srgbClr val="000000"/>
                    </a:solidFill>
                    <a:latin typeface="Comic Sans MS" panose="030F0702030302020204" pitchFamily="66" charset="0"/>
                  </a:rPr>
                  <a:t>qui consiste à repérer chaque terme d’une suite par une même lettre affectée d’un indice et le point de vue de PEANO</a:t>
                </a:r>
                <a:r>
                  <a:rPr lang="fr-FR" sz="1200" dirty="0">
                    <a:solidFill>
                      <a:srgbClr val="0000FF"/>
                    </a:solidFill>
                    <a:latin typeface="Comic Sans MS" panose="030F0702030302020204" pitchFamily="66" charset="0"/>
                  </a:rPr>
                  <a:t> </a:t>
                </a:r>
                <a:r>
                  <a:rPr lang="fr-FR" sz="1200" dirty="0">
                    <a:solidFill>
                      <a:srgbClr val="000000"/>
                    </a:solidFill>
                    <a:latin typeface="Comic Sans MS" panose="030F0702030302020204" pitchFamily="66" charset="0"/>
                  </a:rPr>
                  <a:t>qui définit une suite comme étant une fonction de </a:t>
                </a:r>
                <a14:m>
                  <m:oMath xmlns:m="http://schemas.openxmlformats.org/officeDocument/2006/math">
                    <m:r>
                      <a:rPr lang="fr-FR" sz="1200" i="1" smtClean="0">
                        <a:solidFill>
                          <a:srgbClr val="000000"/>
                        </a:solidFill>
                        <a:latin typeface="Cambria Math" panose="02040503050406030204" pitchFamily="18" charset="0"/>
                        <a:ea typeface="Cambria Math" panose="02040503050406030204" pitchFamily="18" charset="0"/>
                      </a:rPr>
                      <m:t>ℕ</m:t>
                    </m:r>
                  </m:oMath>
                </a14:m>
                <a:r>
                  <a:rPr lang="fr-FR" sz="1200" dirty="0">
                    <a:solidFill>
                      <a:srgbClr val="000000"/>
                    </a:solidFill>
                    <a:latin typeface="Comic Sans MS" panose="030F0702030302020204" pitchFamily="66" charset="0"/>
                  </a:rPr>
                  <a:t> dans </a:t>
                </a:r>
                <a14:m>
                  <m:oMath xmlns:m="http://schemas.openxmlformats.org/officeDocument/2006/math">
                    <m:r>
                      <a:rPr lang="fr-FR" sz="1200" i="1" smtClean="0">
                        <a:solidFill>
                          <a:srgbClr val="000000"/>
                        </a:solidFill>
                        <a:latin typeface="Cambria Math" panose="02040503050406030204" pitchFamily="18" charset="0"/>
                        <a:ea typeface="Cambria Math" panose="02040503050406030204" pitchFamily="18" charset="0"/>
                      </a:rPr>
                      <m:t>ℝ</m:t>
                    </m:r>
                  </m:oMath>
                </a14:m>
                <a:r>
                  <a:rPr lang="fr-FR" sz="1200" dirty="0">
                    <a:solidFill>
                      <a:srgbClr val="000000"/>
                    </a:solidFill>
                    <a:latin typeface="Comic Sans MS" panose="030F0702030302020204" pitchFamily="66" charset="0"/>
                  </a:rPr>
                  <a:t>.</a:t>
                </a:r>
              </a:p>
              <a:p>
                <a:r>
                  <a:rPr lang="fr-FR" sz="1200" dirty="0">
                    <a:solidFill>
                      <a:srgbClr val="000000"/>
                    </a:solidFill>
                    <a:latin typeface="Comic Sans MS" panose="030F0702030302020204" pitchFamily="66" charset="0"/>
                  </a:rPr>
                  <a:t>Plus récemment, dans la seconde moitié du XXe siècle, le développement des outils de calcul va logiquement donner un nouvel essor à l’étude des suites. À l’heure actuelle, les domaines d’application des suites sont bien vastes : Analyse numérique, Mathématiques financières, Physique, Biologie, etc.</a:t>
                </a:r>
                <a:endParaRPr lang="fr-FR" sz="1200" dirty="0">
                  <a:latin typeface="Comic Sans MS" panose="030F0702030302020204" pitchFamily="66"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52994" y="2677430"/>
                <a:ext cx="10235242" cy="2862322"/>
              </a:xfrm>
              <a:prstGeom prst="rect">
                <a:avLst/>
              </a:prstGeom>
              <a:blipFill rotWithShape="0">
                <a:blip r:embed="rId3"/>
                <a:stretch>
                  <a:fillRect r="-476" b="-638"/>
                </a:stretch>
              </a:blipFill>
            </p:spPr>
            <p:txBody>
              <a:bodyPr/>
              <a:lstStyle/>
              <a:p>
                <a:r>
                  <a:rPr lang="fr-FR">
                    <a:noFill/>
                  </a:rPr>
                  <a:t> </a:t>
                </a:r>
              </a:p>
            </p:txBody>
          </p:sp>
        </mc:Fallback>
      </mc:AlternateContent>
      <p:pic>
        <p:nvPicPr>
          <p:cNvPr id="9" name="Image 8"/>
          <p:cNvPicPr/>
          <p:nvPr/>
        </p:nvPicPr>
        <p:blipFill rotWithShape="1">
          <a:blip r:embed="rId4"/>
          <a:srcRect l="32142" t="43907" r="33070" b="40689"/>
          <a:stretch/>
        </p:blipFill>
        <p:spPr bwMode="auto">
          <a:xfrm>
            <a:off x="3587522" y="1985446"/>
            <a:ext cx="2912110" cy="728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627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3</a:t>
            </a:fld>
            <a:endParaRPr lang="fr-FR"/>
          </a:p>
        </p:txBody>
      </p:sp>
      <p:sp>
        <p:nvSpPr>
          <p:cNvPr id="29" name="Rectangle 28"/>
          <p:cNvSpPr/>
          <p:nvPr/>
        </p:nvSpPr>
        <p:spPr>
          <a:xfrm>
            <a:off x="976725" y="552854"/>
            <a:ext cx="4364015" cy="338554"/>
          </a:xfrm>
          <a:prstGeom prst="rect">
            <a:avLst/>
          </a:prstGeom>
        </p:spPr>
        <p:txBody>
          <a:bodyPr wrap="none">
            <a:spAutoFit/>
          </a:bodyPr>
          <a:lstStyle/>
          <a:p>
            <a:pPr indent="449580">
              <a:spcAft>
                <a:spcPts val="0"/>
              </a:spcAft>
            </a:pPr>
            <a:r>
              <a:rPr lang="fr-FR" sz="1600" b="1" dirty="0">
                <a:latin typeface="Comic Sans MS" panose="030F0702030302020204" pitchFamily="66" charset="0"/>
                <a:ea typeface="Times New Roman" panose="02020603050405020304" pitchFamily="18" charset="0"/>
              </a:rPr>
              <a:t>1.2</a:t>
            </a:r>
            <a:r>
              <a:rPr lang="fr-FR" sz="1600" b="1" dirty="0">
                <a:effectLst/>
                <a:latin typeface="Comic Sans MS" panose="030F0702030302020204" pitchFamily="66" charset="0"/>
                <a:ea typeface="Times New Roman" panose="02020603050405020304" pitchFamily="18" charset="0"/>
              </a:rPr>
              <a:t>) </a:t>
            </a:r>
            <a:r>
              <a:rPr lang="fr-FR" sz="1600" b="1" u="sng" dirty="0">
                <a:latin typeface="Comic Sans MS" panose="030F0702030302020204" pitchFamily="66" charset="0"/>
                <a:ea typeface="Times New Roman" panose="02020603050405020304" pitchFamily="18" charset="0"/>
              </a:rPr>
              <a:t>Modes de génération d’une suite</a:t>
            </a:r>
            <a:endParaRPr lang="fr-FR" sz="2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ZoneTexte 29"/>
              <p:cNvSpPr txBox="1"/>
              <p:nvPr/>
            </p:nvSpPr>
            <p:spPr>
              <a:xfrm flipH="1">
                <a:off x="1074419" y="1447346"/>
                <a:ext cx="9203789" cy="10464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b="1" dirty="0">
                    <a:solidFill>
                      <a:srgbClr val="FF0000"/>
                    </a:solidFill>
                    <a:latin typeface="Comic Sans MS" panose="030F0702030302020204" pitchFamily="66" charset="0"/>
                  </a:rPr>
                  <a:t>Définitions: </a:t>
                </a:r>
              </a:p>
              <a:p>
                <a:pPr marL="285750" indent="-285750">
                  <a:buFont typeface="Arial" panose="020B0604020202020204" pitchFamily="34" charset="0"/>
                  <a:buChar char="•"/>
                </a:pPr>
                <a14:m>
                  <m:oMath xmlns:m="http://schemas.openxmlformats.org/officeDocument/2006/math">
                    <m:r>
                      <a:rPr lang="fr-FR" sz="1200" b="1" i="1" smtClean="0">
                        <a:solidFill>
                          <a:srgbClr val="FF0000"/>
                        </a:solidFill>
                        <a:latin typeface="Cambria Math" panose="02040503050406030204" pitchFamily="18" charset="0"/>
                        <a:ea typeface="Cambria Math" panose="02040503050406030204" pitchFamily="18" charset="0"/>
                      </a:rPr>
                      <m:t>…</m:t>
                    </m:r>
                  </m:oMath>
                </a14:m>
                <a:r>
                  <a:rPr lang="fr-FR" sz="1200" b="1" dirty="0">
                    <a:solidFill>
                      <a:srgbClr val="FF0000"/>
                    </a:solidFill>
                    <a:latin typeface="Comic Sans MS" panose="030F0702030302020204" pitchFamily="66" charset="0"/>
                  </a:rPr>
                  <a:t>……………………………………………………………………………………………………………………………………………………………………………………………………………….</a:t>
                </a:r>
              </a:p>
              <a:p>
                <a:pPr marL="285750" indent="-285750">
                  <a:buFont typeface="Arial" panose="020B0604020202020204" pitchFamily="34" charset="0"/>
                  <a:buChar char="•"/>
                </a:pPr>
                <a:r>
                  <a:rPr lang="fr-FR" sz="1200" b="1" dirty="0">
                    <a:solidFill>
                      <a:srgbClr val="FF0000"/>
                    </a:solidFill>
                    <a:latin typeface="Comic Sans MS" panose="030F0702030302020204" pitchFamily="66" charset="0"/>
                  </a:rPr>
                  <a:t>……………………………………………………………………………………………………………………………………………………………………………………………………………………..</a:t>
                </a:r>
              </a:p>
              <a:p>
                <a:pPr marL="285750" indent="-285750">
                  <a:buFont typeface="Arial" panose="020B0604020202020204" pitchFamily="34" charset="0"/>
                  <a:buChar char="•"/>
                </a:pPr>
                <a:r>
                  <a:rPr lang="fr-FR" sz="1200" b="1" dirty="0">
                    <a:solidFill>
                      <a:srgbClr val="FF0000"/>
                    </a:solidFill>
                    <a:latin typeface="Comic Sans MS" panose="030F0702030302020204" pitchFamily="66" charset="0"/>
                  </a:rPr>
                  <a:t>……………………………………………………………………………………………………………………………………………………………………………………………………………………….</a:t>
                </a:r>
              </a:p>
              <a:p>
                <a:pPr marL="285750" indent="-285750">
                  <a:buFont typeface="Arial" panose="020B0604020202020204" pitchFamily="34" charset="0"/>
                  <a:buChar char="•"/>
                </a:pPr>
                <a:r>
                  <a:rPr lang="fr-FR" sz="1200" b="1" dirty="0">
                    <a:solidFill>
                      <a:srgbClr val="FF0000"/>
                    </a:solidFill>
                    <a:latin typeface="Comic Sans MS" panose="030F0702030302020204" pitchFamily="66" charset="0"/>
                  </a:rPr>
                  <a:t>………………………………………………………………………………………………………. </a:t>
                </a:r>
              </a:p>
            </p:txBody>
          </p:sp>
        </mc:Choice>
        <mc:Fallback xmlns="">
          <p:sp>
            <p:nvSpPr>
              <p:cNvPr id="30" name="ZoneTexte 29"/>
              <p:cNvSpPr txBox="1">
                <a:spLocks noRot="1" noChangeAspect="1" noMove="1" noResize="1" noEditPoints="1" noAdjustHandles="1" noChangeArrowheads="1" noChangeShapeType="1" noTextEdit="1"/>
              </p:cNvSpPr>
              <p:nvPr/>
            </p:nvSpPr>
            <p:spPr>
              <a:xfrm flipH="1">
                <a:off x="1074419" y="1447346"/>
                <a:ext cx="9203789" cy="1046440"/>
              </a:xfrm>
              <a:prstGeom prst="rect">
                <a:avLst/>
              </a:prstGeom>
              <a:blipFill rotWithShape="0">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ZoneTexte 30"/>
              <p:cNvSpPr txBox="1"/>
              <p:nvPr/>
            </p:nvSpPr>
            <p:spPr>
              <a:xfrm>
                <a:off x="1074419" y="2959291"/>
                <a:ext cx="9304150" cy="646331"/>
              </a:xfrm>
              <a:prstGeom prst="rect">
                <a:avLst/>
              </a:prstGeom>
              <a:noFill/>
            </p:spPr>
            <p:txBody>
              <a:bodyPr wrap="none" rtlCol="0">
                <a:spAutoFit/>
              </a:bodyPr>
              <a:lstStyle/>
              <a:p>
                <a:r>
                  <a:rPr lang="fr-FR" sz="1200" b="1" dirty="0">
                    <a:solidFill>
                      <a:srgbClr val="7030A0"/>
                    </a:solidFill>
                    <a:latin typeface="Comic Sans MS" panose="030F0702030302020204" pitchFamily="66" charset="0"/>
                  </a:rPr>
                  <a:t>Exemple: </a:t>
                </a:r>
              </a:p>
              <a:p>
                <a:r>
                  <a:rPr lang="fr-FR" sz="1200" dirty="0">
                    <a:solidFill>
                      <a:srgbClr val="7030A0"/>
                    </a:solidFill>
                    <a:latin typeface="Comic Sans MS" panose="030F0702030302020204" pitchFamily="66" charset="0"/>
                  </a:rPr>
                  <a:t>La liste de nombres 3; 6; 9; 12; 15; … correspond aux premiers termes de la suite </a:t>
                </a:r>
                <a14:m>
                  <m:oMath xmlns:m="http://schemas.openxmlformats.org/officeDocument/2006/math">
                    <m:r>
                      <a:rPr lang="fr-FR" sz="1200" b="0" i="0" smtClean="0">
                        <a:solidFill>
                          <a:srgbClr val="7030A0"/>
                        </a:solidFill>
                        <a:latin typeface="Cambria Math" panose="02040503050406030204" pitchFamily="18" charset="0"/>
                      </a:rPr>
                      <m:t>(</m:t>
                    </m:r>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avec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1</m:t>
                        </m:r>
                      </m:sub>
                    </m:sSub>
                    <m:r>
                      <a:rPr lang="fr-FR" sz="1200" b="0" i="1" smtClean="0">
                        <a:solidFill>
                          <a:srgbClr val="7030A0"/>
                        </a:solidFill>
                        <a:latin typeface="Cambria Math" panose="02040503050406030204" pitchFamily="18" charset="0"/>
                      </a:rPr>
                      <m:t>=3, </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2</m:t>
                        </m:r>
                      </m:sub>
                    </m:sSub>
                    <m:r>
                      <a:rPr lang="fr-FR" sz="1200" b="0" i="1" smtClean="0">
                        <a:solidFill>
                          <a:srgbClr val="7030A0"/>
                        </a:solidFill>
                        <a:latin typeface="Cambria Math" panose="02040503050406030204" pitchFamily="18" charset="0"/>
                      </a:rPr>
                      <m:t>=6, </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3</m:t>
                        </m:r>
                      </m:sub>
                    </m:sSub>
                    <m:r>
                      <a:rPr lang="fr-FR" sz="1200" b="0" i="1" smtClean="0">
                        <a:solidFill>
                          <a:srgbClr val="7030A0"/>
                        </a:solidFill>
                        <a:latin typeface="Cambria Math" panose="02040503050406030204" pitchFamily="18" charset="0"/>
                      </a:rPr>
                      <m:t>=9, …</m:t>
                    </m:r>
                  </m:oMath>
                </a14:m>
                <a:endParaRPr lang="fr-FR" sz="1200" b="0" dirty="0">
                  <a:solidFill>
                    <a:srgbClr val="7030A0"/>
                  </a:solidFill>
                  <a:latin typeface="Comic Sans MS" panose="030F0702030302020204" pitchFamily="66" charset="0"/>
                </a:endParaRPr>
              </a:p>
              <a:p>
                <a:r>
                  <a:rPr lang="fr-FR" sz="1200" dirty="0">
                    <a:solidFill>
                      <a:srgbClr val="7030A0"/>
                    </a:solidFill>
                    <a:latin typeface="Comic Sans MS" panose="030F0702030302020204" pitchFamily="66" charset="0"/>
                  </a:rPr>
                  <a:t>On dit que 3 est le ……………………………………………., 6 est le …………………………………………………., 9 est le ………………………………………………………etc…</a:t>
                </a:r>
              </a:p>
            </p:txBody>
          </p:sp>
        </mc:Choice>
        <mc:Fallback xmlns="">
          <p:sp>
            <p:nvSpPr>
              <p:cNvPr id="31" name="ZoneTexte 30"/>
              <p:cNvSpPr txBox="1">
                <a:spLocks noRot="1" noChangeAspect="1" noMove="1" noResize="1" noEditPoints="1" noAdjustHandles="1" noChangeArrowheads="1" noChangeShapeType="1" noTextEdit="1"/>
              </p:cNvSpPr>
              <p:nvPr/>
            </p:nvSpPr>
            <p:spPr>
              <a:xfrm>
                <a:off x="1074419" y="2959291"/>
                <a:ext cx="9304150" cy="646331"/>
              </a:xfrm>
              <a:prstGeom prst="rect">
                <a:avLst/>
              </a:prstGeom>
              <a:blipFill rotWithShape="0">
                <a:blip r:embed="rId3"/>
                <a:stretch>
                  <a:fillRect b="-660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ZoneTexte 31"/>
              <p:cNvSpPr txBox="1"/>
              <p:nvPr/>
            </p:nvSpPr>
            <p:spPr>
              <a:xfrm>
                <a:off x="1074419" y="3722169"/>
                <a:ext cx="9571851" cy="1569660"/>
              </a:xfrm>
              <a:prstGeom prst="rect">
                <a:avLst/>
              </a:prstGeom>
              <a:noFill/>
            </p:spPr>
            <p:txBody>
              <a:bodyPr wrap="none" rtlCol="0">
                <a:spAutoFit/>
              </a:bodyPr>
              <a:lstStyle/>
              <a:p>
                <a:r>
                  <a:rPr lang="fr-FR" sz="1200" b="1" dirty="0">
                    <a:solidFill>
                      <a:srgbClr val="FF0000"/>
                    </a:solidFill>
                    <a:latin typeface="Comic Sans MS" panose="030F0702030302020204" pitchFamily="66" charset="0"/>
                  </a:rPr>
                  <a:t>Attention:</a:t>
                </a:r>
              </a:p>
              <a:p>
                <a:r>
                  <a:rPr lang="fr-FR" sz="1200" b="1" dirty="0">
                    <a:solidFill>
                      <a:srgbClr val="FF0000"/>
                    </a:solidFill>
                    <a:latin typeface="Comic Sans MS" panose="030F0702030302020204" pitchFamily="66" charset="0"/>
                  </a:rPr>
                  <a:t>On peut démarrer la suite au rang 0 et non pas au rang 1</a:t>
                </a:r>
                <a:r>
                  <a:rPr lang="fr-FR" sz="1200" dirty="0">
                    <a:solidFill>
                      <a:srgbClr val="FF0000"/>
                    </a:solidFill>
                    <a:latin typeface="Comic Sans MS" panose="030F0702030302020204" pitchFamily="66" charset="0"/>
                  </a:rPr>
                  <a:t>. </a:t>
                </a:r>
              </a:p>
              <a:p>
                <a:endParaRPr lang="fr-FR" sz="1200" dirty="0">
                  <a:solidFill>
                    <a:schemeClr val="tx1"/>
                  </a:solidFill>
                  <a:latin typeface="Comic Sans MS" panose="030F0702030302020204" pitchFamily="66" charset="0"/>
                </a:endParaRPr>
              </a:p>
              <a:p>
                <a:r>
                  <a:rPr lang="fr-FR" sz="1200" b="1" dirty="0">
                    <a:solidFill>
                      <a:srgbClr val="7030A0"/>
                    </a:solidFill>
                    <a:latin typeface="Comic Sans MS" panose="030F0702030302020204" pitchFamily="66" charset="0"/>
                  </a:rPr>
                  <a:t>Exemple:</a:t>
                </a:r>
              </a:p>
              <a:p>
                <a:r>
                  <a:rPr lang="fr-FR" sz="1200" dirty="0">
                    <a:solidFill>
                      <a:srgbClr val="7030A0"/>
                    </a:solidFill>
                    <a:latin typeface="Comic Sans MS" panose="030F0702030302020204" pitchFamily="66" charset="0"/>
                  </a:rPr>
                  <a:t>Dans la suite précédente, 9 est le terme de rang 2 dans le premier cas et le terme de rang 3 dans le deuxième cas.</a:t>
                </a:r>
              </a:p>
              <a:p>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4</m:t>
                        </m:r>
                      </m:sub>
                    </m:sSub>
                    <m:r>
                      <a:rPr lang="fr-FR" sz="1200" b="0" i="1" smtClean="0">
                        <a:solidFill>
                          <a:srgbClr val="7030A0"/>
                        </a:solidFill>
                        <a:latin typeface="Cambria Math" panose="02040503050406030204" pitchFamily="18" charset="0"/>
                      </a:rPr>
                      <m:t> </m:t>
                    </m:r>
                  </m:oMath>
                </a14:m>
                <a:r>
                  <a:rPr lang="fr-FR" sz="1200" dirty="0">
                    <a:solidFill>
                      <a:srgbClr val="7030A0"/>
                    </a:solidFill>
                    <a:latin typeface="Comic Sans MS" panose="030F0702030302020204" pitchFamily="66" charset="0"/>
                  </a:rPr>
                  <a:t>signifiera le terme de rang 4 et sera le 5</a:t>
                </a:r>
                <a:r>
                  <a:rPr lang="fr-FR" sz="1200" baseline="30000" dirty="0">
                    <a:solidFill>
                      <a:srgbClr val="7030A0"/>
                    </a:solidFill>
                    <a:latin typeface="Comic Sans MS" panose="030F0702030302020204" pitchFamily="66" charset="0"/>
                  </a:rPr>
                  <a:t>ème</a:t>
                </a:r>
                <a:r>
                  <a:rPr lang="fr-FR" sz="1200" dirty="0">
                    <a:solidFill>
                      <a:srgbClr val="7030A0"/>
                    </a:solidFill>
                    <a:latin typeface="Comic Sans MS" panose="030F0702030302020204" pitchFamily="66" charset="0"/>
                  </a:rPr>
                  <a:t> nombre de la suite dans le premier cas alors qu’il sera à la fois le terme de rang 4 </a:t>
                </a:r>
              </a:p>
              <a:p>
                <a:r>
                  <a:rPr lang="fr-FR" sz="1200" dirty="0">
                    <a:solidFill>
                      <a:srgbClr val="7030A0"/>
                    </a:solidFill>
                    <a:latin typeface="Comic Sans MS" panose="030F0702030302020204" pitchFamily="66" charset="0"/>
                  </a:rPr>
                  <a:t>et le 4</a:t>
                </a:r>
                <a:r>
                  <a:rPr lang="fr-FR" sz="1200" baseline="30000" dirty="0">
                    <a:solidFill>
                      <a:srgbClr val="7030A0"/>
                    </a:solidFill>
                    <a:latin typeface="Comic Sans MS" panose="030F0702030302020204" pitchFamily="66" charset="0"/>
                  </a:rPr>
                  <a:t>ème</a:t>
                </a:r>
                <a:r>
                  <a:rPr lang="fr-FR" sz="1200" dirty="0">
                    <a:solidFill>
                      <a:srgbClr val="7030A0"/>
                    </a:solidFill>
                    <a:latin typeface="Comic Sans MS" panose="030F0702030302020204" pitchFamily="66" charset="0"/>
                  </a:rPr>
                  <a:t> nombre de la suite dans le deuxième cas.</a:t>
                </a:r>
              </a:p>
              <a:p>
                <a:endParaRPr lang="fr-FR" sz="1200" dirty="0">
                  <a:solidFill>
                    <a:schemeClr val="tx1"/>
                  </a:solidFill>
                  <a:latin typeface="Comic Sans MS" panose="030F0702030302020204" pitchFamily="66" charset="0"/>
                </a:endParaRPr>
              </a:p>
            </p:txBody>
          </p:sp>
        </mc:Choice>
        <mc:Fallback xmlns="">
          <p:sp>
            <p:nvSpPr>
              <p:cNvPr id="32" name="ZoneTexte 31"/>
              <p:cNvSpPr txBox="1">
                <a:spLocks noRot="1" noChangeAspect="1" noMove="1" noResize="1" noEditPoints="1" noAdjustHandles="1" noChangeArrowheads="1" noChangeShapeType="1" noTextEdit="1"/>
              </p:cNvSpPr>
              <p:nvPr/>
            </p:nvSpPr>
            <p:spPr>
              <a:xfrm>
                <a:off x="1074419" y="3722169"/>
                <a:ext cx="9571851" cy="1569660"/>
              </a:xfrm>
              <a:prstGeom prst="rect">
                <a:avLst/>
              </a:prstGeom>
              <a:blipFill rotWithShape="0">
                <a:blip r:embed="rId4"/>
                <a:stretch>
                  <a:fillRect t="-389"/>
                </a:stretch>
              </a:blipFill>
            </p:spPr>
            <p:txBody>
              <a:bodyPr/>
              <a:lstStyle/>
              <a:p>
                <a:r>
                  <a:rPr lang="fr-FR">
                    <a:noFill/>
                  </a:rPr>
                  <a:t> </a:t>
                </a:r>
              </a:p>
            </p:txBody>
          </p:sp>
        </mc:Fallback>
      </mc:AlternateContent>
      <p:pic>
        <p:nvPicPr>
          <p:cNvPr id="8" name="Image 7" descr="D:\Cours Mathématiques\Seconde\Cours 2014_2015\Fonctions\Résolution des équations\CC.png"/>
          <p:cNvPicPr/>
          <p:nvPr/>
        </p:nvPicPr>
        <p:blipFill>
          <a:blip r:embed="rId5">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5" name="ZoneTexte 4"/>
          <p:cNvSpPr txBox="1"/>
          <p:nvPr/>
        </p:nvSpPr>
        <p:spPr>
          <a:xfrm>
            <a:off x="2570672" y="1015488"/>
            <a:ext cx="3591048"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1.2.1) Définition d’une suite numérique</a:t>
            </a:r>
          </a:p>
        </p:txBody>
      </p:sp>
      <p:sp>
        <p:nvSpPr>
          <p:cNvPr id="6" name="ZoneTexte 5"/>
          <p:cNvSpPr txBox="1"/>
          <p:nvPr/>
        </p:nvSpPr>
        <p:spPr>
          <a:xfrm>
            <a:off x="1074419" y="2682292"/>
            <a:ext cx="6688049" cy="276999"/>
          </a:xfrm>
          <a:prstGeom prst="rect">
            <a:avLst/>
          </a:prstGeom>
          <a:noFill/>
        </p:spPr>
        <p:txBody>
          <a:bodyPr wrap="none" rtlCol="0">
            <a:spAutoFit/>
          </a:bodyPr>
          <a:lstStyle/>
          <a:p>
            <a:r>
              <a:rPr lang="fr-FR" sz="1200" dirty="0">
                <a:latin typeface="Comic Sans MS" panose="030F0702030302020204" pitchFamily="66" charset="0"/>
              </a:rPr>
              <a:t>Autrement dit, une suite est une liste de nombres réels, repérés par leur rang dans la liste.</a:t>
            </a:r>
          </a:p>
        </p:txBody>
      </p:sp>
      <p:pic>
        <p:nvPicPr>
          <p:cNvPr id="11" name="Image 10">
            <a:extLst>
              <a:ext uri="{FF2B5EF4-FFF2-40B4-BE49-F238E27FC236}">
                <a16:creationId xmlns:a16="http://schemas.microsoft.com/office/drawing/2014/main" id="{5E670D7F-15F0-2F4A-8D89-C8C02DC0AB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7020" y="2018806"/>
            <a:ext cx="2527300" cy="2527300"/>
          </a:xfrm>
          <a:prstGeom prst="rect">
            <a:avLst/>
          </a:prstGeom>
        </p:spPr>
      </p:pic>
    </p:spTree>
    <p:extLst>
      <p:ext uri="{BB962C8B-B14F-4D97-AF65-F5344CB8AC3E}">
        <p14:creationId xmlns:p14="http://schemas.microsoft.com/office/powerpoint/2010/main" val="369667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4</a:t>
            </a:fld>
            <a:endParaRPr lang="fr-FR"/>
          </a:p>
        </p:txBody>
      </p:sp>
      <p:sp>
        <p:nvSpPr>
          <p:cNvPr id="7" name="ZoneTexte 6"/>
          <p:cNvSpPr txBox="1"/>
          <p:nvPr/>
        </p:nvSpPr>
        <p:spPr>
          <a:xfrm>
            <a:off x="1324506" y="1157889"/>
            <a:ext cx="9017235" cy="276999"/>
          </a:xfrm>
          <a:prstGeom prst="rect">
            <a:avLst/>
          </a:prstGeom>
          <a:solidFill>
            <a:schemeClr val="bg1"/>
          </a:solidFill>
          <a:ln>
            <a:solidFill>
              <a:srgbClr val="FF0000"/>
            </a:solidFill>
          </a:ln>
        </p:spPr>
        <p:txBody>
          <a:bodyPr wrap="square" rtlCol="0">
            <a:spAutoFit/>
          </a:bodyPr>
          <a:lstStyle/>
          <a:p>
            <a:r>
              <a:rPr lang="fr-FR" sz="1200" b="1" dirty="0">
                <a:solidFill>
                  <a:srgbClr val="FF0000"/>
                </a:solidFill>
                <a:latin typeface="Comic Sans MS" panose="030F0702030302020204" pitchFamily="66" charset="0"/>
              </a:rPr>
              <a:t>……………………………………………………………………………………………………………………………………………………………………………………………………………………………….</a:t>
            </a:r>
            <a:endParaRPr lang="fr-FR" sz="1400" b="1"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 name="ZoneTexte 8"/>
              <p:cNvSpPr txBox="1"/>
              <p:nvPr/>
            </p:nvSpPr>
            <p:spPr>
              <a:xfrm>
                <a:off x="1373932" y="1725715"/>
                <a:ext cx="7994355" cy="1060290"/>
              </a:xfrm>
              <a:prstGeom prst="rect">
                <a:avLst/>
              </a:prstGeom>
              <a:noFill/>
            </p:spPr>
            <p:txBody>
              <a:bodyPr wrap="square" rtlCol="0">
                <a:spAutoFit/>
              </a:bodyPr>
              <a:lstStyle/>
              <a:p>
                <a:r>
                  <a:rPr lang="fr-FR" sz="1200" dirty="0">
                    <a:latin typeface="Comic Sans MS" panose="030F0702030302020204" pitchFamily="66" charset="0"/>
                  </a:rPr>
                  <a:t>Cette formulation s’avère être très pratique pour calculer le </a:t>
                </a:r>
                <a14:m>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𝑛</m:t>
                        </m:r>
                      </m:e>
                      <m:sup>
                        <m:r>
                          <a:rPr lang="fr-FR" sz="1200" b="0" i="1" smtClean="0">
                            <a:latin typeface="Cambria Math" panose="02040503050406030204" pitchFamily="18" charset="0"/>
                          </a:rPr>
                          <m:t>𝑖</m:t>
                        </m:r>
                        <m:r>
                          <a:rPr lang="fr-FR" sz="1200" b="0" i="1" smtClean="0">
                            <a:latin typeface="Cambria Math" panose="02040503050406030204" pitchFamily="18" charset="0"/>
                          </a:rPr>
                          <m:t>è</m:t>
                        </m:r>
                        <m:r>
                          <a:rPr lang="fr-FR" sz="1200" b="0" i="1" smtClean="0">
                            <a:latin typeface="Cambria Math" panose="02040503050406030204" pitchFamily="18" charset="0"/>
                          </a:rPr>
                          <m:t>𝑚𝑒</m:t>
                        </m:r>
                      </m:sup>
                    </m:sSup>
                  </m:oMath>
                </a14:m>
                <a:r>
                  <a:rPr lang="fr-FR" sz="1200" dirty="0">
                    <a:latin typeface="Comic Sans MS" panose="030F0702030302020204" pitchFamily="66" charset="0"/>
                  </a:rPr>
                  <a:t> terme de la suite </a:t>
                </a:r>
                <a14:m>
                  <m:oMath xmlns:m="http://schemas.openxmlformats.org/officeDocument/2006/math">
                    <m:d>
                      <m:dPr>
                        <m:ctrlPr>
                          <a:rPr lang="fr-FR" sz="1200" b="0" i="1" smtClean="0">
                            <a:latin typeface="Cambria Math" panose="02040503050406030204" pitchFamily="18" charset="0"/>
                          </a:rPr>
                        </m:ctrlPr>
                      </m:dPr>
                      <m:e>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e>
                    </m:d>
                    <m:r>
                      <a:rPr lang="fr-FR" sz="1200" b="0" i="1" smtClean="0">
                        <a:latin typeface="Cambria Math" panose="02040503050406030204" pitchFamily="18" charset="0"/>
                      </a:rPr>
                      <m:t>.</m:t>
                    </m:r>
                  </m:oMath>
                </a14:m>
                <a:r>
                  <a:rPr lang="fr-FR" sz="1400" dirty="0">
                    <a:latin typeface="Cambria Math" panose="02040503050406030204" pitchFamily="18" charset="0"/>
                    <a:ea typeface="Cambria Math" panose="02040503050406030204" pitchFamily="18" charset="0"/>
                  </a:rPr>
                  <a:t> </a:t>
                </a:r>
                <a:r>
                  <a:rPr lang="fr-FR" sz="1400" dirty="0">
                    <a:latin typeface="Comic Sans MS" panose="030F0702030302020204" pitchFamily="66" charset="0"/>
                  </a:rPr>
                  <a:t> </a:t>
                </a:r>
                <a:endParaRPr lang="fr-FR" sz="1200" dirty="0">
                  <a:latin typeface="Comic Sans MS" panose="030F0702030302020204" pitchFamily="66" charset="0"/>
                </a:endParaRPr>
              </a:p>
              <a:p>
                <a:endParaRPr lang="fr-FR" sz="1200" dirty="0">
                  <a:latin typeface="Comic Sans MS" panose="030F0702030302020204" pitchFamily="66" charset="0"/>
                </a:endParaRPr>
              </a:p>
              <a:p>
                <a:r>
                  <a:rPr lang="fr-FR" sz="1200" b="1" dirty="0">
                    <a:solidFill>
                      <a:srgbClr val="7030A0"/>
                    </a:solidFill>
                    <a:latin typeface="Comic Sans MS" panose="030F0702030302020204" pitchFamily="66" charset="0"/>
                  </a:rPr>
                  <a:t>Exemple: </a:t>
                </a:r>
              </a:p>
              <a:p>
                <a:r>
                  <a:rPr lang="fr-FR" sz="1200" dirty="0">
                    <a:solidFill>
                      <a:srgbClr val="7030A0"/>
                    </a:solidFill>
                    <a:latin typeface="Comic Sans MS" panose="030F0702030302020204" pitchFamily="66" charset="0"/>
                  </a:rPr>
                  <a:t>Soit la suite </a:t>
                </a:r>
                <a14:m>
                  <m:oMath xmlns:m="http://schemas.openxmlformats.org/officeDocument/2006/math">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définie pour tout entier naturel n par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𝑒𝑡</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𝑑𝑒</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𝑝𝑟𝑒𝑚𝑖𝑒𝑟</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𝑡𝑒𝑟𝑚𝑒</m:t>
                    </m:r>
                    <m:r>
                      <a:rPr lang="fr-FR" sz="1200" b="0" i="1" smtClean="0">
                        <a:solidFill>
                          <a:srgbClr val="7030A0"/>
                        </a:solidFill>
                        <a:latin typeface="Cambria Math" panose="02040503050406030204" pitchFamily="18" charset="0"/>
                      </a:rPr>
                      <m:t> </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0</m:t>
                        </m:r>
                      </m:sub>
                    </m:sSub>
                    <m:r>
                      <a:rPr lang="fr-FR" sz="1200" b="0" i="1" smtClean="0">
                        <a:solidFill>
                          <a:srgbClr val="7030A0"/>
                        </a:solidFill>
                        <a:latin typeface="Cambria Math" panose="02040503050406030204" pitchFamily="18" charset="0"/>
                      </a:rPr>
                      <m:t>.</m:t>
                    </m:r>
                  </m:oMath>
                </a14:m>
                <a:endParaRPr lang="fr-FR" sz="1200" b="0" dirty="0">
                  <a:solidFill>
                    <a:srgbClr val="7030A0"/>
                  </a:solidFill>
                  <a:latin typeface="Comic Sans MS" panose="030F0702030302020204" pitchFamily="66" charset="0"/>
                </a:endParaRPr>
              </a:p>
              <a:p>
                <a:r>
                  <a:rPr lang="fr-FR" sz="1200" dirty="0">
                    <a:solidFill>
                      <a:srgbClr val="7030A0"/>
                    </a:solidFill>
                    <a:latin typeface="Comic Sans MS" panose="030F0702030302020204" pitchFamily="66" charset="0"/>
                  </a:rPr>
                  <a:t>Alors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0</m:t>
                        </m:r>
                      </m:sub>
                    </m:sSub>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3</m:t>
                        </m:r>
                      </m:sub>
                    </m:sSub>
                    <m:r>
                      <a:rPr lang="fr-FR" sz="1200" b="0" i="1" smtClean="0">
                        <a:solidFill>
                          <a:srgbClr val="7030A0"/>
                        </a:solidFill>
                        <a:latin typeface="Cambria Math" panose="02040503050406030204" pitchFamily="18" charset="0"/>
                        <a:ea typeface="Cambria Math" panose="02040503050406030204" pitchFamily="18" charset="0"/>
                      </a:rPr>
                      <m:t>= ……………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2015 </m:t>
                        </m:r>
                      </m:sub>
                    </m:sSub>
                    <m:r>
                      <a:rPr lang="fr-FR" sz="1200" b="0" i="1" smtClean="0">
                        <a:solidFill>
                          <a:srgbClr val="7030A0"/>
                        </a:solidFill>
                        <a:latin typeface="Cambria Math" panose="02040503050406030204" pitchFamily="18" charset="0"/>
                        <a:ea typeface="Cambria Math" panose="02040503050406030204" pitchFamily="18" charset="0"/>
                      </a:rPr>
                      <m:t>=…………………….</m:t>
                    </m:r>
                  </m:oMath>
                </a14:m>
                <a:endParaRPr lang="fr-FR" sz="1200" dirty="0">
                  <a:solidFill>
                    <a:srgbClr val="7030A0"/>
                  </a:solidFill>
                  <a:latin typeface="Comic Sans MS" panose="030F0702030302020204" pitchFamily="66" charset="0"/>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1373932" y="1725715"/>
                <a:ext cx="7994355" cy="1060290"/>
              </a:xfrm>
              <a:prstGeom prst="rect">
                <a:avLst/>
              </a:prstGeom>
              <a:blipFill rotWithShape="0">
                <a:blip r:embed="rId2"/>
                <a:stretch>
                  <a:fillRect b="-2299"/>
                </a:stretch>
              </a:blipFill>
            </p:spPr>
            <p:txBody>
              <a:bodyPr/>
              <a:lstStyle/>
              <a:p>
                <a:r>
                  <a:rPr lang="fr-FR">
                    <a:noFill/>
                  </a:rPr>
                  <a:t> </a:t>
                </a:r>
              </a:p>
            </p:txBody>
          </p:sp>
        </mc:Fallback>
      </mc:AlternateContent>
      <p:pic>
        <p:nvPicPr>
          <p:cNvPr id="17" name="Image 16" descr="D:\Cours Mathématiques\Seconde\Cours 2014_2015\Fonctions\Résolution des équations\CC.png"/>
          <p:cNvPicPr/>
          <p:nvPr/>
        </p:nvPicPr>
        <p:blipFill>
          <a:blip r:embed="rId3">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18" name="ZoneTexte 17"/>
          <p:cNvSpPr txBox="1"/>
          <p:nvPr/>
        </p:nvSpPr>
        <p:spPr>
          <a:xfrm>
            <a:off x="4226943" y="1173192"/>
            <a:ext cx="184731" cy="369332"/>
          </a:xfrm>
          <a:prstGeom prst="rect">
            <a:avLst/>
          </a:prstGeom>
          <a:noFill/>
        </p:spPr>
        <p:txBody>
          <a:bodyPr wrap="none" rtlCol="0">
            <a:spAutoFit/>
          </a:bodyPr>
          <a:lstStyle/>
          <a:p>
            <a:endParaRPr lang="fr-FR" dirty="0"/>
          </a:p>
        </p:txBody>
      </p:sp>
      <mc:AlternateContent xmlns:mc="http://schemas.openxmlformats.org/markup-compatibility/2006" xmlns:a14="http://schemas.microsoft.com/office/drawing/2010/main">
        <mc:Choice Requires="a14">
          <p:sp>
            <p:nvSpPr>
              <p:cNvPr id="19" name="ZoneTexte 18"/>
              <p:cNvSpPr txBox="1"/>
              <p:nvPr/>
            </p:nvSpPr>
            <p:spPr>
              <a:xfrm>
                <a:off x="2562043" y="625507"/>
                <a:ext cx="5094472"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1.2.2) Suite définie par une formule explicite </a:t>
                </a:r>
                <a14:m>
                  <m:oMath xmlns:m="http://schemas.openxmlformats.org/officeDocument/2006/math">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sub>
                    </m:sSub>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𝒇</m:t>
                    </m:r>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𝒏</m:t>
                    </m:r>
                    <m:r>
                      <a:rPr lang="fr-FR" sz="1400" b="1" i="1" smtClean="0">
                        <a:solidFill>
                          <a:srgbClr val="0070C0"/>
                        </a:solidFill>
                        <a:latin typeface="Cambria Math" panose="02040503050406030204" pitchFamily="18" charset="0"/>
                      </a:rPr>
                      <m:t>)</m:t>
                    </m:r>
                  </m:oMath>
                </a14:m>
                <a:endParaRPr lang="fr-FR" sz="1400" b="1" dirty="0">
                  <a:solidFill>
                    <a:srgbClr val="0070C0"/>
                  </a:solidFill>
                  <a:latin typeface="Comic Sans MS" panose="030F0702030302020204" pitchFamily="66" charset="0"/>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2562043" y="625507"/>
                <a:ext cx="5094472" cy="307777"/>
              </a:xfrm>
              <a:prstGeom prst="rect">
                <a:avLst/>
              </a:prstGeom>
              <a:blipFill rotWithShape="0">
                <a:blip r:embed="rId5"/>
                <a:stretch>
                  <a:fillRect l="-359" t="-4000" b="-2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p:cNvSpPr txBox="1"/>
              <p:nvPr/>
            </p:nvSpPr>
            <p:spPr>
              <a:xfrm>
                <a:off x="2523784" y="2999850"/>
                <a:ext cx="5866542"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1.2.3) Suite définie par une relation de récurrence </a:t>
                </a:r>
                <a14:m>
                  <m:oMath xmlns:m="http://schemas.openxmlformats.org/officeDocument/2006/math">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𝟏</m:t>
                        </m:r>
                      </m:sub>
                    </m:sSub>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𝒇</m:t>
                    </m:r>
                    <m:r>
                      <a:rPr lang="fr-FR" sz="1400" b="1" i="1" smtClean="0">
                        <a:solidFill>
                          <a:srgbClr val="0070C0"/>
                        </a:solidFill>
                        <a:latin typeface="Cambria Math" panose="02040503050406030204" pitchFamily="18" charset="0"/>
                      </a:rPr>
                      <m:t>(</m:t>
                    </m:r>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sub>
                    </m:sSub>
                    <m:r>
                      <a:rPr lang="fr-FR" sz="1400" b="1" i="1" smtClean="0">
                        <a:solidFill>
                          <a:srgbClr val="0070C0"/>
                        </a:solidFill>
                        <a:latin typeface="Cambria Math" panose="02040503050406030204" pitchFamily="18" charset="0"/>
                      </a:rPr>
                      <m:t>)</m:t>
                    </m:r>
                  </m:oMath>
                </a14:m>
                <a:endParaRPr lang="fr-FR" sz="1400" b="1" dirty="0">
                  <a:solidFill>
                    <a:srgbClr val="0070C0"/>
                  </a:solidFill>
                  <a:latin typeface="Comic Sans MS" panose="030F0702030302020204" pitchFamily="66" charset="0"/>
                </a:endParaRPr>
              </a:p>
            </p:txBody>
          </p:sp>
        </mc:Choice>
        <mc:Fallback xmlns="">
          <p:sp>
            <p:nvSpPr>
              <p:cNvPr id="20" name="ZoneTexte 19"/>
              <p:cNvSpPr txBox="1">
                <a:spLocks noRot="1" noChangeAspect="1" noMove="1" noResize="1" noEditPoints="1" noAdjustHandles="1" noChangeArrowheads="1" noChangeShapeType="1" noTextEdit="1"/>
              </p:cNvSpPr>
              <p:nvPr/>
            </p:nvSpPr>
            <p:spPr>
              <a:xfrm>
                <a:off x="2523784" y="2999850"/>
                <a:ext cx="5866542" cy="307777"/>
              </a:xfrm>
              <a:prstGeom prst="rect">
                <a:avLst/>
              </a:prstGeom>
              <a:blipFill rotWithShape="0">
                <a:blip r:embed="rId6"/>
                <a:stretch>
                  <a:fillRect l="-312" t="-3922" b="-19608"/>
                </a:stretch>
              </a:blipFill>
            </p:spPr>
            <p:txBody>
              <a:bodyPr/>
              <a:lstStyle/>
              <a:p>
                <a:r>
                  <a:rPr lang="fr-FR">
                    <a:noFill/>
                  </a:rPr>
                  <a:t> </a:t>
                </a:r>
              </a:p>
            </p:txBody>
          </p:sp>
        </mc:Fallback>
      </mc:AlternateContent>
      <p:sp>
        <p:nvSpPr>
          <p:cNvPr id="21" name="ZoneTexte 20"/>
          <p:cNvSpPr txBox="1"/>
          <p:nvPr/>
        </p:nvSpPr>
        <p:spPr>
          <a:xfrm>
            <a:off x="1284534" y="3597001"/>
            <a:ext cx="9057207" cy="646331"/>
          </a:xfrm>
          <a:prstGeom prst="rect">
            <a:avLst/>
          </a:prstGeom>
          <a:solidFill>
            <a:schemeClr val="bg1"/>
          </a:solidFill>
          <a:ln>
            <a:solidFill>
              <a:srgbClr val="FF0000"/>
            </a:solidFill>
          </a:ln>
        </p:spPr>
        <p:txBody>
          <a:bodyPr wrap="square" rtlCol="0">
            <a:spAutoFit/>
          </a:bodyPr>
          <a:lstStyle/>
          <a:p>
            <a:r>
              <a:rPr lang="fr-FR" sz="1200" b="1" dirty="0">
                <a:solidFill>
                  <a:srgbClr val="FF0000"/>
                </a:solidFill>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23" name="ZoneTexte 22"/>
              <p:cNvSpPr txBox="1"/>
              <p:nvPr/>
            </p:nvSpPr>
            <p:spPr>
              <a:xfrm>
                <a:off x="1373930" y="4361114"/>
                <a:ext cx="9642002" cy="1046440"/>
              </a:xfrm>
              <a:prstGeom prst="rect">
                <a:avLst/>
              </a:prstGeom>
              <a:noFill/>
            </p:spPr>
            <p:txBody>
              <a:bodyPr wrap="square" rtlCol="0">
                <a:spAutoFit/>
              </a:bodyPr>
              <a:lstStyle/>
              <a:p>
                <a:r>
                  <a:rPr lang="fr-FR" sz="1200" dirty="0">
                    <a:latin typeface="Comic Sans MS" panose="030F0702030302020204" pitchFamily="66" charset="0"/>
                  </a:rPr>
                  <a:t>Cette formulation s’avère être plus délicate à manipuler pour calculer le </a:t>
                </a:r>
                <a14:m>
                  <m:oMath xmlns:m="http://schemas.openxmlformats.org/officeDocument/2006/math">
                    <m:sSup>
                      <m:sSupPr>
                        <m:ctrlPr>
                          <a:rPr lang="fr-FR" sz="1200" i="1" smtClean="0">
                            <a:latin typeface="Cambria Math" panose="02040503050406030204" pitchFamily="18" charset="0"/>
                          </a:rPr>
                        </m:ctrlPr>
                      </m:sSupPr>
                      <m:e>
                        <m:r>
                          <a:rPr lang="fr-FR" sz="1200" b="0" i="1" smtClean="0">
                            <a:latin typeface="Cambria Math" panose="02040503050406030204" pitchFamily="18" charset="0"/>
                          </a:rPr>
                          <m:t>𝑛</m:t>
                        </m:r>
                      </m:e>
                      <m:sup>
                        <m:r>
                          <a:rPr lang="fr-FR" sz="1200" b="0" i="1" smtClean="0">
                            <a:latin typeface="Cambria Math" panose="02040503050406030204" pitchFamily="18" charset="0"/>
                          </a:rPr>
                          <m:t>𝑖</m:t>
                        </m:r>
                        <m:r>
                          <a:rPr lang="fr-FR" sz="1200" b="0" i="1" smtClean="0">
                            <a:latin typeface="Cambria Math" panose="02040503050406030204" pitchFamily="18" charset="0"/>
                          </a:rPr>
                          <m:t>è</m:t>
                        </m:r>
                        <m:r>
                          <a:rPr lang="fr-FR" sz="1200" b="0" i="1" smtClean="0">
                            <a:latin typeface="Cambria Math" panose="02040503050406030204" pitchFamily="18" charset="0"/>
                          </a:rPr>
                          <m:t>𝑚𝑒</m:t>
                        </m:r>
                      </m:sup>
                    </m:sSup>
                  </m:oMath>
                </a14:m>
                <a:r>
                  <a:rPr lang="fr-FR" sz="1200" dirty="0">
                    <a:latin typeface="Comic Sans MS" panose="030F0702030302020204" pitchFamily="66" charset="0"/>
                  </a:rPr>
                  <a:t> terme de la suite </a:t>
                </a:r>
                <a14:m>
                  <m:oMath xmlns:m="http://schemas.openxmlformats.org/officeDocument/2006/math">
                    <m:d>
                      <m:dPr>
                        <m:ctrlPr>
                          <a:rPr lang="fr-FR" sz="1200" b="0" i="1" smtClean="0">
                            <a:latin typeface="Cambria Math" panose="02040503050406030204" pitchFamily="18" charset="0"/>
                          </a:rPr>
                        </m:ctrlPr>
                      </m:dPr>
                      <m:e>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e>
                    </m:d>
                    <m:r>
                      <a:rPr lang="fr-FR" sz="1200" b="0" i="1" smtClean="0">
                        <a:latin typeface="Cambria Math" panose="02040503050406030204" pitchFamily="18" charset="0"/>
                      </a:rPr>
                      <m:t>.</m:t>
                    </m:r>
                  </m:oMath>
                </a14:m>
                <a:r>
                  <a:rPr lang="fr-FR" sz="1400" dirty="0">
                    <a:latin typeface="Cambria Math" panose="02040503050406030204" pitchFamily="18" charset="0"/>
                    <a:ea typeface="Cambria Math" panose="02040503050406030204" pitchFamily="18" charset="0"/>
                  </a:rPr>
                  <a:t> </a:t>
                </a:r>
                <a:r>
                  <a:rPr lang="fr-FR" sz="1400" dirty="0">
                    <a:latin typeface="Comic Sans MS" panose="030F0702030302020204" pitchFamily="66" charset="0"/>
                  </a:rPr>
                  <a:t> </a:t>
                </a:r>
                <a:endParaRPr lang="fr-FR" sz="1200" dirty="0">
                  <a:latin typeface="Comic Sans MS" panose="030F0702030302020204" pitchFamily="66" charset="0"/>
                </a:endParaRPr>
              </a:p>
              <a:p>
                <a:endParaRPr lang="fr-FR" sz="1200" dirty="0">
                  <a:latin typeface="Comic Sans MS" panose="030F0702030302020204" pitchFamily="66" charset="0"/>
                </a:endParaRPr>
              </a:p>
              <a:p>
                <a:r>
                  <a:rPr lang="fr-FR" sz="1200" b="1" dirty="0">
                    <a:solidFill>
                      <a:srgbClr val="7030A0"/>
                    </a:solidFill>
                    <a:latin typeface="Comic Sans MS" panose="030F0702030302020204" pitchFamily="66" charset="0"/>
                  </a:rPr>
                  <a:t>Exemple:</a:t>
                </a:r>
                <a:r>
                  <a:rPr lang="fr-FR" sz="1200" dirty="0">
                    <a:solidFill>
                      <a:srgbClr val="7030A0"/>
                    </a:solidFill>
                    <a:latin typeface="Comic Sans MS" panose="030F0702030302020204" pitchFamily="66" charset="0"/>
                  </a:rPr>
                  <a:t> </a:t>
                </a:r>
              </a:p>
              <a:p>
                <a:r>
                  <a:rPr lang="fr-FR" sz="1200" dirty="0">
                    <a:solidFill>
                      <a:srgbClr val="7030A0"/>
                    </a:solidFill>
                    <a:latin typeface="Comic Sans MS" panose="030F0702030302020204" pitchFamily="66" charset="0"/>
                  </a:rPr>
                  <a:t>Soit la suite </a:t>
                </a:r>
                <a14:m>
                  <m:oMath xmlns:m="http://schemas.openxmlformats.org/officeDocument/2006/math">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définie par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0</m:t>
                        </m:r>
                      </m:sub>
                    </m:sSub>
                    <m:r>
                      <a:rPr lang="fr-FR" sz="1200" b="0" i="1" smtClean="0">
                        <a:solidFill>
                          <a:srgbClr val="7030A0"/>
                        </a:solidFill>
                        <a:latin typeface="Cambria Math" panose="02040503050406030204" pitchFamily="18" charset="0"/>
                      </a:rPr>
                      <m:t>=1 </m:t>
                    </m:r>
                    <m:r>
                      <a:rPr lang="fr-FR" sz="1200" b="0" i="1" smtClean="0">
                        <a:solidFill>
                          <a:srgbClr val="7030A0"/>
                        </a:solidFill>
                        <a:latin typeface="Cambria Math" panose="02040503050406030204" pitchFamily="18" charset="0"/>
                      </a:rPr>
                      <m:t>𝑒𝑡</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𝑐h𝑎𝑞𝑢𝑒</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𝑡𝑒𝑟𝑚𝑒</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𝑒𝑠𝑡</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𝑙𝑒</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𝑞𝑢𝑖𝑛𝑡𝑢𝑝𝑙𝑒</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𝑑𝑢</m:t>
                    </m:r>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rPr>
                      <m:t>𝑝𝑟</m:t>
                    </m:r>
                    <m:r>
                      <a:rPr lang="fr-FR" sz="1200" b="0" i="1" smtClean="0">
                        <a:solidFill>
                          <a:srgbClr val="7030A0"/>
                        </a:solidFill>
                        <a:latin typeface="Cambria Math" panose="02040503050406030204" pitchFamily="18" charset="0"/>
                      </a:rPr>
                      <m:t>é</m:t>
                    </m:r>
                    <m:r>
                      <a:rPr lang="fr-FR" sz="1200" b="0" i="1" smtClean="0">
                        <a:solidFill>
                          <a:srgbClr val="7030A0"/>
                        </a:solidFill>
                        <a:latin typeface="Cambria Math" panose="02040503050406030204" pitchFamily="18" charset="0"/>
                      </a:rPr>
                      <m:t>𝑐</m:t>
                    </m:r>
                    <m:r>
                      <a:rPr lang="fr-FR" sz="1200" b="0" i="1" smtClean="0">
                        <a:solidFill>
                          <a:srgbClr val="7030A0"/>
                        </a:solidFill>
                        <a:latin typeface="Cambria Math" panose="02040503050406030204" pitchFamily="18" charset="0"/>
                      </a:rPr>
                      <m:t>é</m:t>
                    </m:r>
                    <m:r>
                      <a:rPr lang="fr-FR" sz="1200" b="0" i="1" smtClean="0">
                        <a:solidFill>
                          <a:srgbClr val="7030A0"/>
                        </a:solidFill>
                        <a:latin typeface="Cambria Math" panose="02040503050406030204" pitchFamily="18" charset="0"/>
                      </a:rPr>
                      <m:t>𝑑𝑒𝑛𝑡</m:t>
                    </m:r>
                  </m:oMath>
                </a14:m>
                <a:r>
                  <a:rPr lang="fr-FR" sz="1200" dirty="0">
                    <a:solidFill>
                      <a:srgbClr val="7030A0"/>
                    </a:solidFill>
                    <a:latin typeface="Comic Sans MS" panose="030F0702030302020204" pitchFamily="66" charset="0"/>
                  </a:rPr>
                  <a:t>. Cela se traduit par ……………………………</a:t>
                </a:r>
                <a14:m>
                  <m:oMath xmlns:m="http://schemas.openxmlformats.org/officeDocument/2006/math">
                    <m:r>
                      <a:rPr lang="fr-FR" sz="1200" b="0" i="1" smtClean="0">
                        <a:solidFill>
                          <a:srgbClr val="7030A0"/>
                        </a:solidFill>
                        <a:latin typeface="Cambria Math" panose="02040503050406030204" pitchFamily="18" charset="0"/>
                      </a:rPr>
                      <m:t>.</m:t>
                    </m:r>
                  </m:oMath>
                </a14:m>
                <a:endParaRPr lang="fr-FR" sz="1200" b="0" dirty="0">
                  <a:solidFill>
                    <a:srgbClr val="7030A0"/>
                  </a:solidFill>
                  <a:latin typeface="Comic Sans MS" panose="030F0702030302020204" pitchFamily="66" charset="0"/>
                </a:endParaRPr>
              </a:p>
              <a:p>
                <a:r>
                  <a:rPr lang="fr-FR" sz="1200" dirty="0">
                    <a:solidFill>
                      <a:srgbClr val="7030A0"/>
                    </a:solidFill>
                    <a:latin typeface="Comic Sans MS" panose="030F0702030302020204" pitchFamily="66" charset="0"/>
                  </a:rPr>
                  <a:t>Alors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1</m:t>
                        </m:r>
                      </m:sub>
                    </m:sSub>
                    <m:r>
                      <a:rPr lang="fr-FR" sz="1200" b="0" i="1" smtClean="0">
                        <a:solidFill>
                          <a:srgbClr val="7030A0"/>
                        </a:solidFill>
                        <a:latin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3</m:t>
                        </m:r>
                      </m:sub>
                    </m:sSub>
                    <m:r>
                      <a:rPr lang="fr-FR" sz="1200" b="0" i="1" smtClean="0">
                        <a:solidFill>
                          <a:srgbClr val="7030A0"/>
                        </a:solidFill>
                        <a:latin typeface="Cambria Math" panose="02040503050406030204" pitchFamily="18" charset="0"/>
                        <a:ea typeface="Cambria Math" panose="02040503050406030204" pitchFamily="18" charset="0"/>
                      </a:rPr>
                      <m:t>=………………………………….;</m:t>
                    </m:r>
                    <m:r>
                      <a:rPr lang="fr-FR" sz="1200" b="0" i="1" smtClean="0">
                        <a:solidFill>
                          <a:srgbClr val="7030A0"/>
                        </a:solidFill>
                        <a:latin typeface="Cambria Math" panose="02040503050406030204" pitchFamily="18" charset="0"/>
                        <a:ea typeface="Cambria Math" panose="02040503050406030204" pitchFamily="18" charset="0"/>
                      </a:rPr>
                      <m:t>𝑒𝑡</m:t>
                    </m:r>
                    <m:r>
                      <a:rPr lang="fr-FR" sz="1200" b="0" i="1" smtClean="0">
                        <a:solidFill>
                          <a:srgbClr val="7030A0"/>
                        </a:solidFill>
                        <a:latin typeface="Cambria Math" panose="02040503050406030204" pitchFamily="18" charset="0"/>
                        <a:ea typeface="Cambria Math" panose="02040503050406030204" pitchFamily="18" charset="0"/>
                      </a:rPr>
                      <m:t> </m:t>
                    </m:r>
                    <m:r>
                      <a:rPr lang="fr-FR" sz="1200" b="0" i="1" smtClean="0">
                        <a:solidFill>
                          <a:srgbClr val="7030A0"/>
                        </a:solidFill>
                        <a:latin typeface="Cambria Math" panose="02040503050406030204" pitchFamily="18" charset="0"/>
                        <a:ea typeface="Cambria Math" panose="02040503050406030204" pitchFamily="18" charset="0"/>
                      </a:rPr>
                      <m:t>𝑑𝑜𝑛𝑐</m:t>
                    </m:r>
                    <m:r>
                      <a:rPr lang="fr-FR" sz="1200" b="0" i="1" smtClean="0">
                        <a:solidFill>
                          <a:srgbClr val="7030A0"/>
                        </a:solidFill>
                        <a:latin typeface="Cambria Math" panose="02040503050406030204" pitchFamily="18" charset="0"/>
                        <a:ea typeface="Cambria Math" panose="02040503050406030204" pitchFamily="18" charset="0"/>
                      </a:rPr>
                      <m:t> </m:t>
                    </m:r>
                    <m:sSub>
                      <m:sSubPr>
                        <m:ctrlPr>
                          <a:rPr lang="fr-FR" sz="1200" b="0" i="1" smtClean="0">
                            <a:solidFill>
                              <a:srgbClr val="7030A0"/>
                            </a:solidFill>
                            <a:latin typeface="Cambria Math" panose="02040503050406030204" pitchFamily="18" charset="0"/>
                            <a:ea typeface="Cambria Math" panose="02040503050406030204" pitchFamily="18" charset="0"/>
                          </a:rPr>
                        </m:ctrlPr>
                      </m:sSubPr>
                      <m:e>
                        <m:r>
                          <a:rPr lang="fr-FR" sz="1200" b="0" i="1" smtClean="0">
                            <a:solidFill>
                              <a:srgbClr val="7030A0"/>
                            </a:solidFill>
                            <a:latin typeface="Cambria Math" panose="02040503050406030204" pitchFamily="18" charset="0"/>
                            <a:ea typeface="Cambria Math" panose="02040503050406030204" pitchFamily="18" charset="0"/>
                          </a:rPr>
                          <m:t>𝑢</m:t>
                        </m:r>
                      </m:e>
                      <m:sub>
                        <m:r>
                          <a:rPr lang="fr-FR" sz="1200" b="0" i="1" smtClean="0">
                            <a:solidFill>
                              <a:srgbClr val="7030A0"/>
                            </a:solidFill>
                            <a:latin typeface="Cambria Math" panose="02040503050406030204" pitchFamily="18" charset="0"/>
                            <a:ea typeface="Cambria Math" panose="02040503050406030204" pitchFamily="18" charset="0"/>
                          </a:rPr>
                          <m:t>2015 </m:t>
                        </m:r>
                      </m:sub>
                    </m:sSub>
                    <m:r>
                      <a:rPr lang="fr-FR" sz="1200" b="0" i="1" smtClean="0">
                        <a:solidFill>
                          <a:srgbClr val="7030A0"/>
                        </a:solidFill>
                        <a:latin typeface="Cambria Math" panose="02040503050406030204" pitchFamily="18" charset="0"/>
                        <a:ea typeface="Cambria Math" panose="02040503050406030204" pitchFamily="18" charset="0"/>
                      </a:rPr>
                      <m:t>= …………</m:t>
                    </m:r>
                  </m:oMath>
                </a14:m>
                <a:endParaRPr lang="fr-FR" sz="1200" dirty="0">
                  <a:solidFill>
                    <a:srgbClr val="7030A0"/>
                  </a:solidFill>
                  <a:latin typeface="Comic Sans MS" panose="030F0702030302020204" pitchFamily="66" charset="0"/>
                </a:endParaRPr>
              </a:p>
            </p:txBody>
          </p:sp>
        </mc:Choice>
        <mc:Fallback xmlns="">
          <p:sp>
            <p:nvSpPr>
              <p:cNvPr id="23" name="ZoneTexte 22"/>
              <p:cNvSpPr txBox="1">
                <a:spLocks noRot="1" noChangeAspect="1" noMove="1" noResize="1" noEditPoints="1" noAdjustHandles="1" noChangeArrowheads="1" noChangeShapeType="1" noTextEdit="1"/>
              </p:cNvSpPr>
              <p:nvPr/>
            </p:nvSpPr>
            <p:spPr>
              <a:xfrm>
                <a:off x="1373930" y="4361114"/>
                <a:ext cx="9642002" cy="1046440"/>
              </a:xfrm>
              <a:prstGeom prst="rect">
                <a:avLst/>
              </a:prstGeom>
              <a:blipFill rotWithShape="0">
                <a:blip r:embed="rId7"/>
                <a:stretch>
                  <a:fillRect b="-3488"/>
                </a:stretch>
              </a:blipFill>
            </p:spPr>
            <p:txBody>
              <a:bodyPr/>
              <a:lstStyle/>
              <a:p>
                <a:r>
                  <a:rPr lang="fr-FR">
                    <a:noFill/>
                  </a:rPr>
                  <a:t> </a:t>
                </a:r>
              </a:p>
            </p:txBody>
          </p:sp>
        </mc:Fallback>
      </mc:AlternateContent>
      <p:pic>
        <p:nvPicPr>
          <p:cNvPr id="12" name="Image 11">
            <a:extLst>
              <a:ext uri="{FF2B5EF4-FFF2-40B4-BE49-F238E27FC236}">
                <a16:creationId xmlns:a16="http://schemas.microsoft.com/office/drawing/2014/main" id="{409C0C31-8B81-EE49-B07F-07100F524E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5678" y="1069701"/>
            <a:ext cx="2527300" cy="2527300"/>
          </a:xfrm>
          <a:prstGeom prst="rect">
            <a:avLst/>
          </a:prstGeom>
        </p:spPr>
      </p:pic>
    </p:spTree>
    <p:extLst>
      <p:ext uri="{BB962C8B-B14F-4D97-AF65-F5344CB8AC3E}">
        <p14:creationId xmlns:p14="http://schemas.microsoft.com/office/powerpoint/2010/main" val="29810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C18469-10E4-4743-9D68-3BA303F21C21}"/>
              </a:ext>
            </a:extLst>
          </p:cNvPr>
          <p:cNvSpPr>
            <a:spLocks noGrp="1"/>
          </p:cNvSpPr>
          <p:nvPr>
            <p:ph type="ftr" sz="quarter" idx="11"/>
          </p:nvPr>
        </p:nvSpPr>
        <p:spPr/>
        <p:txBody>
          <a:bodyPr/>
          <a:lstStyle/>
          <a:p>
            <a:r>
              <a:rPr lang="fr-FR"/>
              <a:t>mevel christophe</a:t>
            </a:r>
          </a:p>
        </p:txBody>
      </p:sp>
      <p:sp>
        <p:nvSpPr>
          <p:cNvPr id="3" name="Espace réservé du numéro de diapositive 2">
            <a:extLst>
              <a:ext uri="{FF2B5EF4-FFF2-40B4-BE49-F238E27FC236}">
                <a16:creationId xmlns:a16="http://schemas.microsoft.com/office/drawing/2014/main" id="{9514AAD0-97A2-724F-9ABB-6294495B3D74}"/>
              </a:ext>
            </a:extLst>
          </p:cNvPr>
          <p:cNvSpPr>
            <a:spLocks noGrp="1"/>
          </p:cNvSpPr>
          <p:nvPr>
            <p:ph type="sldNum" sz="quarter" idx="12"/>
          </p:nvPr>
        </p:nvSpPr>
        <p:spPr/>
        <p:txBody>
          <a:bodyPr/>
          <a:lstStyle/>
          <a:p>
            <a:fld id="{D36F33B7-9A85-457B-8A49-2F9D48DC0B12}" type="slidenum">
              <a:rPr lang="fr-FR" smtClean="0"/>
              <a:t>5</a:t>
            </a:fld>
            <a:endParaRPr lang="fr-FR"/>
          </a:p>
        </p:txBody>
      </p:sp>
      <p:sp>
        <p:nvSpPr>
          <p:cNvPr id="4" name="ZoneTexte 3">
            <a:extLst>
              <a:ext uri="{FF2B5EF4-FFF2-40B4-BE49-F238E27FC236}">
                <a16:creationId xmlns:a16="http://schemas.microsoft.com/office/drawing/2014/main" id="{F8557501-FBB0-1B44-B2F2-E2E8373D917C}"/>
              </a:ext>
            </a:extLst>
          </p:cNvPr>
          <p:cNvSpPr txBox="1"/>
          <p:nvPr/>
        </p:nvSpPr>
        <p:spPr>
          <a:xfrm>
            <a:off x="2562043" y="625507"/>
            <a:ext cx="3547766"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1.2.4) Suite définie par un algorithme</a:t>
            </a:r>
          </a:p>
        </p:txBody>
      </p:sp>
      <p:sp>
        <p:nvSpPr>
          <p:cNvPr id="5" name="ZoneTexte 4">
            <a:extLst>
              <a:ext uri="{FF2B5EF4-FFF2-40B4-BE49-F238E27FC236}">
                <a16:creationId xmlns:a16="http://schemas.microsoft.com/office/drawing/2014/main" id="{94BF10CB-89B4-564A-ADE5-AAECC7C738CC}"/>
              </a:ext>
            </a:extLst>
          </p:cNvPr>
          <p:cNvSpPr txBox="1"/>
          <p:nvPr/>
        </p:nvSpPr>
        <p:spPr>
          <a:xfrm>
            <a:off x="2531153" y="3168996"/>
            <a:ext cx="4504759"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1.2.3) Suite définie par des motifs géométriques</a:t>
            </a:r>
          </a:p>
        </p:txBody>
      </p:sp>
      <p:pic>
        <p:nvPicPr>
          <p:cNvPr id="6" name="Image 5" descr="C:\Users\Christophe Mevel\Documents\IMG_20141130_0002.jpg">
            <a:extLst>
              <a:ext uri="{FF2B5EF4-FFF2-40B4-BE49-F238E27FC236}">
                <a16:creationId xmlns:a16="http://schemas.microsoft.com/office/drawing/2014/main" id="{70CDA35E-430B-0646-9F67-67404F1C7C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3959290"/>
            <a:ext cx="4396740" cy="1250663"/>
          </a:xfrm>
          <a:prstGeom prst="rect">
            <a:avLst/>
          </a:prstGeom>
          <a:noFill/>
          <a:ln>
            <a:noFill/>
          </a:ln>
        </p:spPr>
      </p:pic>
      <p:sp>
        <p:nvSpPr>
          <p:cNvPr id="9" name="ZoneTexte 8">
            <a:extLst>
              <a:ext uri="{FF2B5EF4-FFF2-40B4-BE49-F238E27FC236}">
                <a16:creationId xmlns:a16="http://schemas.microsoft.com/office/drawing/2014/main" id="{0212C207-C6AE-B049-BE5D-C00803C8BDCF}"/>
              </a:ext>
            </a:extLst>
          </p:cNvPr>
          <p:cNvSpPr txBox="1"/>
          <p:nvPr/>
        </p:nvSpPr>
        <p:spPr>
          <a:xfrm>
            <a:off x="1360320" y="3482687"/>
            <a:ext cx="466794" cy="369332"/>
          </a:xfrm>
          <a:prstGeom prst="rect">
            <a:avLst/>
          </a:prstGeom>
          <a:noFill/>
        </p:spPr>
        <p:txBody>
          <a:bodyPr wrap="none" rtlCol="0">
            <a:spAutoFit/>
          </a:bodyPr>
          <a:lstStyle/>
          <a:p>
            <a:r>
              <a:rPr lang="fr-FR" b="1" dirty="0">
                <a:solidFill>
                  <a:srgbClr val="7030A0"/>
                </a:solidFill>
                <a:latin typeface="Comic Sans MS" panose="030F0902030302020204" pitchFamily="66" charset="0"/>
              </a:rPr>
              <a:t>+3</a:t>
            </a:r>
          </a:p>
        </p:txBody>
      </p:sp>
      <p:sp>
        <p:nvSpPr>
          <p:cNvPr id="10" name="Flèche en arc 9">
            <a:extLst>
              <a:ext uri="{FF2B5EF4-FFF2-40B4-BE49-F238E27FC236}">
                <a16:creationId xmlns:a16="http://schemas.microsoft.com/office/drawing/2014/main" id="{A84E1752-2F1B-B64D-8394-DF3FEFF60725}"/>
              </a:ext>
            </a:extLst>
          </p:cNvPr>
          <p:cNvSpPr/>
          <p:nvPr/>
        </p:nvSpPr>
        <p:spPr>
          <a:xfrm>
            <a:off x="1019331" y="3789170"/>
            <a:ext cx="1148772" cy="988738"/>
          </a:xfrm>
          <a:prstGeom prst="circular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11" name="Flèche en arc 10">
            <a:extLst>
              <a:ext uri="{FF2B5EF4-FFF2-40B4-BE49-F238E27FC236}">
                <a16:creationId xmlns:a16="http://schemas.microsoft.com/office/drawing/2014/main" id="{764D17C9-B701-D146-B920-9C8F27089404}"/>
              </a:ext>
            </a:extLst>
          </p:cNvPr>
          <p:cNvSpPr/>
          <p:nvPr/>
        </p:nvSpPr>
        <p:spPr>
          <a:xfrm>
            <a:off x="2476550" y="3789170"/>
            <a:ext cx="1148772" cy="988738"/>
          </a:xfrm>
          <a:prstGeom prst="circular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12" name="ZoneTexte 11">
            <a:extLst>
              <a:ext uri="{FF2B5EF4-FFF2-40B4-BE49-F238E27FC236}">
                <a16:creationId xmlns:a16="http://schemas.microsoft.com/office/drawing/2014/main" id="{6562ECDC-97C5-C541-9E86-0244E08A6734}"/>
              </a:ext>
            </a:extLst>
          </p:cNvPr>
          <p:cNvSpPr txBox="1"/>
          <p:nvPr/>
        </p:nvSpPr>
        <p:spPr>
          <a:xfrm>
            <a:off x="2817539" y="3500934"/>
            <a:ext cx="466794" cy="369332"/>
          </a:xfrm>
          <a:prstGeom prst="rect">
            <a:avLst/>
          </a:prstGeom>
          <a:noFill/>
        </p:spPr>
        <p:txBody>
          <a:bodyPr wrap="none" rtlCol="0">
            <a:spAutoFit/>
          </a:bodyPr>
          <a:lstStyle/>
          <a:p>
            <a:r>
              <a:rPr lang="fr-FR" b="1" dirty="0">
                <a:solidFill>
                  <a:srgbClr val="7030A0"/>
                </a:solidFill>
                <a:latin typeface="Comic Sans MS" panose="030F0902030302020204" pitchFamily="66" charset="0"/>
              </a:rPr>
              <a:t>+3</a:t>
            </a:r>
          </a:p>
        </p:txBody>
      </p:sp>
      <p:sp>
        <p:nvSpPr>
          <p:cNvPr id="13" name="ZoneTexte 12">
            <a:extLst>
              <a:ext uri="{FF2B5EF4-FFF2-40B4-BE49-F238E27FC236}">
                <a16:creationId xmlns:a16="http://schemas.microsoft.com/office/drawing/2014/main" id="{CFEB2261-B367-0747-8AD7-0B8298508358}"/>
              </a:ext>
            </a:extLst>
          </p:cNvPr>
          <p:cNvSpPr txBox="1"/>
          <p:nvPr/>
        </p:nvSpPr>
        <p:spPr>
          <a:xfrm>
            <a:off x="685801" y="5209953"/>
            <a:ext cx="704039" cy="369332"/>
          </a:xfrm>
          <a:prstGeom prst="rect">
            <a:avLst/>
          </a:prstGeom>
          <a:noFill/>
        </p:spPr>
        <p:txBody>
          <a:bodyPr wrap="none" rtlCol="0">
            <a:spAutoFit/>
          </a:bodyPr>
          <a:lstStyle/>
          <a:p>
            <a:r>
              <a:rPr lang="fr-FR" b="1" dirty="0">
                <a:solidFill>
                  <a:srgbClr val="7030A0"/>
                </a:solidFill>
                <a:latin typeface="Comic Sans MS" panose="030F0902030302020204" pitchFamily="66" charset="0"/>
              </a:rPr>
              <a:t>C</a:t>
            </a:r>
            <a:r>
              <a:rPr lang="fr-FR" b="1" baseline="-25000" dirty="0">
                <a:solidFill>
                  <a:srgbClr val="7030A0"/>
                </a:solidFill>
                <a:latin typeface="Comic Sans MS" panose="030F0902030302020204" pitchFamily="66" charset="0"/>
              </a:rPr>
              <a:t>1</a:t>
            </a:r>
            <a:r>
              <a:rPr lang="fr-FR" b="1" dirty="0">
                <a:solidFill>
                  <a:srgbClr val="7030A0"/>
                </a:solidFill>
                <a:latin typeface="Comic Sans MS" panose="030F0902030302020204" pitchFamily="66" charset="0"/>
              </a:rPr>
              <a:t>=1</a:t>
            </a:r>
          </a:p>
        </p:txBody>
      </p:sp>
      <p:sp>
        <p:nvSpPr>
          <p:cNvPr id="14" name="ZoneTexte 13">
            <a:extLst>
              <a:ext uri="{FF2B5EF4-FFF2-40B4-BE49-F238E27FC236}">
                <a16:creationId xmlns:a16="http://schemas.microsoft.com/office/drawing/2014/main" id="{760A441A-FF61-F04C-AEFC-96F4969727C0}"/>
              </a:ext>
            </a:extLst>
          </p:cNvPr>
          <p:cNvSpPr txBox="1"/>
          <p:nvPr/>
        </p:nvSpPr>
        <p:spPr>
          <a:xfrm>
            <a:off x="1827114" y="5209953"/>
            <a:ext cx="873957" cy="369332"/>
          </a:xfrm>
          <a:prstGeom prst="rect">
            <a:avLst/>
          </a:prstGeom>
          <a:noFill/>
        </p:spPr>
        <p:txBody>
          <a:bodyPr wrap="none" rtlCol="0">
            <a:spAutoFit/>
          </a:bodyPr>
          <a:lstStyle/>
          <a:p>
            <a:r>
              <a:rPr lang="fr-FR" b="1" dirty="0">
                <a:solidFill>
                  <a:srgbClr val="7030A0"/>
                </a:solidFill>
                <a:latin typeface="Comic Sans MS" panose="030F0902030302020204" pitchFamily="66" charset="0"/>
              </a:rPr>
              <a:t>C</a:t>
            </a:r>
            <a:r>
              <a:rPr lang="fr-FR" b="1" baseline="-25000" dirty="0">
                <a:solidFill>
                  <a:srgbClr val="7030A0"/>
                </a:solidFill>
                <a:latin typeface="Comic Sans MS" panose="030F0902030302020204" pitchFamily="66" charset="0"/>
              </a:rPr>
              <a:t>2</a:t>
            </a:r>
            <a:r>
              <a:rPr lang="fr-FR" b="1" dirty="0">
                <a:solidFill>
                  <a:srgbClr val="7030A0"/>
                </a:solidFill>
                <a:latin typeface="Comic Sans MS" panose="030F0902030302020204" pitchFamily="66" charset="0"/>
              </a:rPr>
              <a:t>=……</a:t>
            </a:r>
          </a:p>
        </p:txBody>
      </p:sp>
      <p:sp>
        <p:nvSpPr>
          <p:cNvPr id="15" name="ZoneTexte 14">
            <a:extLst>
              <a:ext uri="{FF2B5EF4-FFF2-40B4-BE49-F238E27FC236}">
                <a16:creationId xmlns:a16="http://schemas.microsoft.com/office/drawing/2014/main" id="{C0510157-2098-3E4B-909E-6B18A6799E63}"/>
              </a:ext>
            </a:extLst>
          </p:cNvPr>
          <p:cNvSpPr txBox="1"/>
          <p:nvPr/>
        </p:nvSpPr>
        <p:spPr>
          <a:xfrm>
            <a:off x="3763344" y="5209953"/>
            <a:ext cx="873957" cy="369332"/>
          </a:xfrm>
          <a:prstGeom prst="rect">
            <a:avLst/>
          </a:prstGeom>
          <a:noFill/>
        </p:spPr>
        <p:txBody>
          <a:bodyPr wrap="none" rtlCol="0">
            <a:spAutoFit/>
          </a:bodyPr>
          <a:lstStyle/>
          <a:p>
            <a:r>
              <a:rPr lang="fr-FR" b="1" dirty="0">
                <a:solidFill>
                  <a:srgbClr val="7030A0"/>
                </a:solidFill>
                <a:latin typeface="Comic Sans MS" panose="030F0902030302020204" pitchFamily="66" charset="0"/>
              </a:rPr>
              <a:t>C</a:t>
            </a:r>
            <a:r>
              <a:rPr lang="fr-FR" b="1" baseline="-25000" dirty="0">
                <a:solidFill>
                  <a:srgbClr val="7030A0"/>
                </a:solidFill>
                <a:latin typeface="Comic Sans MS" panose="030F0902030302020204" pitchFamily="66" charset="0"/>
              </a:rPr>
              <a:t>3</a:t>
            </a:r>
            <a:r>
              <a:rPr lang="fr-FR" b="1" dirty="0">
                <a:solidFill>
                  <a:srgbClr val="7030A0"/>
                </a:solidFill>
                <a:latin typeface="Comic Sans MS" panose="030F0902030302020204" pitchFamily="66" charset="0"/>
              </a:rPr>
              <a:t>=……</a:t>
            </a:r>
          </a:p>
        </p:txBody>
      </p:sp>
      <p:sp>
        <p:nvSpPr>
          <p:cNvPr id="16" name="ZoneTexte 15">
            <a:extLst>
              <a:ext uri="{FF2B5EF4-FFF2-40B4-BE49-F238E27FC236}">
                <a16:creationId xmlns:a16="http://schemas.microsoft.com/office/drawing/2014/main" id="{ABAAF3AD-AAB1-1E47-B491-03E80293F4D1}"/>
              </a:ext>
            </a:extLst>
          </p:cNvPr>
          <p:cNvSpPr txBox="1"/>
          <p:nvPr/>
        </p:nvSpPr>
        <p:spPr>
          <a:xfrm>
            <a:off x="5499407" y="4009624"/>
            <a:ext cx="3538148" cy="1200329"/>
          </a:xfrm>
          <a:prstGeom prst="rect">
            <a:avLst/>
          </a:prstGeom>
          <a:noFill/>
        </p:spPr>
        <p:txBody>
          <a:bodyPr wrap="none" rtlCol="0">
            <a:spAutoFit/>
          </a:bodyPr>
          <a:lstStyle/>
          <a:p>
            <a:r>
              <a:rPr lang="fr-FR" sz="1200" dirty="0">
                <a:latin typeface="Comic Sans MS" panose="030F0902030302020204" pitchFamily="66" charset="0"/>
              </a:rPr>
              <a:t>En poursuivant la démarche illustrée ci-contre,</a:t>
            </a:r>
          </a:p>
          <a:p>
            <a:r>
              <a:rPr lang="fr-FR" sz="1200" dirty="0">
                <a:latin typeface="Comic Sans MS" panose="030F0902030302020204" pitchFamily="66" charset="0"/>
              </a:rPr>
              <a:t>On obtient C</a:t>
            </a:r>
            <a:r>
              <a:rPr lang="fr-FR" sz="1200" baseline="-25000" dirty="0">
                <a:latin typeface="Comic Sans MS" panose="030F0902030302020204" pitchFamily="66" charset="0"/>
              </a:rPr>
              <a:t>4 </a:t>
            </a:r>
            <a:r>
              <a:rPr lang="fr-FR" sz="1200" dirty="0">
                <a:latin typeface="Comic Sans MS" panose="030F0902030302020204" pitchFamily="66" charset="0"/>
              </a:rPr>
              <a:t>= ……………… = ……………. = ……</a:t>
            </a:r>
          </a:p>
          <a:p>
            <a:r>
              <a:rPr lang="fr-FR" sz="1200" dirty="0">
                <a:latin typeface="Comic Sans MS" panose="030F0902030302020204" pitchFamily="66" charset="0"/>
              </a:rPr>
              <a:t>On est alors en mesure d’écrire en considérant</a:t>
            </a:r>
          </a:p>
          <a:p>
            <a:r>
              <a:rPr lang="fr-FR" sz="1200" dirty="0">
                <a:latin typeface="Comic Sans MS" panose="030F0902030302020204" pitchFamily="66" charset="0"/>
              </a:rPr>
              <a:t>que ce procédé se poursuit à l’infini que :</a:t>
            </a:r>
          </a:p>
          <a:p>
            <a:r>
              <a:rPr lang="fr-FR" sz="1200" dirty="0">
                <a:latin typeface="Comic Sans MS" panose="030F0902030302020204" pitchFamily="66" charset="0"/>
              </a:rPr>
              <a:t> ……………………………………. (Relation de récurrence)</a:t>
            </a:r>
          </a:p>
          <a:p>
            <a:r>
              <a:rPr lang="fr-FR" sz="1200" dirty="0">
                <a:latin typeface="Comic Sans MS" panose="030F0902030302020204" pitchFamily="66" charset="0"/>
              </a:rPr>
              <a:t> </a:t>
            </a:r>
          </a:p>
        </p:txBody>
      </p:sp>
      <p:pic>
        <p:nvPicPr>
          <p:cNvPr id="18" name="Image 17">
            <a:extLst>
              <a:ext uri="{FF2B5EF4-FFF2-40B4-BE49-F238E27FC236}">
                <a16:creationId xmlns:a16="http://schemas.microsoft.com/office/drawing/2014/main" id="{64E026C2-BB61-E345-9930-470051A9F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589" y="245114"/>
            <a:ext cx="4850421" cy="2754736"/>
          </a:xfrm>
          <a:prstGeom prst="rect">
            <a:avLst/>
          </a:prstGeom>
        </p:spPr>
      </p:pic>
      <p:sp>
        <p:nvSpPr>
          <p:cNvPr id="19" name="ZoneTexte 18">
            <a:extLst>
              <a:ext uri="{FF2B5EF4-FFF2-40B4-BE49-F238E27FC236}">
                <a16:creationId xmlns:a16="http://schemas.microsoft.com/office/drawing/2014/main" id="{B774F891-CBB7-7248-956D-E996962A3D9E}"/>
              </a:ext>
            </a:extLst>
          </p:cNvPr>
          <p:cNvSpPr txBox="1"/>
          <p:nvPr/>
        </p:nvSpPr>
        <p:spPr>
          <a:xfrm>
            <a:off x="2464733" y="1451831"/>
            <a:ext cx="4455864" cy="553998"/>
          </a:xfrm>
          <a:prstGeom prst="rect">
            <a:avLst/>
          </a:prstGeom>
          <a:noFill/>
        </p:spPr>
        <p:txBody>
          <a:bodyPr wrap="square" rtlCol="0">
            <a:spAutoFit/>
          </a:bodyPr>
          <a:lstStyle/>
          <a:p>
            <a:r>
              <a:rPr lang="fr-FR" sz="1200" dirty="0">
                <a:latin typeface="Comic Sans MS" panose="030F0902030302020204" pitchFamily="66" charset="0"/>
              </a:rPr>
              <a:t>Le programme ci-contre calcule et </a:t>
            </a:r>
          </a:p>
          <a:p>
            <a:r>
              <a:rPr lang="fr-FR" sz="1200" dirty="0">
                <a:latin typeface="Comic Sans MS" panose="030F0902030302020204" pitchFamily="66" charset="0"/>
              </a:rPr>
              <a:t>affiche les termes …………………………………………</a:t>
            </a:r>
            <a:r>
              <a:rPr lang="fr-FR" dirty="0">
                <a:latin typeface="Comic Sans MS" panose="030F0902030302020204" pitchFamily="66" charset="0"/>
              </a:rPr>
              <a:t>.  </a:t>
            </a:r>
          </a:p>
        </p:txBody>
      </p:sp>
      <p:pic>
        <p:nvPicPr>
          <p:cNvPr id="21" name="Image 20">
            <a:extLst>
              <a:ext uri="{FF2B5EF4-FFF2-40B4-BE49-F238E27FC236}">
                <a16:creationId xmlns:a16="http://schemas.microsoft.com/office/drawing/2014/main" id="{526D327D-96FF-E140-A59A-63DD6B1D3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47" y="811193"/>
            <a:ext cx="2514600" cy="2527300"/>
          </a:xfrm>
          <a:prstGeom prst="rect">
            <a:avLst/>
          </a:prstGeom>
        </p:spPr>
      </p:pic>
    </p:spTree>
    <p:extLst>
      <p:ext uri="{BB962C8B-B14F-4D97-AF65-F5344CB8AC3E}">
        <p14:creationId xmlns:p14="http://schemas.microsoft.com/office/powerpoint/2010/main" val="7000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6</a:t>
            </a:fld>
            <a:endParaRPr lang="fr-FR"/>
          </a:p>
        </p:txBody>
      </p:sp>
      <p:sp>
        <p:nvSpPr>
          <p:cNvPr id="4" name="Rectangle 3"/>
          <p:cNvSpPr/>
          <p:nvPr/>
        </p:nvSpPr>
        <p:spPr>
          <a:xfrm>
            <a:off x="1693876" y="905667"/>
            <a:ext cx="4993996" cy="338554"/>
          </a:xfrm>
          <a:prstGeom prst="rect">
            <a:avLst/>
          </a:prstGeom>
        </p:spPr>
        <p:txBody>
          <a:bodyPr wrap="none">
            <a:spAutoFit/>
          </a:bodyPr>
          <a:lstStyle/>
          <a:p>
            <a:pPr indent="449580">
              <a:spcAft>
                <a:spcPts val="0"/>
              </a:spcAft>
            </a:pPr>
            <a:r>
              <a:rPr lang="fr-FR" sz="1600" b="1" dirty="0">
                <a:latin typeface="Comic Sans MS" panose="030F0702030302020204" pitchFamily="66" charset="0"/>
                <a:ea typeface="Times New Roman" panose="02020603050405020304" pitchFamily="18" charset="0"/>
              </a:rPr>
              <a:t>2.1</a:t>
            </a:r>
            <a:r>
              <a:rPr lang="fr-FR" sz="1600" b="1" dirty="0">
                <a:effectLst/>
                <a:latin typeface="Comic Sans MS" panose="030F0702030302020204" pitchFamily="66" charset="0"/>
                <a:ea typeface="Times New Roman" panose="02020603050405020304" pitchFamily="18" charset="0"/>
              </a:rPr>
              <a:t>) </a:t>
            </a:r>
            <a:r>
              <a:rPr lang="fr-FR" sz="1600" b="1" u="sng" dirty="0">
                <a:latin typeface="Comic Sans MS" panose="030F0702030302020204" pitchFamily="66" charset="0"/>
                <a:ea typeface="Times New Roman" panose="02020603050405020304" pitchFamily="18" charset="0"/>
              </a:rPr>
              <a:t>Représentations graphiques d’une suite</a:t>
            </a:r>
            <a:endParaRPr lang="fr-FR" sz="2400" dirty="0">
              <a:effectLst/>
              <a:latin typeface="Times New Roman" panose="02020603050405020304" pitchFamily="18" charset="0"/>
              <a:ea typeface="Times New Roman" panose="02020603050405020304" pitchFamily="18" charset="0"/>
            </a:endParaRPr>
          </a:p>
        </p:txBody>
      </p:sp>
      <p:pic>
        <p:nvPicPr>
          <p:cNvPr id="18" name="Image 17" descr="D:\Cours Mathématiques\Seconde\Cours 2014_2015\Fonctions\Résolution des équations\CC.png"/>
          <p:cNvPicPr/>
          <p:nvPr/>
        </p:nvPicPr>
        <p:blipFill>
          <a:blip r:embed="rId2">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20" name="Rectangle 19"/>
          <p:cNvSpPr/>
          <p:nvPr/>
        </p:nvSpPr>
        <p:spPr>
          <a:xfrm>
            <a:off x="528361" y="332458"/>
            <a:ext cx="2579552" cy="369332"/>
          </a:xfrm>
          <a:prstGeom prst="rect">
            <a:avLst/>
          </a:prstGeom>
        </p:spPr>
        <p:txBody>
          <a:bodyPr wrap="none">
            <a:spAutoFit/>
          </a:bodyPr>
          <a:lstStyle/>
          <a:p>
            <a:pPr>
              <a:spcAft>
                <a:spcPts val="0"/>
              </a:spcAft>
            </a:pPr>
            <a:r>
              <a:rPr lang="fr-FR" b="1" dirty="0">
                <a:solidFill>
                  <a:srgbClr val="FF0000"/>
                </a:solidFill>
                <a:latin typeface="Comic Sans MS" panose="030F0702030302020204" pitchFamily="66" charset="0"/>
                <a:ea typeface="Times New Roman" panose="02020603050405020304" pitchFamily="18" charset="0"/>
              </a:rPr>
              <a:t>2</a:t>
            </a:r>
            <a:r>
              <a:rPr lang="fr-FR" b="1" dirty="0">
                <a:solidFill>
                  <a:srgbClr val="FF0000"/>
                </a:solidFill>
                <a:effectLst/>
                <a:latin typeface="Comic Sans MS" panose="030F0702030302020204" pitchFamily="66" charset="0"/>
                <a:ea typeface="Times New Roman" panose="02020603050405020304" pitchFamily="18" charset="0"/>
              </a:rPr>
              <a:t>°) </a:t>
            </a:r>
            <a:r>
              <a:rPr lang="fr-FR" b="1" dirty="0">
                <a:solidFill>
                  <a:srgbClr val="FF0000"/>
                </a:solidFill>
                <a:latin typeface="Comic Sans MS" panose="030F0702030302020204" pitchFamily="66" charset="0"/>
                <a:ea typeface="Times New Roman" panose="02020603050405020304" pitchFamily="18" charset="0"/>
              </a:rPr>
              <a:t>Etudes des suites</a:t>
            </a:r>
            <a:endParaRPr lang="fr-FR" sz="1600" dirty="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ZoneTexte 21"/>
              <p:cNvSpPr txBox="1"/>
              <p:nvPr/>
            </p:nvSpPr>
            <p:spPr>
              <a:xfrm>
                <a:off x="2730818" y="1448098"/>
                <a:ext cx="6941131"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2.1.1) Représentation d’une suite définie par une formule explicite </a:t>
                </a:r>
                <a14:m>
                  <m:oMath xmlns:m="http://schemas.openxmlformats.org/officeDocument/2006/math">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sub>
                    </m:sSub>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𝒇</m:t>
                    </m:r>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𝒏</m:t>
                    </m:r>
                    <m:r>
                      <a:rPr lang="fr-FR" sz="1400" b="1" i="1" smtClean="0">
                        <a:solidFill>
                          <a:srgbClr val="0070C0"/>
                        </a:solidFill>
                        <a:latin typeface="Cambria Math" panose="02040503050406030204" pitchFamily="18" charset="0"/>
                      </a:rPr>
                      <m:t>)</m:t>
                    </m:r>
                  </m:oMath>
                </a14:m>
                <a:endParaRPr lang="fr-FR" sz="1400" b="1" dirty="0">
                  <a:solidFill>
                    <a:srgbClr val="0070C0"/>
                  </a:solidFill>
                  <a:latin typeface="Comic Sans MS" panose="030F0702030302020204" pitchFamily="66" charset="0"/>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2730818" y="1448098"/>
                <a:ext cx="6941131" cy="307777"/>
              </a:xfrm>
              <a:prstGeom prst="rect">
                <a:avLst/>
              </a:prstGeom>
              <a:blipFill rotWithShape="0">
                <a:blip r:embed="rId3"/>
                <a:stretch>
                  <a:fillRect l="-263" t="-4000" b="-2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42873" y="1959752"/>
                <a:ext cx="9269209" cy="928459"/>
              </a:xfrm>
              <a:prstGeom prst="rect">
                <a:avLst/>
              </a:prstGeom>
            </p:spPr>
            <p:txBody>
              <a:bodyPr wrap="square">
                <a:spAutoFit/>
              </a:bodyPr>
              <a:lstStyle/>
              <a:p>
                <a:pPr lvl="0"/>
                <a:r>
                  <a:rPr lang="fr-FR" sz="1200" dirty="0">
                    <a:solidFill>
                      <a:prstClr val="black"/>
                    </a:solidFill>
                    <a:latin typeface="Comic Sans MS" panose="030F0702030302020204" pitchFamily="66" charset="0"/>
                    <a:cs typeface="Arial" pitchFamily="34" charset="0"/>
                  </a:rPr>
                  <a:t>Dans un repère du plan, on représente une suite ……………………………………………………………………………………………………………………………………..</a:t>
                </a:r>
              </a:p>
              <a:p>
                <a:pPr lvl="0"/>
                <a:endParaRPr lang="fr-FR" sz="1200" dirty="0">
                  <a:solidFill>
                    <a:prstClr val="black"/>
                  </a:solidFill>
                  <a:latin typeface="Comic Sans MS" panose="030F0702030302020204" pitchFamily="66" charset="0"/>
                  <a:cs typeface="Arial" pitchFamily="34" charset="0"/>
                </a:endParaRPr>
              </a:p>
              <a:p>
                <a:pPr lvl="0"/>
                <a:r>
                  <a:rPr lang="fr-FR" sz="1200" b="1" dirty="0">
                    <a:solidFill>
                      <a:srgbClr val="7030A0"/>
                    </a:solidFill>
                    <a:latin typeface="Comic Sans MS" panose="030F0702030302020204" pitchFamily="66" charset="0"/>
                    <a:cs typeface="Arial" pitchFamily="34" charset="0"/>
                  </a:rPr>
                  <a:t>Exemple : </a:t>
                </a:r>
              </a:p>
              <a:p>
                <a:pPr lvl="0"/>
                <a:r>
                  <a:rPr lang="fr-FR" sz="1200" dirty="0">
                    <a:solidFill>
                      <a:srgbClr val="7030A0"/>
                    </a:solidFill>
                    <a:latin typeface="Comic Sans MS" panose="030F0702030302020204" pitchFamily="66" charset="0"/>
                    <a:cs typeface="Arial" pitchFamily="34" charset="0"/>
                  </a:rPr>
                  <a:t>Soit </a:t>
                </a:r>
                <a14:m>
                  <m:oMath xmlns:m="http://schemas.openxmlformats.org/officeDocument/2006/math">
                    <m:r>
                      <a:rPr lang="fr-FR" sz="1200" b="0" i="1" smtClean="0">
                        <a:solidFill>
                          <a:srgbClr val="7030A0"/>
                        </a:solidFill>
                        <a:latin typeface="Cambria Math" panose="02040503050406030204" pitchFamily="18" charset="0"/>
                        <a:cs typeface="Arial" pitchFamily="34" charset="0"/>
                      </a:rPr>
                      <m:t>(</m:t>
                    </m:r>
                    <m:sSub>
                      <m:sSubPr>
                        <m:ctrlPr>
                          <a:rPr lang="fr-FR" sz="1200" b="0" i="1" smtClean="0">
                            <a:solidFill>
                              <a:srgbClr val="7030A0"/>
                            </a:solidFill>
                            <a:latin typeface="Cambria Math" panose="02040503050406030204" pitchFamily="18" charset="0"/>
                            <a:cs typeface="Arial" pitchFamily="34" charset="0"/>
                          </a:rPr>
                        </m:ctrlPr>
                      </m:sSubPr>
                      <m:e>
                        <m:r>
                          <a:rPr lang="fr-FR" sz="1200" b="0" i="1" smtClean="0">
                            <a:solidFill>
                              <a:srgbClr val="7030A0"/>
                            </a:solidFill>
                            <a:latin typeface="Cambria Math" panose="02040503050406030204" pitchFamily="18" charset="0"/>
                            <a:cs typeface="Arial" pitchFamily="34" charset="0"/>
                          </a:rPr>
                          <m:t>𝑢</m:t>
                        </m:r>
                      </m:e>
                      <m:sub>
                        <m:r>
                          <a:rPr lang="fr-FR" sz="1200" b="0" i="1" smtClean="0">
                            <a:solidFill>
                              <a:srgbClr val="7030A0"/>
                            </a:solidFill>
                            <a:latin typeface="Cambria Math" panose="02040503050406030204" pitchFamily="18" charset="0"/>
                            <a:cs typeface="Arial" pitchFamily="34" charset="0"/>
                          </a:rPr>
                          <m:t>𝑛</m:t>
                        </m:r>
                      </m:sub>
                    </m:sSub>
                    <m:r>
                      <a:rPr lang="fr-FR" sz="1200" b="0" i="1" smtClean="0">
                        <a:solidFill>
                          <a:srgbClr val="7030A0"/>
                        </a:solidFill>
                        <a:latin typeface="Cambria Math" panose="02040503050406030204" pitchFamily="18" charset="0"/>
                        <a:cs typeface="Arial" pitchFamily="34" charset="0"/>
                      </a:rPr>
                      <m:t>)</m:t>
                    </m:r>
                  </m:oMath>
                </a14:m>
                <a:r>
                  <a:rPr lang="fr-FR" sz="1200" dirty="0">
                    <a:solidFill>
                      <a:srgbClr val="7030A0"/>
                    </a:solidFill>
                    <a:latin typeface="Comic Sans MS" panose="030F0702030302020204" pitchFamily="66" charset="0"/>
                    <a:cs typeface="Arial" pitchFamily="34" charset="0"/>
                  </a:rPr>
                  <a:t> la suite définie pour tout entier naturel </a:t>
                </a:r>
                <a14:m>
                  <m:oMath xmlns:m="http://schemas.openxmlformats.org/officeDocument/2006/math">
                    <m:r>
                      <a:rPr lang="fr-FR" sz="1200" b="0" i="1" smtClean="0">
                        <a:solidFill>
                          <a:srgbClr val="7030A0"/>
                        </a:solidFill>
                        <a:latin typeface="Cambria Math" panose="02040503050406030204" pitchFamily="18" charset="0"/>
                        <a:cs typeface="Arial" pitchFamily="34" charset="0"/>
                      </a:rPr>
                      <m:t>𝑛</m:t>
                    </m:r>
                  </m:oMath>
                </a14:m>
                <a:r>
                  <a:rPr lang="fr-FR" sz="1200" dirty="0">
                    <a:solidFill>
                      <a:srgbClr val="7030A0"/>
                    </a:solidFill>
                    <a:latin typeface="Comic Sans MS" panose="030F0702030302020204" pitchFamily="66" charset="0"/>
                    <a:cs typeface="Arial" pitchFamily="34" charset="0"/>
                  </a:rPr>
                  <a:t> par </a:t>
                </a:r>
                <a14:m>
                  <m:oMath xmlns:m="http://schemas.openxmlformats.org/officeDocument/2006/math">
                    <m:sSub>
                      <m:sSubPr>
                        <m:ctrlPr>
                          <a:rPr lang="fr-FR" sz="1200" i="1" smtClean="0">
                            <a:solidFill>
                              <a:srgbClr val="7030A0"/>
                            </a:solidFill>
                            <a:latin typeface="Cambria Math" panose="02040503050406030204" pitchFamily="18" charset="0"/>
                            <a:cs typeface="Arial" pitchFamily="34" charset="0"/>
                          </a:rPr>
                        </m:ctrlPr>
                      </m:sSubPr>
                      <m:e>
                        <m:r>
                          <a:rPr lang="fr-FR" sz="1200" b="0" i="1" smtClean="0">
                            <a:solidFill>
                              <a:srgbClr val="7030A0"/>
                            </a:solidFill>
                            <a:latin typeface="Cambria Math" panose="02040503050406030204" pitchFamily="18" charset="0"/>
                            <a:cs typeface="Arial" pitchFamily="34" charset="0"/>
                          </a:rPr>
                          <m:t>𝑢</m:t>
                        </m:r>
                      </m:e>
                      <m:sub>
                        <m:r>
                          <a:rPr lang="fr-FR" sz="1200" b="0" i="1" smtClean="0">
                            <a:solidFill>
                              <a:srgbClr val="7030A0"/>
                            </a:solidFill>
                            <a:latin typeface="Cambria Math" panose="02040503050406030204" pitchFamily="18" charset="0"/>
                            <a:cs typeface="Arial" pitchFamily="34" charset="0"/>
                          </a:rPr>
                          <m:t>𝑛</m:t>
                        </m:r>
                      </m:sub>
                    </m:sSub>
                    <m:r>
                      <a:rPr lang="fr-FR" sz="1200" b="0" i="1" smtClean="0">
                        <a:solidFill>
                          <a:srgbClr val="7030A0"/>
                        </a:solidFill>
                        <a:latin typeface="Cambria Math" panose="02040503050406030204" pitchFamily="18" charset="0"/>
                        <a:cs typeface="Arial" pitchFamily="34" charset="0"/>
                      </a:rPr>
                      <m:t>= </m:t>
                    </m:r>
                    <m:f>
                      <m:fPr>
                        <m:ctrlPr>
                          <a:rPr lang="fr-FR" sz="1200" b="0" i="1" smtClean="0">
                            <a:solidFill>
                              <a:srgbClr val="7030A0"/>
                            </a:solidFill>
                            <a:latin typeface="Cambria Math" panose="02040503050406030204" pitchFamily="18" charset="0"/>
                            <a:cs typeface="Arial" pitchFamily="34" charset="0"/>
                          </a:rPr>
                        </m:ctrlPr>
                      </m:fPr>
                      <m:num>
                        <m:r>
                          <a:rPr lang="fr-FR" sz="1200" b="0" i="1" smtClean="0">
                            <a:solidFill>
                              <a:srgbClr val="7030A0"/>
                            </a:solidFill>
                            <a:latin typeface="Cambria Math" panose="02040503050406030204" pitchFamily="18" charset="0"/>
                            <a:cs typeface="Arial" pitchFamily="34" charset="0"/>
                          </a:rPr>
                          <m:t>𝑛</m:t>
                        </m:r>
                        <m:r>
                          <a:rPr lang="fr-FR" sz="1200" b="0" i="1" smtClean="0">
                            <a:solidFill>
                              <a:srgbClr val="7030A0"/>
                            </a:solidFill>
                            <a:latin typeface="Cambria Math" panose="02040503050406030204" pitchFamily="18" charset="0"/>
                            <a:cs typeface="Arial" pitchFamily="34" charset="0"/>
                          </a:rPr>
                          <m:t>²</m:t>
                        </m:r>
                      </m:num>
                      <m:den>
                        <m:r>
                          <a:rPr lang="fr-FR" sz="1200" b="0" i="1" smtClean="0">
                            <a:solidFill>
                              <a:srgbClr val="7030A0"/>
                            </a:solidFill>
                            <a:latin typeface="Cambria Math" panose="02040503050406030204" pitchFamily="18" charset="0"/>
                            <a:cs typeface="Arial" pitchFamily="34" charset="0"/>
                          </a:rPr>
                          <m:t>2</m:t>
                        </m:r>
                      </m:den>
                    </m:f>
                    <m:r>
                      <a:rPr lang="fr-FR" sz="1200" b="0" i="1" smtClean="0">
                        <a:solidFill>
                          <a:srgbClr val="7030A0"/>
                        </a:solidFill>
                        <a:latin typeface="Cambria Math" panose="02040503050406030204" pitchFamily="18" charset="0"/>
                        <a:cs typeface="Arial" pitchFamily="34" charset="0"/>
                      </a:rPr>
                      <m:t> −3</m:t>
                    </m:r>
                    <m:r>
                      <a:rPr lang="fr-FR" sz="1200" b="0" i="0" smtClean="0">
                        <a:solidFill>
                          <a:srgbClr val="7030A0"/>
                        </a:solidFill>
                        <a:latin typeface="Cambria Math" panose="02040503050406030204" pitchFamily="18" charset="0"/>
                        <a:cs typeface="Arial" pitchFamily="34" charset="0"/>
                      </a:rPr>
                      <m:t>. </m:t>
                    </m:r>
                  </m:oMath>
                </a14:m>
                <a:r>
                  <a:rPr lang="fr-FR" sz="1200" dirty="0">
                    <a:solidFill>
                      <a:srgbClr val="7030A0"/>
                    </a:solidFill>
                    <a:latin typeface="Comic Sans MS" panose="030F0702030302020204" pitchFamily="66" charset="0"/>
                    <a:cs typeface="Arial" pitchFamily="34" charset="0"/>
                  </a:rPr>
                  <a:t>Voici sa représentation graphique pour </a:t>
                </a:r>
                <a14:m>
                  <m:oMath xmlns:m="http://schemas.openxmlformats.org/officeDocument/2006/math">
                    <m:r>
                      <a:rPr lang="fr-FR" sz="1200" b="0" i="1" smtClean="0">
                        <a:solidFill>
                          <a:srgbClr val="7030A0"/>
                        </a:solidFill>
                        <a:latin typeface="Cambria Math" panose="02040503050406030204" pitchFamily="18" charset="0"/>
                        <a:cs typeface="Arial" pitchFamily="34" charset="0"/>
                      </a:rPr>
                      <m:t>𝑛</m:t>
                    </m:r>
                    <m:r>
                      <a:rPr lang="fr-FR" sz="1200" b="0" i="1" smtClean="0">
                        <a:solidFill>
                          <a:srgbClr val="7030A0"/>
                        </a:solidFill>
                        <a:latin typeface="Cambria Math" panose="02040503050406030204" pitchFamily="18" charset="0"/>
                        <a:cs typeface="Arial" pitchFamily="34" charset="0"/>
                      </a:rPr>
                      <m:t> </m:t>
                    </m:r>
                    <m:r>
                      <a:rPr lang="fr-FR" sz="1200" b="0" i="1" smtClean="0">
                        <a:solidFill>
                          <a:srgbClr val="7030A0"/>
                        </a:solidFill>
                        <a:latin typeface="Cambria Math" panose="02040503050406030204" pitchFamily="18" charset="0"/>
                        <a:ea typeface="Cambria Math" panose="02040503050406030204" pitchFamily="18" charset="0"/>
                        <a:cs typeface="Arial" pitchFamily="34" charset="0"/>
                      </a:rPr>
                      <m:t>𝜖</m:t>
                    </m:r>
                    <m:r>
                      <a:rPr lang="fr-FR" sz="1200" b="0" i="1" smtClean="0">
                        <a:solidFill>
                          <a:srgbClr val="7030A0"/>
                        </a:solidFill>
                        <a:latin typeface="Cambria Math" panose="02040503050406030204" pitchFamily="18" charset="0"/>
                        <a:ea typeface="Cambria Math" panose="02040503050406030204" pitchFamily="18" charset="0"/>
                        <a:cs typeface="Arial" pitchFamily="34" charset="0"/>
                      </a:rPr>
                      <m:t> </m:t>
                    </m:r>
                    <m:d>
                      <m:dPr>
                        <m:begChr m:val="["/>
                        <m:endChr m:val="]"/>
                        <m:ctrlPr>
                          <a:rPr lang="fr-FR" sz="1200" b="0" i="1" smtClean="0">
                            <a:solidFill>
                              <a:srgbClr val="7030A0"/>
                            </a:solidFill>
                            <a:latin typeface="Cambria Math" panose="02040503050406030204" pitchFamily="18" charset="0"/>
                            <a:ea typeface="Cambria Math" panose="02040503050406030204" pitchFamily="18" charset="0"/>
                            <a:cs typeface="Arial" pitchFamily="34" charset="0"/>
                          </a:rPr>
                        </m:ctrlPr>
                      </m:dPr>
                      <m:e>
                        <m:r>
                          <a:rPr lang="fr-FR" sz="1200" b="0" i="1" smtClean="0">
                            <a:solidFill>
                              <a:srgbClr val="7030A0"/>
                            </a:solidFill>
                            <a:latin typeface="Cambria Math" panose="02040503050406030204" pitchFamily="18" charset="0"/>
                            <a:ea typeface="Cambria Math" panose="02040503050406030204" pitchFamily="18" charset="0"/>
                            <a:cs typeface="Arial" pitchFamily="34" charset="0"/>
                          </a:rPr>
                          <m:t>0 ;14</m:t>
                        </m:r>
                      </m:e>
                    </m:d>
                    <m:r>
                      <a:rPr lang="fr-FR" sz="1200" b="0" i="0" smtClean="0">
                        <a:solidFill>
                          <a:srgbClr val="7030A0"/>
                        </a:solidFill>
                        <a:latin typeface="Cambria Math" panose="02040503050406030204" pitchFamily="18" charset="0"/>
                        <a:ea typeface="Cambria Math" panose="02040503050406030204" pitchFamily="18" charset="0"/>
                        <a:cs typeface="Arial" pitchFamily="34" charset="0"/>
                      </a:rPr>
                      <m:t>:</m:t>
                    </m:r>
                  </m:oMath>
                </a14:m>
                <a:endParaRPr lang="fr-FR" sz="1200" dirty="0">
                  <a:solidFill>
                    <a:srgbClr val="7030A0"/>
                  </a:solidFill>
                  <a:latin typeface="Comic Sans MS" panose="030F0702030302020204" pitchFamily="66" charset="0"/>
                  <a:cs typeface="Arial"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142873" y="1959752"/>
                <a:ext cx="9269209" cy="928459"/>
              </a:xfrm>
              <a:prstGeom prst="rect">
                <a:avLst/>
              </a:prstGeom>
              <a:blipFill rotWithShape="0">
                <a:blip r:embed="rId4"/>
                <a:stretch>
                  <a:fillRect/>
                </a:stretch>
              </a:blipFill>
            </p:spPr>
            <p:txBody>
              <a:bodyPr/>
              <a:lstStyle/>
              <a:p>
                <a:r>
                  <a:rPr lang="fr-FR">
                    <a:noFill/>
                  </a:rPr>
                  <a:t> </a:t>
                </a:r>
              </a:p>
            </p:txBody>
          </p:sp>
        </mc:Fallback>
      </mc:AlternateContent>
      <p:pic>
        <p:nvPicPr>
          <p:cNvPr id="26" name="Picture 2"/>
          <p:cNvPicPr>
            <a:picLocks noChangeAspect="1" noChangeArrowheads="1"/>
          </p:cNvPicPr>
          <p:nvPr/>
        </p:nvPicPr>
        <p:blipFill>
          <a:blip r:embed="rId5" cstate="print"/>
          <a:srcRect/>
          <a:stretch>
            <a:fillRect/>
          </a:stretch>
        </p:blipFill>
        <p:spPr bwMode="auto">
          <a:xfrm>
            <a:off x="1420551" y="2888211"/>
            <a:ext cx="4030218" cy="2590038"/>
          </a:xfrm>
          <a:prstGeom prst="rect">
            <a:avLst/>
          </a:prstGeom>
          <a:noFill/>
          <a:ln w="9525">
            <a:solidFill>
              <a:srgbClr val="0070C0"/>
            </a:solidFill>
            <a:miter lim="800000"/>
            <a:headEnd/>
            <a:tailEnd/>
          </a:ln>
          <a:effectLst/>
        </p:spPr>
      </p:pic>
      <p:sp>
        <p:nvSpPr>
          <p:cNvPr id="7" name="Rectangle avec flèche vers la gauche 6"/>
          <p:cNvSpPr/>
          <p:nvPr/>
        </p:nvSpPr>
        <p:spPr>
          <a:xfrm>
            <a:off x="5661771" y="3092089"/>
            <a:ext cx="4187079" cy="2146662"/>
          </a:xfrm>
          <a:prstGeom prst="leftArrowCallout">
            <a:avLst>
              <a:gd name="adj1" fmla="val 18495"/>
              <a:gd name="adj2" fmla="val 19037"/>
              <a:gd name="adj3" fmla="val 21748"/>
              <a:gd name="adj4" fmla="val 75833"/>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200" dirty="0">
                <a:latin typeface="Comic Sans MS" panose="030F0702030302020204" pitchFamily="66" charset="0"/>
              </a:rPr>
              <a:t>………………………………………………………………………………………………………………………………………………………………………………………………………………………………………………………………………………………………………………………………………………………………………………………………………………………………………………………………………………………………………………………………………………………………………………………………………………………………………………………………………………………………</a:t>
            </a:r>
          </a:p>
        </p:txBody>
      </p:sp>
    </p:spTree>
    <p:extLst>
      <p:ext uri="{BB962C8B-B14F-4D97-AF65-F5344CB8AC3E}">
        <p14:creationId xmlns:p14="http://schemas.microsoft.com/office/powerpoint/2010/main" val="173420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7</a:t>
            </a:fld>
            <a:endParaRPr lang="fr-FR"/>
          </a:p>
        </p:txBody>
      </p:sp>
      <mc:AlternateContent xmlns:mc="http://schemas.openxmlformats.org/markup-compatibility/2006" xmlns:a14="http://schemas.microsoft.com/office/drawing/2010/main">
        <mc:Choice Requires="a14">
          <p:sp>
            <p:nvSpPr>
              <p:cNvPr id="17" name="ZoneTexte 16"/>
              <p:cNvSpPr txBox="1"/>
              <p:nvPr/>
            </p:nvSpPr>
            <p:spPr>
              <a:xfrm>
                <a:off x="1040810" y="1319841"/>
                <a:ext cx="9454448" cy="847540"/>
              </a:xfrm>
              <a:prstGeom prst="rect">
                <a:avLst/>
              </a:prstGeom>
              <a:noFill/>
            </p:spPr>
            <p:txBody>
              <a:bodyPr wrap="none" rtlCol="0">
                <a:spAutoFit/>
              </a:bodyPr>
              <a:lstStyle/>
              <a:p>
                <a:r>
                  <a:rPr lang="fr-FR" sz="1200" dirty="0">
                    <a:latin typeface="Comic Sans MS" panose="030F0702030302020204" pitchFamily="66" charset="0"/>
                  </a:rPr>
                  <a:t>Soit une suite </a:t>
                </a:r>
                <a14:m>
                  <m:oMath xmlns:m="http://schemas.openxmlformats.org/officeDocument/2006/math">
                    <m:r>
                      <a:rPr lang="fr-FR" sz="1200" b="0" i="1" smtClean="0">
                        <a:latin typeface="Cambria Math" panose="02040503050406030204" pitchFamily="18" charset="0"/>
                      </a:rPr>
                      <m:t>(</m:t>
                    </m:r>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r>
                      <a:rPr lang="fr-FR" sz="1200" b="0" i="1" smtClean="0">
                        <a:latin typeface="Cambria Math" panose="02040503050406030204" pitchFamily="18" charset="0"/>
                      </a:rPr>
                      <m:t>)</m:t>
                    </m:r>
                  </m:oMath>
                </a14:m>
                <a:r>
                  <a:rPr lang="fr-FR" sz="1200" dirty="0">
                    <a:latin typeface="Comic Sans MS" panose="030F0702030302020204" pitchFamily="66" charset="0"/>
                  </a:rPr>
                  <a:t> définie par une relation de récurrence. Cette définition nous informe que l’image de </a:t>
                </a:r>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oMath>
                </a14:m>
                <a:r>
                  <a:rPr lang="fr-FR" sz="1200" dirty="0">
                    <a:latin typeface="Comic Sans MS" panose="030F0702030302020204" pitchFamily="66" charset="0"/>
                  </a:rPr>
                  <a:t> est </a:t>
                </a:r>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r>
                          <a:rPr lang="fr-FR" sz="1200" b="0" i="1" smtClean="0">
                            <a:latin typeface="Cambria Math" panose="02040503050406030204" pitchFamily="18" charset="0"/>
                          </a:rPr>
                          <m:t>+1</m:t>
                        </m:r>
                      </m:sub>
                    </m:sSub>
                    <m:r>
                      <a:rPr lang="fr-FR" sz="1200" b="0" i="0" smtClean="0">
                        <a:latin typeface="Cambria Math" panose="02040503050406030204" pitchFamily="18" charset="0"/>
                      </a:rPr>
                      <m:t>. </m:t>
                    </m:r>
                  </m:oMath>
                </a14:m>
                <a:endParaRPr lang="fr-FR" sz="1200" dirty="0">
                  <a:latin typeface="Comic Sans MS" panose="030F0702030302020204" pitchFamily="66" charset="0"/>
                </a:endParaRPr>
              </a:p>
              <a:p>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r>
                          <a:rPr lang="fr-FR" sz="1200" b="0" i="1" smtClean="0">
                            <a:latin typeface="Cambria Math" panose="02040503050406030204" pitchFamily="18" charset="0"/>
                          </a:rPr>
                          <m:t>+1</m:t>
                        </m:r>
                      </m:sub>
                    </m:sSub>
                  </m:oMath>
                </a14:m>
                <a:r>
                  <a:rPr lang="fr-FR" sz="1200" dirty="0">
                    <a:latin typeface="Comic Sans MS" panose="030F0702030302020204" pitchFamily="66" charset="0"/>
                  </a:rPr>
                  <a:t> est l’ordonnée du point d’abscisse </a:t>
                </a:r>
                <a14:m>
                  <m:oMath xmlns:m="http://schemas.openxmlformats.org/officeDocument/2006/math">
                    <m:sSub>
                      <m:sSubPr>
                        <m:ctrlPr>
                          <a:rPr lang="fr-FR" sz="1200" i="1" smtClean="0">
                            <a:latin typeface="Cambria Math" panose="02040503050406030204" pitchFamily="18" charset="0"/>
                          </a:rPr>
                        </m:ctrlPr>
                      </m:sSubPr>
                      <m:e>
                        <m:r>
                          <a:rPr lang="fr-FR" sz="1200" b="0" i="1" smtClean="0">
                            <a:latin typeface="Cambria Math" panose="02040503050406030204" pitchFamily="18" charset="0"/>
                          </a:rPr>
                          <m:t>𝑢</m:t>
                        </m:r>
                      </m:e>
                      <m:sub>
                        <m:r>
                          <a:rPr lang="fr-FR" sz="1200" b="0" i="1" smtClean="0">
                            <a:latin typeface="Cambria Math" panose="02040503050406030204" pitchFamily="18" charset="0"/>
                          </a:rPr>
                          <m:t>𝑛</m:t>
                        </m:r>
                      </m:sub>
                    </m:sSub>
                  </m:oMath>
                </a14:m>
                <a:r>
                  <a:rPr lang="fr-FR" sz="1200" dirty="0">
                    <a:latin typeface="Comic Sans MS" panose="030F0702030302020204" pitchFamily="66" charset="0"/>
                  </a:rPr>
                  <a:t> de la courbe </a:t>
                </a:r>
                <a14:m>
                  <m:oMath xmlns:m="http://schemas.openxmlformats.org/officeDocument/2006/math">
                    <m:sSub>
                      <m:sSubPr>
                        <m:ctrlPr>
                          <a:rPr lang="fr-FR" sz="1200" i="1" smtClean="0">
                            <a:latin typeface="Cambria Math" panose="02040503050406030204" pitchFamily="18" charset="0"/>
                          </a:rPr>
                        </m:ctrlPr>
                      </m:sSubPr>
                      <m:e>
                        <m:r>
                          <a:rPr lang="fr-FR" sz="1200" i="1" smtClean="0">
                            <a:latin typeface="Cambria Math" panose="02040503050406030204" pitchFamily="18" charset="0"/>
                            <a:ea typeface="Cambria Math" panose="02040503050406030204" pitchFamily="18" charset="0"/>
                          </a:rPr>
                          <m:t>𝒞</m:t>
                        </m:r>
                      </m:e>
                      <m:sub>
                        <m:r>
                          <a:rPr lang="fr-FR" sz="1200" i="1" smtClean="0">
                            <a:latin typeface="Cambria Math" panose="02040503050406030204" pitchFamily="18" charset="0"/>
                            <a:ea typeface="Cambria Math" panose="02040503050406030204" pitchFamily="18" charset="0"/>
                          </a:rPr>
                          <m:t>𝒻</m:t>
                        </m:r>
                      </m:sub>
                    </m:sSub>
                  </m:oMath>
                </a14:m>
                <a:r>
                  <a:rPr lang="fr-FR" sz="1200" dirty="0">
                    <a:latin typeface="Comic Sans MS" panose="030F0702030302020204" pitchFamily="66" charset="0"/>
                  </a:rPr>
                  <a:t> représentant graphiquement la fonction f.</a:t>
                </a:r>
              </a:p>
              <a:p>
                <a:r>
                  <a:rPr lang="fr-FR" sz="1200" dirty="0">
                    <a:solidFill>
                      <a:srgbClr val="7030A0"/>
                    </a:solidFill>
                    <a:latin typeface="Comic Sans MS" panose="030F0702030302020204" pitchFamily="66" charset="0"/>
                  </a:rPr>
                  <a:t>Voyons sur un exemple ce que cela signifie.</a:t>
                </a:r>
              </a:p>
              <a:p>
                <a:r>
                  <a:rPr lang="fr-FR" sz="1200" dirty="0">
                    <a:solidFill>
                      <a:srgbClr val="7030A0"/>
                    </a:solidFill>
                    <a:latin typeface="Comic Sans MS" panose="030F0702030302020204" pitchFamily="66" charset="0"/>
                  </a:rPr>
                  <a:t>Soit la suite u définie pour tout entier naturel n par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r>
                          <a:rPr lang="fr-FR" sz="1200" b="0" i="1" smtClean="0">
                            <a:solidFill>
                              <a:srgbClr val="7030A0"/>
                            </a:solidFill>
                            <a:latin typeface="Cambria Math" panose="02040503050406030204" pitchFamily="18" charset="0"/>
                          </a:rPr>
                          <m:t>+1</m:t>
                        </m:r>
                      </m:sub>
                    </m:sSub>
                    <m:r>
                      <a:rPr lang="fr-FR" sz="1200" b="0" i="1" smtClean="0">
                        <a:solidFill>
                          <a:srgbClr val="7030A0"/>
                        </a:solidFill>
                        <a:latin typeface="Cambria Math" panose="02040503050406030204" pitchFamily="18" charset="0"/>
                      </a:rPr>
                      <m:t>=0,5 </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+1</m:t>
                    </m:r>
                  </m:oMath>
                </a14:m>
                <a:r>
                  <a:rPr lang="fr-FR" sz="1200" dirty="0">
                    <a:solidFill>
                      <a:srgbClr val="7030A0"/>
                    </a:solidFill>
                    <a:latin typeface="Comic Sans MS" panose="030F0702030302020204" pitchFamily="66" charset="0"/>
                  </a:rPr>
                  <a:t> avec </a:t>
                </a:r>
                <a14:m>
                  <m:oMath xmlns:m="http://schemas.openxmlformats.org/officeDocument/2006/math">
                    <m:sSub>
                      <m:sSubPr>
                        <m:ctrlPr>
                          <a:rPr lang="fr-FR" sz="120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0</m:t>
                        </m:r>
                      </m:sub>
                    </m:sSub>
                    <m:r>
                      <a:rPr lang="fr-FR" sz="1200" b="0" i="1" smtClean="0">
                        <a:solidFill>
                          <a:srgbClr val="7030A0"/>
                        </a:solidFill>
                        <a:latin typeface="Cambria Math" panose="02040503050406030204" pitchFamily="18" charset="0"/>
                      </a:rPr>
                      <m:t>=1</m:t>
                    </m:r>
                  </m:oMath>
                </a14:m>
                <a:r>
                  <a:rPr lang="fr-FR" sz="1200" dirty="0">
                    <a:solidFill>
                      <a:srgbClr val="7030A0"/>
                    </a:solidFill>
                    <a:latin typeface="Comic Sans MS" panose="030F0702030302020204" pitchFamily="66" charset="0"/>
                  </a:rPr>
                  <a:t>. La fonction f associée est donc f(x) = 0,5x + 1. </a:t>
                </a:r>
              </a:p>
            </p:txBody>
          </p:sp>
        </mc:Choice>
        <mc:Fallback xmlns="">
          <p:sp>
            <p:nvSpPr>
              <p:cNvPr id="17" name="ZoneTexte 16"/>
              <p:cNvSpPr txBox="1">
                <a:spLocks noRot="1" noChangeAspect="1" noMove="1" noResize="1" noEditPoints="1" noAdjustHandles="1" noChangeArrowheads="1" noChangeShapeType="1" noTextEdit="1"/>
              </p:cNvSpPr>
              <p:nvPr/>
            </p:nvSpPr>
            <p:spPr>
              <a:xfrm>
                <a:off x="1040810" y="1319841"/>
                <a:ext cx="9454448" cy="847540"/>
              </a:xfrm>
              <a:prstGeom prst="rect">
                <a:avLst/>
              </a:prstGeom>
              <a:blipFill rotWithShape="0">
                <a:blip r:embed="rId2"/>
                <a:stretch>
                  <a:fillRect l="-64" t="-719" b="-4317"/>
                </a:stretch>
              </a:blipFill>
            </p:spPr>
            <p:txBody>
              <a:bodyPr/>
              <a:lstStyle/>
              <a:p>
                <a:r>
                  <a:rPr lang="fr-FR">
                    <a:noFill/>
                  </a:rPr>
                  <a:t> </a:t>
                </a:r>
              </a:p>
            </p:txBody>
          </p:sp>
        </mc:Fallback>
      </mc:AlternateContent>
      <p:pic>
        <p:nvPicPr>
          <p:cNvPr id="6" name="Image 5" descr="D:\Cours Mathématiques\Seconde\Cours 2014_2015\Fonctions\Résolution des équations\CC.png"/>
          <p:cNvPicPr/>
          <p:nvPr/>
        </p:nvPicPr>
        <p:blipFill>
          <a:blip r:embed="rId3">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mc:AlternateContent xmlns:mc="http://schemas.openxmlformats.org/markup-compatibility/2006" xmlns:a14="http://schemas.microsoft.com/office/drawing/2010/main">
        <mc:Choice Requires="a14">
          <p:sp>
            <p:nvSpPr>
              <p:cNvPr id="8" name="ZoneTexte 7"/>
              <p:cNvSpPr txBox="1"/>
              <p:nvPr/>
            </p:nvSpPr>
            <p:spPr>
              <a:xfrm>
                <a:off x="2505889" y="799575"/>
                <a:ext cx="7701980"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2.1.2) Représentation d’une suite définie par une relation de récurrence </a:t>
                </a:r>
                <a14:m>
                  <m:oMath xmlns:m="http://schemas.openxmlformats.org/officeDocument/2006/math">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𝟏</m:t>
                        </m:r>
                      </m:sub>
                    </m:sSub>
                    <m:r>
                      <a:rPr lang="fr-FR" sz="1400" b="1" i="1" smtClean="0">
                        <a:solidFill>
                          <a:srgbClr val="0070C0"/>
                        </a:solidFill>
                        <a:latin typeface="Cambria Math" panose="02040503050406030204" pitchFamily="18" charset="0"/>
                      </a:rPr>
                      <m:t>=</m:t>
                    </m:r>
                    <m:r>
                      <a:rPr lang="fr-FR" sz="1400" b="1" i="1" smtClean="0">
                        <a:solidFill>
                          <a:srgbClr val="0070C0"/>
                        </a:solidFill>
                        <a:latin typeface="Cambria Math" panose="02040503050406030204" pitchFamily="18" charset="0"/>
                      </a:rPr>
                      <m:t>𝒇</m:t>
                    </m:r>
                    <m:r>
                      <a:rPr lang="fr-FR" sz="1400" b="1" i="1" smtClean="0">
                        <a:solidFill>
                          <a:srgbClr val="0070C0"/>
                        </a:solidFill>
                        <a:latin typeface="Cambria Math" panose="02040503050406030204" pitchFamily="18" charset="0"/>
                      </a:rPr>
                      <m:t>(</m:t>
                    </m:r>
                    <m:sSub>
                      <m:sSubPr>
                        <m:ctrlPr>
                          <a:rPr lang="fr-FR" sz="1400" b="1" i="1" smtClean="0">
                            <a:solidFill>
                              <a:srgbClr val="0070C0"/>
                            </a:solidFill>
                            <a:latin typeface="Cambria Math" panose="02040503050406030204" pitchFamily="18" charset="0"/>
                          </a:rPr>
                        </m:ctrlPr>
                      </m:sSubPr>
                      <m:e>
                        <m:r>
                          <a:rPr lang="fr-FR" sz="1400" b="1" i="1" smtClean="0">
                            <a:solidFill>
                              <a:srgbClr val="0070C0"/>
                            </a:solidFill>
                            <a:latin typeface="Cambria Math" panose="02040503050406030204" pitchFamily="18" charset="0"/>
                          </a:rPr>
                          <m:t>𝒖</m:t>
                        </m:r>
                      </m:e>
                      <m:sub>
                        <m:r>
                          <a:rPr lang="fr-FR" sz="1400" b="1" i="1" smtClean="0">
                            <a:solidFill>
                              <a:srgbClr val="0070C0"/>
                            </a:solidFill>
                            <a:latin typeface="Cambria Math" panose="02040503050406030204" pitchFamily="18" charset="0"/>
                          </a:rPr>
                          <m:t>𝒏</m:t>
                        </m:r>
                      </m:sub>
                    </m:sSub>
                    <m:r>
                      <a:rPr lang="fr-FR" sz="1400" b="1" i="1" smtClean="0">
                        <a:solidFill>
                          <a:srgbClr val="0070C0"/>
                        </a:solidFill>
                        <a:latin typeface="Cambria Math" panose="02040503050406030204" pitchFamily="18" charset="0"/>
                      </a:rPr>
                      <m:t>)</m:t>
                    </m:r>
                  </m:oMath>
                </a14:m>
                <a:endParaRPr lang="fr-FR" sz="1400" b="1" dirty="0">
                  <a:solidFill>
                    <a:srgbClr val="0070C0"/>
                  </a:solidFill>
                  <a:latin typeface="Comic Sans MS" panose="030F0702030302020204" pitchFamily="66" charset="0"/>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2505889" y="799575"/>
                <a:ext cx="7701980" cy="307777"/>
              </a:xfrm>
              <a:prstGeom prst="rect">
                <a:avLst/>
              </a:prstGeom>
              <a:blipFill rotWithShape="0">
                <a:blip r:embed="rId4"/>
                <a:stretch>
                  <a:fillRect l="-237" t="-3922" b="-19608"/>
                </a:stretch>
              </a:blipFill>
            </p:spPr>
            <p:txBody>
              <a:bodyPr/>
              <a:lstStyle/>
              <a:p>
                <a:r>
                  <a:rPr lang="fr-FR">
                    <a:noFill/>
                  </a:rPr>
                  <a:t> </a:t>
                </a:r>
              </a:p>
            </p:txBody>
          </p:sp>
        </mc:Fallback>
      </mc:AlternateContent>
      <p:pic>
        <p:nvPicPr>
          <p:cNvPr id="4" name="Image 3"/>
          <p:cNvPicPr>
            <a:picLocks noChangeAspect="1"/>
          </p:cNvPicPr>
          <p:nvPr/>
        </p:nvPicPr>
        <p:blipFill>
          <a:blip r:embed="rId5"/>
          <a:stretch>
            <a:fillRect/>
          </a:stretch>
        </p:blipFill>
        <p:spPr>
          <a:xfrm>
            <a:off x="1162085" y="2284620"/>
            <a:ext cx="2043303" cy="2108264"/>
          </a:xfrm>
          <a:prstGeom prst="rect">
            <a:avLst/>
          </a:prstGeom>
        </p:spPr>
      </p:pic>
      <p:pic>
        <p:nvPicPr>
          <p:cNvPr id="5" name="Image 4"/>
          <p:cNvPicPr>
            <a:picLocks noChangeAspect="1"/>
          </p:cNvPicPr>
          <p:nvPr/>
        </p:nvPicPr>
        <p:blipFill>
          <a:blip r:embed="rId6"/>
          <a:stretch>
            <a:fillRect/>
          </a:stretch>
        </p:blipFill>
        <p:spPr>
          <a:xfrm>
            <a:off x="3613679" y="2284620"/>
            <a:ext cx="2219325" cy="2109788"/>
          </a:xfrm>
          <a:prstGeom prst="rect">
            <a:avLst/>
          </a:prstGeom>
        </p:spPr>
      </p:pic>
      <p:pic>
        <p:nvPicPr>
          <p:cNvPr id="7" name="Image 6"/>
          <p:cNvPicPr>
            <a:picLocks noChangeAspect="1"/>
          </p:cNvPicPr>
          <p:nvPr/>
        </p:nvPicPr>
        <p:blipFill>
          <a:blip r:embed="rId7"/>
          <a:stretch>
            <a:fillRect/>
          </a:stretch>
        </p:blipFill>
        <p:spPr>
          <a:xfrm>
            <a:off x="6241295" y="2342342"/>
            <a:ext cx="2417064" cy="2050542"/>
          </a:xfrm>
          <a:prstGeom prst="rect">
            <a:avLst/>
          </a:prstGeom>
        </p:spPr>
      </p:pic>
      <p:pic>
        <p:nvPicPr>
          <p:cNvPr id="9" name="Image 8"/>
          <p:cNvPicPr>
            <a:picLocks noChangeAspect="1"/>
          </p:cNvPicPr>
          <p:nvPr/>
        </p:nvPicPr>
        <p:blipFill>
          <a:blip r:embed="rId8"/>
          <a:stretch>
            <a:fillRect/>
          </a:stretch>
        </p:blipFill>
        <p:spPr>
          <a:xfrm>
            <a:off x="9066650" y="2359296"/>
            <a:ext cx="2243138" cy="2033588"/>
          </a:xfrm>
          <a:prstGeom prst="rect">
            <a:avLst/>
          </a:prstGeom>
        </p:spPr>
      </p:pic>
      <p:sp>
        <p:nvSpPr>
          <p:cNvPr id="15" name="Flèche droite 14"/>
          <p:cNvSpPr/>
          <p:nvPr/>
        </p:nvSpPr>
        <p:spPr>
          <a:xfrm>
            <a:off x="2333771" y="4510123"/>
            <a:ext cx="726516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7915275" y="4752439"/>
            <a:ext cx="1277914" cy="2769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200" dirty="0">
                <a:solidFill>
                  <a:srgbClr val="FF0000"/>
                </a:solidFill>
                <a:latin typeface="Comic Sans MS" panose="030F0702030302020204" pitchFamily="66" charset="0"/>
              </a:rPr>
              <a:t>Etapes à suivre</a:t>
            </a:r>
          </a:p>
        </p:txBody>
      </p:sp>
      <p:sp>
        <p:nvSpPr>
          <p:cNvPr id="18" name="ZoneTexte 17"/>
          <p:cNvSpPr txBox="1"/>
          <p:nvPr/>
        </p:nvSpPr>
        <p:spPr>
          <a:xfrm>
            <a:off x="1162085" y="5116387"/>
            <a:ext cx="7984878" cy="646331"/>
          </a:xfrm>
          <a:prstGeom prst="rect">
            <a:avLst/>
          </a:prstGeom>
          <a:noFill/>
        </p:spPr>
        <p:txBody>
          <a:bodyPr wrap="none" rtlCol="0">
            <a:spAutoFit/>
          </a:bodyPr>
          <a:lstStyle/>
          <a:p>
            <a:r>
              <a:rPr lang="fr-FR" sz="1200" dirty="0">
                <a:latin typeface="Comic Sans MS" panose="030F0702030302020204" pitchFamily="66" charset="0"/>
              </a:rPr>
              <a:t>La droite d’équation y = x (tracée en bleu) permet de reporter sur l’axe des abscisses les termes de la suite.</a:t>
            </a:r>
          </a:p>
          <a:p>
            <a:r>
              <a:rPr lang="fr-FR" sz="1200" dirty="0">
                <a:latin typeface="Comic Sans MS" panose="030F0702030302020204" pitchFamily="66" charset="0"/>
              </a:rPr>
              <a:t>Autre exemple: </a:t>
            </a:r>
            <a:r>
              <a:rPr lang="fr-FR" sz="1200" dirty="0">
                <a:latin typeface="Comic Sans MS" panose="030F0702030302020204" pitchFamily="66" charset="0"/>
                <a:hlinkClick r:id="rId9"/>
              </a:rPr>
              <a:t>https://www.geogebra.org/material/simple/id/43423</a:t>
            </a:r>
            <a:endParaRPr lang="fr-FR" sz="1200" dirty="0">
              <a:latin typeface="Comic Sans MS" panose="030F0702030302020204" pitchFamily="66" charset="0"/>
            </a:endParaRPr>
          </a:p>
          <a:p>
            <a:endParaRPr lang="fr-FR" sz="1200" dirty="0">
              <a:latin typeface="Comic Sans MS" panose="030F0702030302020204" pitchFamily="66" charset="0"/>
            </a:endParaRPr>
          </a:p>
        </p:txBody>
      </p:sp>
    </p:spTree>
    <p:extLst>
      <p:ext uri="{BB962C8B-B14F-4D97-AF65-F5344CB8AC3E}">
        <p14:creationId xmlns:p14="http://schemas.microsoft.com/office/powerpoint/2010/main" val="401992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0A52CA8-2F81-1C4E-AB56-CB2051D9EF5A}"/>
              </a:ext>
            </a:extLst>
          </p:cNvPr>
          <p:cNvSpPr>
            <a:spLocks noGrp="1"/>
          </p:cNvSpPr>
          <p:nvPr>
            <p:ph type="ftr" sz="quarter" idx="11"/>
          </p:nvPr>
        </p:nvSpPr>
        <p:spPr/>
        <p:txBody>
          <a:bodyPr/>
          <a:lstStyle/>
          <a:p>
            <a:r>
              <a:rPr lang="fr-FR"/>
              <a:t>mevel christophe</a:t>
            </a:r>
          </a:p>
        </p:txBody>
      </p:sp>
      <p:sp>
        <p:nvSpPr>
          <p:cNvPr id="3" name="Espace réservé du numéro de diapositive 2">
            <a:extLst>
              <a:ext uri="{FF2B5EF4-FFF2-40B4-BE49-F238E27FC236}">
                <a16:creationId xmlns:a16="http://schemas.microsoft.com/office/drawing/2014/main" id="{17CEE2C6-6B3D-6E46-9B8F-DB49CA382D44}"/>
              </a:ext>
            </a:extLst>
          </p:cNvPr>
          <p:cNvSpPr>
            <a:spLocks noGrp="1"/>
          </p:cNvSpPr>
          <p:nvPr>
            <p:ph type="sldNum" sz="quarter" idx="12"/>
          </p:nvPr>
        </p:nvSpPr>
        <p:spPr/>
        <p:txBody>
          <a:bodyPr/>
          <a:lstStyle/>
          <a:p>
            <a:fld id="{D36F33B7-9A85-457B-8A49-2F9D48DC0B12}" type="slidenum">
              <a:rPr lang="fr-FR" smtClean="0"/>
              <a:t>8</a:t>
            </a:fld>
            <a:endParaRPr lang="fr-FR"/>
          </a:p>
        </p:txBody>
      </p:sp>
      <p:sp>
        <p:nvSpPr>
          <p:cNvPr id="4" name="Rectangle 3">
            <a:extLst>
              <a:ext uri="{FF2B5EF4-FFF2-40B4-BE49-F238E27FC236}">
                <a16:creationId xmlns:a16="http://schemas.microsoft.com/office/drawing/2014/main" id="{141B0C68-D697-1647-97AC-FA2A21F43181}"/>
              </a:ext>
            </a:extLst>
          </p:cNvPr>
          <p:cNvSpPr/>
          <p:nvPr/>
        </p:nvSpPr>
        <p:spPr>
          <a:xfrm>
            <a:off x="1503376" y="524667"/>
            <a:ext cx="4392869" cy="338554"/>
          </a:xfrm>
          <a:prstGeom prst="rect">
            <a:avLst/>
          </a:prstGeom>
        </p:spPr>
        <p:txBody>
          <a:bodyPr wrap="none">
            <a:spAutoFit/>
          </a:bodyPr>
          <a:lstStyle/>
          <a:p>
            <a:pPr indent="449580">
              <a:spcAft>
                <a:spcPts val="0"/>
              </a:spcAft>
            </a:pPr>
            <a:r>
              <a:rPr lang="fr-FR" sz="1600" b="1" dirty="0">
                <a:latin typeface="Comic Sans MS" panose="030F0702030302020204" pitchFamily="66" charset="0"/>
                <a:ea typeface="Times New Roman" panose="02020603050405020304" pitchFamily="18" charset="0"/>
              </a:rPr>
              <a:t>2.2</a:t>
            </a:r>
            <a:r>
              <a:rPr lang="fr-FR" sz="1600" b="1" dirty="0">
                <a:effectLst/>
                <a:latin typeface="Comic Sans MS" panose="030F0702030302020204" pitchFamily="66" charset="0"/>
                <a:ea typeface="Times New Roman" panose="02020603050405020304" pitchFamily="18" charset="0"/>
              </a:rPr>
              <a:t>) </a:t>
            </a:r>
            <a:r>
              <a:rPr lang="fr-FR" sz="1600" b="1" u="sng" dirty="0">
                <a:effectLst/>
                <a:latin typeface="Comic Sans MS" panose="030F0702030302020204" pitchFamily="66" charset="0"/>
                <a:ea typeface="Times New Roman" panose="02020603050405020304" pitchFamily="18" charset="0"/>
              </a:rPr>
              <a:t>Calcul </a:t>
            </a:r>
            <a:r>
              <a:rPr lang="fr-FR" sz="1600" b="1" u="sng" dirty="0">
                <a:latin typeface="Comic Sans MS" panose="030F0702030302020204" pitchFamily="66" charset="0"/>
                <a:ea typeface="Times New Roman" panose="02020603050405020304" pitchFamily="18" charset="0"/>
              </a:rPr>
              <a:t>sur les</a:t>
            </a:r>
            <a:r>
              <a:rPr lang="fr-FR" sz="1600" b="1" u="sng" dirty="0">
                <a:effectLst/>
                <a:latin typeface="Comic Sans MS" panose="030F0702030302020204" pitchFamily="66" charset="0"/>
                <a:ea typeface="Times New Roman" panose="02020603050405020304" pitchFamily="18" charset="0"/>
              </a:rPr>
              <a:t> termes</a:t>
            </a:r>
            <a:r>
              <a:rPr lang="fr-FR" sz="1600" b="1" u="sng" dirty="0">
                <a:latin typeface="Comic Sans MS" panose="030F0702030302020204" pitchFamily="66" charset="0"/>
                <a:ea typeface="Times New Roman" panose="02020603050405020304" pitchFamily="18" charset="0"/>
              </a:rPr>
              <a:t> d’une suite</a:t>
            </a:r>
            <a:endParaRPr lang="fr-FR" sz="2400" dirty="0">
              <a:effectLst/>
              <a:latin typeface="Times New Roman" panose="02020603050405020304" pitchFamily="18" charset="0"/>
              <a:ea typeface="Times New Roman" panose="02020603050405020304" pitchFamily="18" charset="0"/>
            </a:endParaRPr>
          </a:p>
        </p:txBody>
      </p:sp>
      <p:pic>
        <p:nvPicPr>
          <p:cNvPr id="7" name="Image 6">
            <a:extLst>
              <a:ext uri="{FF2B5EF4-FFF2-40B4-BE49-F238E27FC236}">
                <a16:creationId xmlns:a16="http://schemas.microsoft.com/office/drawing/2014/main" id="{7A61C288-2EB5-AF4F-B79F-27F06F7F3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1662" y="4746855"/>
            <a:ext cx="1535233" cy="1535233"/>
          </a:xfrm>
          <a:prstGeom prst="rect">
            <a:avLst/>
          </a:prstGeom>
        </p:spPr>
      </p:pic>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F7FB73C5-44FA-4F43-AE78-5CBB243C61E4}"/>
                  </a:ext>
                </a:extLst>
              </p:cNvPr>
              <p:cNvSpPr txBox="1"/>
              <p:nvPr/>
            </p:nvSpPr>
            <p:spPr>
              <a:xfrm>
                <a:off x="1000674" y="904204"/>
                <a:ext cx="7585731" cy="3323987"/>
              </a:xfrm>
              <a:prstGeom prst="rect">
                <a:avLst/>
              </a:prstGeom>
              <a:noFill/>
            </p:spPr>
            <p:txBody>
              <a:bodyPr wrap="none" rtlCol="0">
                <a:spAutoFit/>
              </a:bodyPr>
              <a:lstStyle/>
              <a:p>
                <a:pPr marL="285750" indent="-285750">
                  <a:buFont typeface="Arial" panose="020B0604020202020204" pitchFamily="34" charset="0"/>
                  <a:buChar char="•"/>
                </a:pPr>
                <a:r>
                  <a:rPr lang="fr-FR" sz="1400" b="1" dirty="0">
                    <a:solidFill>
                      <a:srgbClr val="7030A0"/>
                    </a:solidFill>
                    <a:latin typeface="Comic Sans MS" panose="030F0902030302020204" pitchFamily="66" charset="0"/>
                  </a:rPr>
                  <a:t>À l’aide d’une suite définie explicitement </a:t>
                </a:r>
              </a:p>
              <a:p>
                <a:r>
                  <a:rPr lang="fr-FR" sz="1400" b="1" dirty="0">
                    <a:solidFill>
                      <a:srgbClr val="7030A0"/>
                    </a:solidFill>
                    <a:latin typeface="Comic Sans MS" panose="030F0902030302020204" pitchFamily="66" charset="0"/>
                  </a:rPr>
                  <a:t>Soit la suite </a:t>
                </a:r>
                <a14:m>
                  <m:oMath xmlns:m="http://schemas.openxmlformats.org/officeDocument/2006/math">
                    <m:r>
                      <a:rPr lang="fr-FR" sz="1400" b="1" i="1">
                        <a:solidFill>
                          <a:srgbClr val="7030A0"/>
                        </a:solidFill>
                        <a:latin typeface="Cambria Math" panose="02040503050406030204" pitchFamily="18" charset="0"/>
                      </a:rPr>
                      <m:t>(</m:t>
                    </m:r>
                    <m:sSub>
                      <m:sSubPr>
                        <m:ctrlPr>
                          <a:rPr lang="fr-FR" sz="1400" b="1" i="1">
                            <a:solidFill>
                              <a:srgbClr val="7030A0"/>
                            </a:solidFill>
                            <a:latin typeface="Cambria Math" panose="02040503050406030204" pitchFamily="18" charset="0"/>
                          </a:rPr>
                        </m:ctrlPr>
                      </m:sSubPr>
                      <m:e>
                        <m:r>
                          <a:rPr lang="fr-FR" sz="1400" b="1" i="1">
                            <a:solidFill>
                              <a:srgbClr val="7030A0"/>
                            </a:solidFill>
                            <a:latin typeface="Cambria Math" panose="02040503050406030204" pitchFamily="18" charset="0"/>
                          </a:rPr>
                          <m:t>𝒖</m:t>
                        </m:r>
                      </m:e>
                      <m:sub>
                        <m:r>
                          <a:rPr lang="fr-FR" sz="1400" b="1" i="1">
                            <a:solidFill>
                              <a:srgbClr val="7030A0"/>
                            </a:solidFill>
                            <a:latin typeface="Cambria Math" panose="02040503050406030204" pitchFamily="18" charset="0"/>
                          </a:rPr>
                          <m:t>𝒏</m:t>
                        </m:r>
                      </m:sub>
                    </m:sSub>
                    <m:r>
                      <a:rPr lang="fr-FR" sz="1400" b="1" i="1">
                        <a:solidFill>
                          <a:srgbClr val="7030A0"/>
                        </a:solidFill>
                        <a:latin typeface="Cambria Math" panose="02040503050406030204" pitchFamily="18" charset="0"/>
                      </a:rPr>
                      <m:t>)</m:t>
                    </m:r>
                  </m:oMath>
                </a14:m>
                <a:r>
                  <a:rPr lang="fr-FR" sz="1400" b="1" dirty="0">
                    <a:solidFill>
                      <a:srgbClr val="7030A0"/>
                    </a:solidFill>
                    <a:latin typeface="Comic Sans MS" panose="030F0902030302020204" pitchFamily="66" charset="0"/>
                  </a:rPr>
                  <a:t> définie par </a:t>
                </a:r>
                <a14:m>
                  <m:oMath xmlns:m="http://schemas.openxmlformats.org/officeDocument/2006/math">
                    <m:sSub>
                      <m:sSubPr>
                        <m:ctrlPr>
                          <a:rPr lang="fr-FR" sz="1400" b="1" i="1">
                            <a:solidFill>
                              <a:srgbClr val="7030A0"/>
                            </a:solidFill>
                            <a:latin typeface="Cambria Math" panose="02040503050406030204" pitchFamily="18" charset="0"/>
                          </a:rPr>
                        </m:ctrlPr>
                      </m:sSubPr>
                      <m:e>
                        <m:r>
                          <a:rPr lang="fr-FR" sz="1400" b="1" i="1">
                            <a:solidFill>
                              <a:srgbClr val="7030A0"/>
                            </a:solidFill>
                            <a:latin typeface="Cambria Math" panose="02040503050406030204" pitchFamily="18" charset="0"/>
                          </a:rPr>
                          <m:t>𝒖</m:t>
                        </m:r>
                      </m:e>
                      <m:sub>
                        <m:r>
                          <a:rPr lang="fr-FR" sz="1400" b="1" i="1">
                            <a:solidFill>
                              <a:srgbClr val="7030A0"/>
                            </a:solidFill>
                            <a:latin typeface="Cambria Math" panose="02040503050406030204" pitchFamily="18" charset="0"/>
                          </a:rPr>
                          <m:t>𝒏</m:t>
                        </m:r>
                      </m:sub>
                    </m:sSub>
                    <m:r>
                      <a:rPr lang="fr-FR" sz="1400" b="1" i="1">
                        <a:solidFill>
                          <a:srgbClr val="7030A0"/>
                        </a:solidFill>
                        <a:latin typeface="Cambria Math" panose="02040503050406030204" pitchFamily="18" charset="0"/>
                      </a:rPr>
                      <m:t>=−</m:t>
                    </m:r>
                    <m:r>
                      <a:rPr lang="fr-FR" sz="1400" b="1" i="1">
                        <a:solidFill>
                          <a:srgbClr val="7030A0"/>
                        </a:solidFill>
                        <a:latin typeface="Cambria Math" panose="02040503050406030204" pitchFamily="18" charset="0"/>
                      </a:rPr>
                      <m:t>𝟐</m:t>
                    </m:r>
                    <m:r>
                      <a:rPr lang="fr-FR" sz="1400" b="1" i="1">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𝒏</m:t>
                    </m:r>
                    <m:r>
                      <a:rPr lang="fr-FR" sz="1400" b="1" i="1">
                        <a:solidFill>
                          <a:srgbClr val="7030A0"/>
                        </a:solidFill>
                        <a:latin typeface="Cambria Math" panose="02040503050406030204" pitchFamily="18" charset="0"/>
                        <a:ea typeface="Cambria Math" panose="02040503050406030204" pitchFamily="18" charset="0"/>
                      </a:rPr>
                      <m:t>+</m:t>
                    </m:r>
                    <m:r>
                      <a:rPr lang="fr-FR" sz="1400" b="1" i="1">
                        <a:solidFill>
                          <a:srgbClr val="7030A0"/>
                        </a:solidFill>
                        <a:latin typeface="Cambria Math" panose="02040503050406030204" pitchFamily="18" charset="0"/>
                        <a:ea typeface="Cambria Math" panose="02040503050406030204" pitchFamily="18" charset="0"/>
                      </a:rPr>
                      <m:t>𝟓</m:t>
                    </m:r>
                    <m:r>
                      <a:rPr lang="fr-FR" sz="1400" b="1" i="1">
                        <a:solidFill>
                          <a:srgbClr val="7030A0"/>
                        </a:solidFill>
                        <a:latin typeface="Cambria Math" panose="02040503050406030204" pitchFamily="18" charset="0"/>
                        <a:ea typeface="Cambria Math" panose="02040503050406030204" pitchFamily="18" charset="0"/>
                      </a:rPr>
                      <m:t>.</m:t>
                    </m:r>
                  </m:oMath>
                </a14:m>
                <a:endParaRPr lang="fr-FR" sz="1400" b="1" dirty="0">
                  <a:solidFill>
                    <a:srgbClr val="7030A0"/>
                  </a:solidFill>
                  <a:latin typeface="Comic Sans MS" panose="030F0902030302020204" pitchFamily="66" charset="0"/>
                  <a:ea typeface="Cambria Math" panose="02040503050406030204" pitchFamily="18" charset="0"/>
                </a:endParaRPr>
              </a:p>
              <a:p>
                <a:r>
                  <a:rPr lang="fr-FR" sz="1400" b="1" dirty="0">
                    <a:solidFill>
                      <a:srgbClr val="7030A0"/>
                    </a:solidFill>
                    <a:latin typeface="Comic Sans MS" panose="030F0902030302020204" pitchFamily="66" charset="0"/>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𝟏</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 …+</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𝟑</m:t>
                    </m:r>
                  </m:oMath>
                </a14:m>
                <a:endParaRPr lang="fr-FR" sz="1400" b="1" dirty="0">
                  <a:solidFill>
                    <a:srgbClr val="7030A0"/>
                  </a:solidFill>
                  <a:latin typeface="Comic Sans MS" panose="030F0902030302020204" pitchFamily="66" charset="0"/>
                  <a:ea typeface="Cambria Math" panose="02040503050406030204" pitchFamily="18" charset="0"/>
                </a:endParaRPr>
              </a:p>
              <a:p>
                <a:r>
                  <a:rPr lang="fr-FR" sz="1400" b="1" dirty="0">
                    <a:solidFill>
                      <a:srgbClr val="7030A0"/>
                    </a:solidFill>
                    <a:latin typeface="Comic Sans MS" panose="030F0902030302020204" pitchFamily="66" charset="0"/>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𝟐</m:t>
                        </m:r>
                      </m:sub>
                    </m:sSub>
                    <m:r>
                      <a:rPr lang="fr-FR" sz="1400" b="1" i="1" smtClean="0">
                        <a:solidFill>
                          <a:srgbClr val="7030A0"/>
                        </a:solidFill>
                        <a:latin typeface="Cambria Math" panose="02040503050406030204" pitchFamily="18" charset="0"/>
                      </a:rPr>
                      <m:t>= ………………………….</m:t>
                    </m:r>
                  </m:oMath>
                </a14:m>
                <a:endParaRPr lang="fr-FR" sz="1400" b="1" i="1" dirty="0">
                  <a:solidFill>
                    <a:srgbClr val="7030A0"/>
                  </a:solidFill>
                  <a:latin typeface="Cambria Math" panose="02040503050406030204" pitchFamily="18" charset="0"/>
                  <a:ea typeface="Cambria Math" panose="02040503050406030204" pitchFamily="18" charset="0"/>
                </a:endParaRPr>
              </a:p>
              <a:p>
                <a:r>
                  <a:rPr lang="fr-FR" sz="1400" b="1" dirty="0">
                    <a:solidFill>
                      <a:srgbClr val="7030A0"/>
                    </a:solidFill>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𝟑</m:t>
                        </m:r>
                      </m:sub>
                    </m:sSub>
                    <m:r>
                      <a:rPr lang="fr-FR" sz="1400" b="1" i="1" smtClean="0">
                        <a:solidFill>
                          <a:srgbClr val="7030A0"/>
                        </a:solidFill>
                        <a:latin typeface="Cambria Math" panose="02040503050406030204" pitchFamily="18" charset="0"/>
                      </a:rPr>
                      <m:t>= ………………………….</m:t>
                    </m:r>
                  </m:oMath>
                </a14:m>
                <a:endParaRPr lang="fr-FR" sz="1400" b="1" dirty="0">
                  <a:solidFill>
                    <a:srgbClr val="7030A0"/>
                  </a:solidFill>
                  <a:latin typeface="Comic Sans MS" panose="030F0902030302020204" pitchFamily="66" charset="0"/>
                </a:endParaRPr>
              </a:p>
              <a:p>
                <a:endParaRPr lang="fr-FR" sz="1400" b="1" dirty="0">
                  <a:solidFill>
                    <a:srgbClr val="7030A0"/>
                  </a:solidFill>
                  <a:latin typeface="Comic Sans MS" panose="030F0902030302020204" pitchFamily="66" charset="0"/>
                </a:endParaRPr>
              </a:p>
              <a:p>
                <a:pPr marL="285750" indent="-285750">
                  <a:buFont typeface="Arial" panose="020B0604020202020204" pitchFamily="34" charset="0"/>
                  <a:buChar char="•"/>
                </a:pPr>
                <a:r>
                  <a:rPr lang="fr-FR" sz="1400" b="1" dirty="0">
                    <a:solidFill>
                      <a:srgbClr val="7030A0"/>
                    </a:solidFill>
                    <a:latin typeface="Comic Sans MS" panose="030F0902030302020204" pitchFamily="66" charset="0"/>
                  </a:rPr>
                  <a:t>À l’aide d’une suite définie récurrence</a:t>
                </a:r>
              </a:p>
              <a:p>
                <a:r>
                  <a:rPr lang="fr-FR" sz="1400" b="1" dirty="0">
                    <a:solidFill>
                      <a:srgbClr val="7030A0"/>
                    </a:solidFill>
                    <a:latin typeface="Comic Sans MS" panose="030F0902030302020204" pitchFamily="66" charset="0"/>
                  </a:rPr>
                  <a:t>Soit la suite </a:t>
                </a:r>
                <a14:m>
                  <m:oMath xmlns:m="http://schemas.openxmlformats.org/officeDocument/2006/math">
                    <m:r>
                      <a:rPr lang="fr-FR" sz="1400" b="1" i="1" smtClean="0">
                        <a:solidFill>
                          <a:srgbClr val="7030A0"/>
                        </a:solidFill>
                        <a:latin typeface="Cambria Math" panose="02040503050406030204" pitchFamily="18" charset="0"/>
                      </a:rPr>
                      <m:t>(</m:t>
                    </m:r>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𝒏</m:t>
                        </m:r>
                      </m:sub>
                    </m:sSub>
                    <m:r>
                      <a:rPr lang="fr-FR" sz="1400" b="1" i="1" smtClean="0">
                        <a:solidFill>
                          <a:srgbClr val="7030A0"/>
                        </a:solidFill>
                        <a:latin typeface="Cambria Math" panose="02040503050406030204" pitchFamily="18" charset="0"/>
                      </a:rPr>
                      <m:t>)</m:t>
                    </m:r>
                  </m:oMath>
                </a14:m>
                <a:r>
                  <a:rPr lang="fr-FR" sz="1400" b="1" dirty="0">
                    <a:solidFill>
                      <a:srgbClr val="7030A0"/>
                    </a:solidFill>
                    <a:latin typeface="Comic Sans MS" panose="030F0902030302020204" pitchFamily="66" charset="0"/>
                  </a:rPr>
                  <a:t> définie par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𝒏</m:t>
                        </m:r>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𝟏</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m:t>
                    </m:r>
                    <m:sSub>
                      <m:sSubPr>
                        <m:ctrlPr>
                          <a:rPr lang="fr-FR" sz="1400" b="1" i="1" smtClean="0">
                            <a:solidFill>
                              <a:srgbClr val="7030A0"/>
                            </a:solidFill>
                            <a:latin typeface="Cambria Math" panose="02040503050406030204" pitchFamily="18" charset="0"/>
                            <a:ea typeface="Cambria Math" panose="02040503050406030204" pitchFamily="18" charset="0"/>
                          </a:rPr>
                        </m:ctrlPr>
                      </m:sSubPr>
                      <m:e>
                        <m:r>
                          <a:rPr lang="fr-FR" sz="1400" b="1" i="1" smtClean="0">
                            <a:solidFill>
                              <a:srgbClr val="7030A0"/>
                            </a:solidFill>
                            <a:latin typeface="Cambria Math" panose="02040503050406030204" pitchFamily="18" charset="0"/>
                            <a:ea typeface="Cambria Math" panose="02040503050406030204" pitchFamily="18" charset="0"/>
                          </a:rPr>
                          <m:t>𝒖</m:t>
                        </m:r>
                      </m:e>
                      <m:sub>
                        <m:r>
                          <a:rPr lang="fr-FR" sz="1400" b="1" i="1" smtClean="0">
                            <a:solidFill>
                              <a:srgbClr val="7030A0"/>
                            </a:solidFill>
                            <a:latin typeface="Cambria Math" panose="02040503050406030204" pitchFamily="18" charset="0"/>
                            <a:ea typeface="Cambria Math" panose="02040503050406030204" pitchFamily="18" charset="0"/>
                          </a:rPr>
                          <m:t>𝒏</m:t>
                        </m:r>
                      </m:sub>
                    </m:sSub>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 </m:t>
                    </m:r>
                    <m:r>
                      <a:rPr lang="fr-FR" sz="1400" b="1" i="1" smtClean="0">
                        <a:solidFill>
                          <a:srgbClr val="7030A0"/>
                        </a:solidFill>
                        <a:latin typeface="Cambria Math" panose="02040503050406030204" pitchFamily="18" charset="0"/>
                        <a:ea typeface="Cambria Math" panose="02040503050406030204" pitchFamily="18" charset="0"/>
                      </a:rPr>
                      <m:t>𝒂𝒗𝒆𝒄</m:t>
                    </m:r>
                    <m:r>
                      <a:rPr lang="fr-FR" sz="1400" b="1" i="1" smtClean="0">
                        <a:solidFill>
                          <a:srgbClr val="7030A0"/>
                        </a:solidFill>
                        <a:latin typeface="Cambria Math" panose="02040503050406030204" pitchFamily="18" charset="0"/>
                        <a:ea typeface="Cambria Math" panose="02040503050406030204" pitchFamily="18" charset="0"/>
                      </a:rPr>
                      <m:t> </m:t>
                    </m:r>
                    <m:sSub>
                      <m:sSubPr>
                        <m:ctrlPr>
                          <a:rPr lang="fr-FR" sz="1400" b="1" i="1" smtClean="0">
                            <a:solidFill>
                              <a:srgbClr val="7030A0"/>
                            </a:solidFill>
                            <a:latin typeface="Cambria Math" panose="02040503050406030204" pitchFamily="18" charset="0"/>
                            <a:ea typeface="Cambria Math" panose="02040503050406030204" pitchFamily="18" charset="0"/>
                          </a:rPr>
                        </m:ctrlPr>
                      </m:sSubPr>
                      <m:e>
                        <m:r>
                          <a:rPr lang="fr-FR" sz="1400" b="1" i="1" smtClean="0">
                            <a:solidFill>
                              <a:srgbClr val="7030A0"/>
                            </a:solidFill>
                            <a:latin typeface="Cambria Math" panose="02040503050406030204" pitchFamily="18" charset="0"/>
                            <a:ea typeface="Cambria Math" panose="02040503050406030204" pitchFamily="18" charset="0"/>
                          </a:rPr>
                          <m:t>𝒖</m:t>
                        </m:r>
                      </m:e>
                      <m:sub>
                        <m:r>
                          <a:rPr lang="fr-FR" sz="1400" b="1" i="1" smtClean="0">
                            <a:solidFill>
                              <a:srgbClr val="7030A0"/>
                            </a:solidFill>
                            <a:latin typeface="Cambria Math" panose="02040503050406030204" pitchFamily="18" charset="0"/>
                            <a:ea typeface="Cambria Math" panose="02040503050406030204" pitchFamily="18" charset="0"/>
                          </a:rPr>
                          <m:t>𝟎</m:t>
                        </m:r>
                      </m:sub>
                    </m:sSub>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𝟏</m:t>
                    </m:r>
                    <m:r>
                      <a:rPr lang="fr-FR" sz="1400" b="1" i="1" smtClean="0">
                        <a:solidFill>
                          <a:srgbClr val="7030A0"/>
                        </a:solidFill>
                        <a:latin typeface="Cambria Math" panose="02040503050406030204" pitchFamily="18" charset="0"/>
                        <a:ea typeface="Cambria Math" panose="02040503050406030204" pitchFamily="18" charset="0"/>
                      </a:rPr>
                      <m:t>.</m:t>
                    </m:r>
                  </m:oMath>
                </a14:m>
                <a:endParaRPr lang="fr-FR" sz="1400" b="1" dirty="0">
                  <a:solidFill>
                    <a:srgbClr val="7030A0"/>
                  </a:solidFill>
                  <a:latin typeface="Comic Sans MS" panose="030F0902030302020204" pitchFamily="66" charset="0"/>
                  <a:ea typeface="Cambria Math" panose="02040503050406030204" pitchFamily="18" charset="0"/>
                </a:endParaRPr>
              </a:p>
              <a:p>
                <a:r>
                  <a:rPr lang="fr-FR" sz="1400" b="1" dirty="0">
                    <a:solidFill>
                      <a:srgbClr val="7030A0"/>
                    </a:solidFill>
                    <a:latin typeface="Comic Sans MS" panose="030F0902030302020204" pitchFamily="66" charset="0"/>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𝟏</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𝟓</m:t>
                    </m:r>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 …+</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 …</m:t>
                    </m:r>
                  </m:oMath>
                </a14:m>
                <a:endParaRPr lang="fr-FR" sz="1400" b="1" dirty="0">
                  <a:solidFill>
                    <a:srgbClr val="7030A0"/>
                  </a:solidFill>
                  <a:latin typeface="Comic Sans MS" panose="030F0902030302020204" pitchFamily="66" charset="0"/>
                  <a:ea typeface="Cambria Math" panose="02040503050406030204" pitchFamily="18" charset="0"/>
                </a:endParaRPr>
              </a:p>
              <a:p>
                <a:r>
                  <a:rPr lang="fr-FR" sz="1400" b="1" dirty="0">
                    <a:solidFill>
                      <a:srgbClr val="7030A0"/>
                    </a:solidFill>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𝟐</m:t>
                        </m:r>
                      </m:sub>
                    </m:sSub>
                    <m:r>
                      <a:rPr lang="fr-FR" sz="1400" b="1" i="1" smtClean="0">
                        <a:solidFill>
                          <a:srgbClr val="7030A0"/>
                        </a:solidFill>
                        <a:latin typeface="Cambria Math" panose="02040503050406030204" pitchFamily="18" charset="0"/>
                      </a:rPr>
                      <m:t>= …………………………………………………</m:t>
                    </m:r>
                  </m:oMath>
                </a14:m>
                <a:endParaRPr lang="fr-FR" sz="1400" b="1" dirty="0">
                  <a:solidFill>
                    <a:srgbClr val="7030A0"/>
                  </a:solidFill>
                  <a:ea typeface="Cambria Math" panose="02040503050406030204" pitchFamily="18" charset="0"/>
                </a:endParaRPr>
              </a:p>
              <a:p>
                <a:r>
                  <a:rPr lang="fr-FR" sz="1400" b="1" dirty="0">
                    <a:solidFill>
                      <a:srgbClr val="7030A0"/>
                    </a:solidFill>
                    <a:latin typeface="Comic Sans MS" panose="030F0902030302020204" pitchFamily="66" charset="0"/>
                  </a:rPr>
                  <a:t>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𝟑</m:t>
                        </m:r>
                      </m:sub>
                    </m:sSub>
                    <m:r>
                      <a:rPr lang="fr-FR" sz="1400" b="1" i="1" smtClean="0">
                        <a:solidFill>
                          <a:srgbClr val="7030A0"/>
                        </a:solidFill>
                        <a:latin typeface="Cambria Math" panose="02040503050406030204" pitchFamily="18" charset="0"/>
                      </a:rPr>
                      <m:t>= ………………………………………………..</m:t>
                    </m:r>
                  </m:oMath>
                </a14:m>
                <a:endParaRPr lang="fr-FR" sz="1400" b="1" dirty="0">
                  <a:solidFill>
                    <a:srgbClr val="7030A0"/>
                  </a:solidFill>
                  <a:latin typeface="Comic Sans MS" panose="030F0902030302020204" pitchFamily="66" charset="0"/>
                </a:endParaRPr>
              </a:p>
              <a:p>
                <a:endParaRPr lang="fr-FR" sz="1400" b="1" dirty="0">
                  <a:solidFill>
                    <a:srgbClr val="7030A0"/>
                  </a:solidFill>
                  <a:latin typeface="Comic Sans MS" panose="030F0902030302020204" pitchFamily="66" charset="0"/>
                </a:endParaRPr>
              </a:p>
              <a:p>
                <a:pPr marL="285750" indent="-285750">
                  <a:buFont typeface="Arial" panose="020B0604020202020204" pitchFamily="34" charset="0"/>
                  <a:buChar char="•"/>
                </a:pPr>
                <a:r>
                  <a:rPr lang="fr-FR" sz="1400" b="1" dirty="0">
                    <a:solidFill>
                      <a:srgbClr val="7030A0"/>
                    </a:solidFill>
                    <a:latin typeface="Comic Sans MS" panose="030F0902030302020204" pitchFamily="66" charset="0"/>
                  </a:rPr>
                  <a:t>À l’aide d’un algorithme </a:t>
                </a:r>
              </a:p>
              <a:p>
                <a:r>
                  <a:rPr lang="fr-FR" sz="1400" b="1" dirty="0">
                    <a:solidFill>
                      <a:srgbClr val="7030A0"/>
                    </a:solidFill>
                    <a:latin typeface="Comic Sans MS" panose="030F0902030302020204" pitchFamily="66" charset="0"/>
                  </a:rPr>
                  <a:t>				Calculer le 20</a:t>
                </a:r>
                <a:r>
                  <a:rPr lang="fr-FR" sz="1400" b="1" baseline="30000" dirty="0">
                    <a:solidFill>
                      <a:srgbClr val="7030A0"/>
                    </a:solidFill>
                    <a:latin typeface="Comic Sans MS" panose="030F0902030302020204" pitchFamily="66" charset="0"/>
                  </a:rPr>
                  <a:t>ème</a:t>
                </a:r>
                <a:r>
                  <a:rPr lang="fr-FR" sz="1400" b="1" dirty="0">
                    <a:solidFill>
                      <a:srgbClr val="7030A0"/>
                    </a:solidFill>
                    <a:latin typeface="Comic Sans MS" panose="030F0902030302020204" pitchFamily="66" charset="0"/>
                  </a:rPr>
                  <a:t> terme de la suite définie</a:t>
                </a:r>
              </a:p>
              <a:p>
                <a:r>
                  <a:rPr lang="fr-FR" sz="1400" b="1" dirty="0">
                    <a:solidFill>
                      <a:srgbClr val="7030A0"/>
                    </a:solidFill>
                    <a:latin typeface="Comic Sans MS" panose="030F0902030302020204" pitchFamily="66" charset="0"/>
                  </a:rPr>
                  <a:t>				par </a:t>
                </a:r>
                <a14:m>
                  <m:oMath xmlns:m="http://schemas.openxmlformats.org/officeDocument/2006/math">
                    <m:sSub>
                      <m:sSubPr>
                        <m:ctrlPr>
                          <a:rPr lang="fr-FR" sz="1400" b="1" i="1" smtClean="0">
                            <a:solidFill>
                              <a:srgbClr val="7030A0"/>
                            </a:solidFill>
                            <a:latin typeface="Cambria Math" panose="02040503050406030204" pitchFamily="18" charset="0"/>
                          </a:rPr>
                        </m:ctrlPr>
                      </m:sSubPr>
                      <m:e>
                        <m:r>
                          <a:rPr lang="fr-FR" sz="1400" b="1" i="1" smtClean="0">
                            <a:solidFill>
                              <a:srgbClr val="7030A0"/>
                            </a:solidFill>
                            <a:latin typeface="Cambria Math" panose="02040503050406030204" pitchFamily="18" charset="0"/>
                          </a:rPr>
                          <m:t>𝒖</m:t>
                        </m:r>
                      </m:e>
                      <m:sub>
                        <m:r>
                          <a:rPr lang="fr-FR" sz="1400" b="1" i="1" smtClean="0">
                            <a:solidFill>
                              <a:srgbClr val="7030A0"/>
                            </a:solidFill>
                            <a:latin typeface="Cambria Math" panose="02040503050406030204" pitchFamily="18" charset="0"/>
                          </a:rPr>
                          <m:t>𝒏</m:t>
                        </m:r>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𝟏</m:t>
                        </m:r>
                      </m:sub>
                    </m:sSub>
                    <m:r>
                      <a:rPr lang="fr-FR" sz="1400" b="1" i="1" smtClean="0">
                        <a:solidFill>
                          <a:srgbClr val="7030A0"/>
                        </a:solidFill>
                        <a:latin typeface="Cambria Math" panose="02040503050406030204" pitchFamily="18" charset="0"/>
                      </a:rPr>
                      <m:t>=−</m:t>
                    </m:r>
                    <m:r>
                      <a:rPr lang="fr-FR" sz="1400" b="1" i="1" smtClean="0">
                        <a:solidFill>
                          <a:srgbClr val="7030A0"/>
                        </a:solidFill>
                        <a:latin typeface="Cambria Math" panose="02040503050406030204" pitchFamily="18" charset="0"/>
                      </a:rPr>
                      <m:t>𝟐</m:t>
                    </m:r>
                    <m:r>
                      <a:rPr lang="fr-FR" sz="1400" b="1" i="1" smtClean="0">
                        <a:solidFill>
                          <a:srgbClr val="7030A0"/>
                        </a:solidFill>
                        <a:latin typeface="Cambria Math" panose="02040503050406030204" pitchFamily="18" charset="0"/>
                        <a:ea typeface="Cambria Math" panose="02040503050406030204" pitchFamily="18" charset="0"/>
                      </a:rPr>
                      <m:t>×</m:t>
                    </m:r>
                    <m:sSub>
                      <m:sSubPr>
                        <m:ctrlPr>
                          <a:rPr lang="fr-FR" sz="1400" b="1" i="1" smtClean="0">
                            <a:solidFill>
                              <a:srgbClr val="7030A0"/>
                            </a:solidFill>
                            <a:latin typeface="Cambria Math" panose="02040503050406030204" pitchFamily="18" charset="0"/>
                            <a:ea typeface="Cambria Math" panose="02040503050406030204" pitchFamily="18" charset="0"/>
                          </a:rPr>
                        </m:ctrlPr>
                      </m:sSubPr>
                      <m:e>
                        <m:r>
                          <a:rPr lang="fr-FR" sz="1400" b="1" i="1" smtClean="0">
                            <a:solidFill>
                              <a:srgbClr val="7030A0"/>
                            </a:solidFill>
                            <a:latin typeface="Cambria Math" panose="02040503050406030204" pitchFamily="18" charset="0"/>
                            <a:ea typeface="Cambria Math" panose="02040503050406030204" pitchFamily="18" charset="0"/>
                          </a:rPr>
                          <m:t>𝒖</m:t>
                        </m:r>
                      </m:e>
                      <m:sub>
                        <m:r>
                          <a:rPr lang="fr-FR" sz="1400" b="1" i="1" smtClean="0">
                            <a:solidFill>
                              <a:srgbClr val="7030A0"/>
                            </a:solidFill>
                            <a:latin typeface="Cambria Math" panose="02040503050406030204" pitchFamily="18" charset="0"/>
                            <a:ea typeface="Cambria Math" panose="02040503050406030204" pitchFamily="18" charset="0"/>
                          </a:rPr>
                          <m:t>𝒏</m:t>
                        </m:r>
                      </m:sub>
                    </m:sSub>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𝟓</m:t>
                    </m:r>
                    <m:r>
                      <a:rPr lang="fr-FR" sz="1400" b="1" i="1" smtClean="0">
                        <a:solidFill>
                          <a:srgbClr val="7030A0"/>
                        </a:solidFill>
                        <a:latin typeface="Cambria Math" panose="02040503050406030204" pitchFamily="18" charset="0"/>
                        <a:ea typeface="Cambria Math" panose="02040503050406030204" pitchFamily="18" charset="0"/>
                      </a:rPr>
                      <m:t> </m:t>
                    </m:r>
                    <m:r>
                      <a:rPr lang="fr-FR" sz="1400" b="1" i="1" smtClean="0">
                        <a:solidFill>
                          <a:srgbClr val="7030A0"/>
                        </a:solidFill>
                        <a:latin typeface="Cambria Math" panose="02040503050406030204" pitchFamily="18" charset="0"/>
                        <a:ea typeface="Cambria Math" panose="02040503050406030204" pitchFamily="18" charset="0"/>
                      </a:rPr>
                      <m:t>𝒆𝒕</m:t>
                    </m:r>
                    <m:r>
                      <a:rPr lang="fr-FR" sz="1400" b="1" i="1" smtClean="0">
                        <a:solidFill>
                          <a:srgbClr val="7030A0"/>
                        </a:solidFill>
                        <a:latin typeface="Cambria Math" panose="02040503050406030204" pitchFamily="18" charset="0"/>
                        <a:ea typeface="Cambria Math" panose="02040503050406030204" pitchFamily="18" charset="0"/>
                      </a:rPr>
                      <m:t> </m:t>
                    </m:r>
                    <m:sSub>
                      <m:sSubPr>
                        <m:ctrlPr>
                          <a:rPr lang="fr-FR" sz="1400" b="1" i="1" smtClean="0">
                            <a:solidFill>
                              <a:srgbClr val="7030A0"/>
                            </a:solidFill>
                            <a:latin typeface="Cambria Math" panose="02040503050406030204" pitchFamily="18" charset="0"/>
                            <a:ea typeface="Cambria Math" panose="02040503050406030204" pitchFamily="18" charset="0"/>
                          </a:rPr>
                        </m:ctrlPr>
                      </m:sSubPr>
                      <m:e>
                        <m:r>
                          <a:rPr lang="fr-FR" sz="1400" b="1" i="1" smtClean="0">
                            <a:solidFill>
                              <a:srgbClr val="7030A0"/>
                            </a:solidFill>
                            <a:latin typeface="Cambria Math" panose="02040503050406030204" pitchFamily="18" charset="0"/>
                            <a:ea typeface="Cambria Math" panose="02040503050406030204" pitchFamily="18" charset="0"/>
                          </a:rPr>
                          <m:t>𝒖</m:t>
                        </m:r>
                      </m:e>
                      <m:sub>
                        <m:r>
                          <a:rPr lang="fr-FR" sz="1400" b="1" i="1" smtClean="0">
                            <a:solidFill>
                              <a:srgbClr val="7030A0"/>
                            </a:solidFill>
                            <a:latin typeface="Cambria Math" panose="02040503050406030204" pitchFamily="18" charset="0"/>
                            <a:ea typeface="Cambria Math" panose="02040503050406030204" pitchFamily="18" charset="0"/>
                          </a:rPr>
                          <m:t>𝟎</m:t>
                        </m:r>
                      </m:sub>
                    </m:sSub>
                    <m:r>
                      <a:rPr lang="fr-FR" sz="1400" b="1" i="1" smtClean="0">
                        <a:solidFill>
                          <a:srgbClr val="7030A0"/>
                        </a:solidFill>
                        <a:latin typeface="Cambria Math" panose="02040503050406030204" pitchFamily="18" charset="0"/>
                        <a:ea typeface="Cambria Math" panose="02040503050406030204" pitchFamily="18" charset="0"/>
                      </a:rPr>
                      <m:t>=</m:t>
                    </m:r>
                    <m:r>
                      <a:rPr lang="fr-FR" sz="1400" b="1" i="1" smtClean="0">
                        <a:solidFill>
                          <a:srgbClr val="7030A0"/>
                        </a:solidFill>
                        <a:latin typeface="Cambria Math" panose="02040503050406030204" pitchFamily="18" charset="0"/>
                        <a:ea typeface="Cambria Math" panose="02040503050406030204" pitchFamily="18" charset="0"/>
                      </a:rPr>
                      <m:t>𝟏</m:t>
                    </m:r>
                    <m:r>
                      <a:rPr lang="fr-FR" sz="1400" b="1" i="1" smtClean="0">
                        <a:solidFill>
                          <a:srgbClr val="7030A0"/>
                        </a:solidFill>
                        <a:latin typeface="Cambria Math" panose="02040503050406030204" pitchFamily="18" charset="0"/>
                        <a:ea typeface="Cambria Math" panose="02040503050406030204" pitchFamily="18" charset="0"/>
                      </a:rPr>
                      <m:t>.</m:t>
                    </m:r>
                  </m:oMath>
                </a14:m>
                <a:endParaRPr lang="fr-FR" sz="1400" b="1" dirty="0">
                  <a:solidFill>
                    <a:srgbClr val="7030A0"/>
                  </a:solidFill>
                  <a:latin typeface="Comic Sans MS" panose="030F0902030302020204" pitchFamily="66" charset="0"/>
                </a:endParaRPr>
              </a:p>
            </p:txBody>
          </p:sp>
        </mc:Choice>
        <mc:Fallback xmlns="">
          <p:sp>
            <p:nvSpPr>
              <p:cNvPr id="8" name="ZoneTexte 7">
                <a:extLst>
                  <a:ext uri="{FF2B5EF4-FFF2-40B4-BE49-F238E27FC236}">
                    <a16:creationId xmlns:a16="http://schemas.microsoft.com/office/drawing/2014/main" id="{F7FB73C5-44FA-4F43-AE78-5CBB243C61E4}"/>
                  </a:ext>
                </a:extLst>
              </p:cNvPr>
              <p:cNvSpPr txBox="1">
                <a:spLocks noRot="1" noChangeAspect="1" noMove="1" noResize="1" noEditPoints="1" noAdjustHandles="1" noChangeArrowheads="1" noChangeShapeType="1" noTextEdit="1"/>
              </p:cNvSpPr>
              <p:nvPr/>
            </p:nvSpPr>
            <p:spPr>
              <a:xfrm>
                <a:off x="1000674" y="904204"/>
                <a:ext cx="7585731" cy="3323987"/>
              </a:xfrm>
              <a:prstGeom prst="rect">
                <a:avLst/>
              </a:prstGeom>
              <a:blipFill>
                <a:blip r:embed="rId3"/>
                <a:stretch>
                  <a:fillRect l="-167" b="-760"/>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id="{D0A3F8C5-7285-4C4A-B7DE-B7CFE859128B}"/>
              </a:ext>
            </a:extLst>
          </p:cNvPr>
          <p:cNvSpPr txBox="1"/>
          <p:nvPr/>
        </p:nvSpPr>
        <p:spPr>
          <a:xfrm>
            <a:off x="1080703" y="3779944"/>
            <a:ext cx="2927941"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a:solidFill>
                  <a:srgbClr val="C00000"/>
                </a:solidFill>
                <a:latin typeface="Comic Sans MS" panose="030F0702030302020204" pitchFamily="66" charset="0"/>
              </a:rPr>
              <a:t>Algorithme: </a:t>
            </a:r>
            <a:r>
              <a:rPr lang="fr-FR" sz="1200" dirty="0" err="1">
                <a:solidFill>
                  <a:srgbClr val="C00000"/>
                </a:solidFill>
                <a:latin typeface="Comic Sans MS" panose="030F0702030302020204" pitchFamily="66" charset="0"/>
              </a:rPr>
              <a:t>CalculTermeU</a:t>
            </a:r>
            <a:r>
              <a:rPr lang="fr-FR" sz="1200" dirty="0">
                <a:solidFill>
                  <a:srgbClr val="C00000"/>
                </a:solidFill>
                <a:latin typeface="Comic Sans MS" panose="030F0702030302020204" pitchFamily="66" charset="0"/>
              </a:rPr>
              <a:t>(n)</a:t>
            </a:r>
          </a:p>
          <a:p>
            <a:r>
              <a:rPr lang="fr-FR" sz="1200" b="1" dirty="0">
                <a:latin typeface="Comic Sans MS" panose="030F0702030302020204" pitchFamily="66" charset="0"/>
              </a:rPr>
              <a:t> Début</a:t>
            </a:r>
          </a:p>
          <a:p>
            <a:r>
              <a:rPr lang="fr-FR" sz="1200" b="1" dirty="0">
                <a:solidFill>
                  <a:srgbClr val="7030A0"/>
                </a:solidFill>
                <a:latin typeface="Comic Sans MS" panose="030F0702030302020204" pitchFamily="66" charset="0"/>
              </a:rPr>
              <a:t>     u &lt;- 1</a:t>
            </a:r>
            <a:r>
              <a:rPr lang="fr-FR" sz="1200" dirty="0">
                <a:latin typeface="Comic Sans MS" panose="030F0702030302020204" pitchFamily="66" charset="0"/>
              </a:rPr>
              <a:t>		</a:t>
            </a:r>
          </a:p>
          <a:p>
            <a:r>
              <a:rPr lang="fr-FR" sz="1200" b="1" dirty="0">
                <a:solidFill>
                  <a:srgbClr val="00B0F0"/>
                </a:solidFill>
                <a:latin typeface="Comic Sans MS" panose="030F0702030302020204" pitchFamily="66" charset="0"/>
              </a:rPr>
              <a:t>     Pour K allant de … à …… faire</a:t>
            </a:r>
          </a:p>
          <a:p>
            <a:r>
              <a:rPr lang="fr-FR" sz="1200" b="1" dirty="0">
                <a:solidFill>
                  <a:srgbClr val="00B0F0"/>
                </a:solidFill>
                <a:latin typeface="Comic Sans MS" panose="030F0702030302020204" pitchFamily="66" charset="0"/>
              </a:rPr>
              <a:t>	… &lt;- …………………..</a:t>
            </a:r>
          </a:p>
          <a:p>
            <a:r>
              <a:rPr lang="fr-FR" sz="1200" b="1" dirty="0">
                <a:solidFill>
                  <a:srgbClr val="00B0F0"/>
                </a:solidFill>
                <a:latin typeface="Comic Sans MS" panose="030F0702030302020204" pitchFamily="66" charset="0"/>
              </a:rPr>
              <a:t>     Fin Pour</a:t>
            </a:r>
            <a:endParaRPr lang="fr-FR" sz="1200" dirty="0">
              <a:latin typeface="Comic Sans MS" panose="030F0702030302020204" pitchFamily="66" charset="0"/>
            </a:endParaRPr>
          </a:p>
          <a:p>
            <a:r>
              <a:rPr lang="fr-FR" sz="1200" b="1" dirty="0">
                <a:solidFill>
                  <a:srgbClr val="7030A0"/>
                </a:solidFill>
                <a:latin typeface="Comic Sans MS" panose="030F0702030302020204" pitchFamily="66" charset="0"/>
              </a:rPr>
              <a:t>     Retourner u</a:t>
            </a:r>
          </a:p>
          <a:p>
            <a:endParaRPr lang="fr-FR" sz="1200" b="1" dirty="0">
              <a:solidFill>
                <a:srgbClr val="7030A0"/>
              </a:solidFill>
              <a:latin typeface="Comic Sans MS" panose="030F0702030302020204" pitchFamily="66" charset="0"/>
            </a:endParaRPr>
          </a:p>
          <a:p>
            <a:r>
              <a:rPr lang="fr-FR" sz="1200" dirty="0">
                <a:latin typeface="Comic Sans MS" panose="030F0702030302020204" pitchFamily="66" charset="0"/>
              </a:rPr>
              <a:t> </a:t>
            </a:r>
            <a:r>
              <a:rPr lang="fr-FR" sz="1200" b="1" dirty="0">
                <a:latin typeface="Comic Sans MS" panose="030F0702030302020204" pitchFamily="66" charset="0"/>
              </a:rPr>
              <a:t>Fin</a:t>
            </a:r>
          </a:p>
        </p:txBody>
      </p:sp>
      <p:cxnSp>
        <p:nvCxnSpPr>
          <p:cNvPr id="11" name="Connecteur droit 10">
            <a:extLst>
              <a:ext uri="{FF2B5EF4-FFF2-40B4-BE49-F238E27FC236}">
                <a16:creationId xmlns:a16="http://schemas.microsoft.com/office/drawing/2014/main" id="{586EDD68-67A4-5C4E-A229-6126BAF2B007}"/>
              </a:ext>
            </a:extLst>
          </p:cNvPr>
          <p:cNvCxnSpPr>
            <a:cxnSpLocks/>
          </p:cNvCxnSpPr>
          <p:nvPr/>
        </p:nvCxnSpPr>
        <p:spPr>
          <a:xfrm>
            <a:off x="1334125" y="4214703"/>
            <a:ext cx="0" cy="1064303"/>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C839BA3E-8F5F-E644-B9EB-088A56F6C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245" y="4269174"/>
            <a:ext cx="4053084" cy="1250420"/>
          </a:xfrm>
          <a:prstGeom prst="rect">
            <a:avLst/>
          </a:prstGeom>
          <a:ln>
            <a:solidFill>
              <a:schemeClr val="accent1"/>
            </a:solidFill>
          </a:ln>
        </p:spPr>
      </p:pic>
      <p:pic>
        <p:nvPicPr>
          <p:cNvPr id="12" name="Image 11">
            <a:extLst>
              <a:ext uri="{FF2B5EF4-FFF2-40B4-BE49-F238E27FC236}">
                <a16:creationId xmlns:a16="http://schemas.microsoft.com/office/drawing/2014/main" id="{9EABCFF3-DF38-ED45-BC49-365C47D3A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815" y="4398090"/>
            <a:ext cx="1637259" cy="992588"/>
          </a:xfrm>
          <a:prstGeom prst="rect">
            <a:avLst/>
          </a:prstGeom>
        </p:spPr>
      </p:pic>
    </p:spTree>
    <p:extLst>
      <p:ext uri="{BB962C8B-B14F-4D97-AF65-F5344CB8AC3E}">
        <p14:creationId xmlns:p14="http://schemas.microsoft.com/office/powerpoint/2010/main" val="411851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9</a:t>
            </a:fld>
            <a:endParaRPr lang="fr-FR"/>
          </a:p>
        </p:txBody>
      </p:sp>
      <p:pic>
        <p:nvPicPr>
          <p:cNvPr id="4" name="Image 3" descr="D:\Cours Mathématiques\Seconde\Cours 2014_2015\Fonctions\Résolution des équations\CC.png"/>
          <p:cNvPicPr/>
          <p:nvPr/>
        </p:nvPicPr>
        <p:blipFill>
          <a:blip r:embed="rId2">
            <a:extLst>
              <a:ext uri="{28A0092B-C50C-407E-A947-70E740481C1C}">
                <a14:useLocalDpi xmlns:a14="http://schemas.microsoft.com/office/drawing/2010/main" val="0"/>
              </a:ext>
            </a:extLst>
          </a:blip>
          <a:srcRect/>
          <a:stretch>
            <a:fillRect/>
          </a:stretch>
        </p:blipFill>
        <p:spPr bwMode="auto">
          <a:xfrm>
            <a:off x="10341741" y="5808449"/>
            <a:ext cx="1120140" cy="396240"/>
          </a:xfrm>
          <a:prstGeom prst="rect">
            <a:avLst/>
          </a:prstGeom>
          <a:noFill/>
          <a:ln>
            <a:noFill/>
          </a:ln>
        </p:spPr>
      </p:pic>
      <p:sp>
        <p:nvSpPr>
          <p:cNvPr id="5" name="Rectangle 4"/>
          <p:cNvSpPr/>
          <p:nvPr/>
        </p:nvSpPr>
        <p:spPr>
          <a:xfrm>
            <a:off x="1503376" y="524667"/>
            <a:ext cx="4028988" cy="338554"/>
          </a:xfrm>
          <a:prstGeom prst="rect">
            <a:avLst/>
          </a:prstGeom>
        </p:spPr>
        <p:txBody>
          <a:bodyPr wrap="none">
            <a:spAutoFit/>
          </a:bodyPr>
          <a:lstStyle/>
          <a:p>
            <a:pPr indent="449580">
              <a:spcAft>
                <a:spcPts val="0"/>
              </a:spcAft>
            </a:pPr>
            <a:r>
              <a:rPr lang="fr-FR" sz="1600" b="1" dirty="0">
                <a:latin typeface="Comic Sans MS" panose="030F0702030302020204" pitchFamily="66" charset="0"/>
                <a:ea typeface="Times New Roman" panose="02020603050405020304" pitchFamily="18" charset="0"/>
              </a:rPr>
              <a:t>2.2</a:t>
            </a:r>
            <a:r>
              <a:rPr lang="fr-FR" sz="1600" b="1" dirty="0">
                <a:effectLst/>
                <a:latin typeface="Comic Sans MS" panose="030F0702030302020204" pitchFamily="66" charset="0"/>
                <a:ea typeface="Times New Roman" panose="02020603050405020304" pitchFamily="18" charset="0"/>
              </a:rPr>
              <a:t>) </a:t>
            </a:r>
            <a:r>
              <a:rPr lang="fr-FR" sz="1600" b="1" u="sng" dirty="0">
                <a:latin typeface="Comic Sans MS" panose="030F0702030302020204" pitchFamily="66" charset="0"/>
                <a:ea typeface="Times New Roman" panose="02020603050405020304" pitchFamily="18" charset="0"/>
              </a:rPr>
              <a:t>Sens de variation d’une suite</a:t>
            </a:r>
            <a:endParaRPr lang="fr-FR" sz="2400" dirty="0">
              <a:effectLst/>
              <a:latin typeface="Times New Roman" panose="02020603050405020304" pitchFamily="18" charset="0"/>
              <a:ea typeface="Times New Roman" panose="02020603050405020304" pitchFamily="18" charset="0"/>
            </a:endParaRPr>
          </a:p>
        </p:txBody>
      </p:sp>
      <p:sp>
        <p:nvSpPr>
          <p:cNvPr id="6" name="ZoneTexte 5"/>
          <p:cNvSpPr txBox="1"/>
          <p:nvPr/>
        </p:nvSpPr>
        <p:spPr>
          <a:xfrm>
            <a:off x="2570672" y="1015488"/>
            <a:ext cx="1741182" cy="307777"/>
          </a:xfrm>
          <a:prstGeom prst="rect">
            <a:avLst/>
          </a:prstGeom>
          <a:noFill/>
        </p:spPr>
        <p:txBody>
          <a:bodyPr wrap="none" rtlCol="0">
            <a:spAutoFit/>
          </a:bodyPr>
          <a:lstStyle/>
          <a:p>
            <a:r>
              <a:rPr lang="fr-FR" sz="1400" b="1" dirty="0">
                <a:solidFill>
                  <a:srgbClr val="0070C0"/>
                </a:solidFill>
                <a:latin typeface="Comic Sans MS" panose="030F0702030302020204" pitchFamily="66" charset="0"/>
              </a:rPr>
              <a:t>2.2.1) Définitions</a:t>
            </a:r>
          </a:p>
        </p:txBody>
      </p:sp>
      <mc:AlternateContent xmlns:mc="http://schemas.openxmlformats.org/markup-compatibility/2006" xmlns:a14="http://schemas.microsoft.com/office/drawing/2010/main">
        <mc:Choice Requires="a14">
          <p:sp>
            <p:nvSpPr>
              <p:cNvPr id="7" name="ZoneTexte 6"/>
              <p:cNvSpPr txBox="1"/>
              <p:nvPr/>
            </p:nvSpPr>
            <p:spPr>
              <a:xfrm>
                <a:off x="1238250" y="1556761"/>
                <a:ext cx="951889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b="1" dirty="0">
                    <a:solidFill>
                      <a:srgbClr val="FF0000"/>
                    </a:solidFill>
                    <a:latin typeface="Comic Sans MS" panose="030F0702030302020204" pitchFamily="66" charset="0"/>
                  </a:rPr>
                  <a:t>Soit </a:t>
                </a:r>
                <a14:m>
                  <m:oMath xmlns:m="http://schemas.openxmlformats.org/officeDocument/2006/math">
                    <m:r>
                      <a:rPr lang="fr-FR" sz="1200" b="1" i="1" smtClean="0">
                        <a:solidFill>
                          <a:srgbClr val="FF0000"/>
                        </a:solidFill>
                        <a:latin typeface="Cambria Math" panose="02040503050406030204" pitchFamily="18" charset="0"/>
                      </a:rPr>
                      <m:t>(</m:t>
                    </m:r>
                    <m:sSub>
                      <m:sSubPr>
                        <m:ctrlPr>
                          <a:rPr lang="fr-FR" sz="1200" b="1" i="1" smtClean="0">
                            <a:solidFill>
                              <a:srgbClr val="FF0000"/>
                            </a:solidFill>
                            <a:latin typeface="Cambria Math" panose="02040503050406030204" pitchFamily="18" charset="0"/>
                          </a:rPr>
                        </m:ctrlPr>
                      </m:sSubPr>
                      <m:e>
                        <m:r>
                          <a:rPr lang="fr-FR" sz="1200" b="1" i="1" smtClean="0">
                            <a:solidFill>
                              <a:srgbClr val="FF0000"/>
                            </a:solidFill>
                            <a:latin typeface="Cambria Math" panose="02040503050406030204" pitchFamily="18" charset="0"/>
                          </a:rPr>
                          <m:t>𝒖</m:t>
                        </m:r>
                      </m:e>
                      <m:sub>
                        <m:r>
                          <a:rPr lang="fr-FR" sz="1200" b="1" i="1" smtClean="0">
                            <a:solidFill>
                              <a:srgbClr val="FF0000"/>
                            </a:solidFill>
                            <a:latin typeface="Cambria Math" panose="02040503050406030204" pitchFamily="18" charset="0"/>
                          </a:rPr>
                          <m:t>𝒏</m:t>
                        </m:r>
                      </m:sub>
                    </m:sSub>
                    <m:r>
                      <a:rPr lang="fr-FR" sz="1200" b="1" i="1" smtClean="0">
                        <a:solidFill>
                          <a:srgbClr val="FF0000"/>
                        </a:solidFill>
                        <a:latin typeface="Cambria Math" panose="02040503050406030204" pitchFamily="18" charset="0"/>
                      </a:rPr>
                      <m:t>)</m:t>
                    </m:r>
                  </m:oMath>
                </a14:m>
                <a:r>
                  <a:rPr lang="fr-FR" sz="1200" b="1" dirty="0">
                    <a:solidFill>
                      <a:srgbClr val="FF0000"/>
                    </a:solidFill>
                    <a:latin typeface="Comic Sans MS" panose="030F0702030302020204" pitchFamily="66" charset="0"/>
                  </a:rPr>
                  <a:t> une suite numérique définie pour tout entier naturel </a:t>
                </a:r>
                <a14:m>
                  <m:oMath xmlns:m="http://schemas.openxmlformats.org/officeDocument/2006/math">
                    <m:r>
                      <a:rPr lang="fr-FR" sz="1200" b="1" i="1" smtClean="0">
                        <a:solidFill>
                          <a:srgbClr val="FF0000"/>
                        </a:solidFill>
                        <a:latin typeface="Cambria Math" panose="02040503050406030204" pitchFamily="18" charset="0"/>
                      </a:rPr>
                      <m:t>𝒏</m:t>
                    </m:r>
                  </m:oMath>
                </a14:m>
                <a:r>
                  <a:rPr lang="fr-FR" sz="1200" b="1" dirty="0">
                    <a:solidFill>
                      <a:srgbClr val="FF0000"/>
                    </a:solidFill>
                    <a:latin typeface="Comic Sans MS" panose="030F0702030302020204" pitchFamily="66" charset="0"/>
                  </a:rPr>
                  <a:t>.</a:t>
                </a:r>
              </a:p>
              <a:p>
                <a:r>
                  <a:rPr lang="fr-FR" sz="1200" b="1" dirty="0">
                    <a:solidFill>
                      <a:srgbClr val="FF0000"/>
                    </a:solidFill>
                    <a:latin typeface="Comic Sans MS" panose="030F0702030302020204" pitchFamily="66" charset="0"/>
                  </a:rPr>
                  <a:t>Dire que:</a:t>
                </a: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a:t>
                </a: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a:t>
                </a:r>
                <a14:m>
                  <m:oMath xmlns:m="http://schemas.openxmlformats.org/officeDocument/2006/math">
                    <m:r>
                      <a:rPr lang="fr-FR" sz="1200" b="1" i="1" smtClean="0">
                        <a:solidFill>
                          <a:srgbClr val="FF0000"/>
                        </a:solidFill>
                        <a:latin typeface="Cambria Math" panose="02040503050406030204" pitchFamily="18" charset="0"/>
                        <a:ea typeface="Cambria Math" panose="02040503050406030204" pitchFamily="18" charset="0"/>
                      </a:rPr>
                      <m:t>;</m:t>
                    </m:r>
                  </m:oMath>
                </a14:m>
                <a:endParaRPr lang="fr-FR" sz="1200" b="1" dirty="0">
                  <a:solidFill>
                    <a:srgbClr val="FF0000"/>
                  </a:solidFill>
                  <a:latin typeface="Comic Sans MS" panose="030F0702030302020204" pitchFamily="66" charset="0"/>
                </a:endParaRPr>
              </a:p>
              <a:p>
                <a:pPr marL="171450" indent="-171450">
                  <a:buFont typeface="Arial" panose="020B0604020202020204" pitchFamily="34" charset="0"/>
                  <a:buChar char="•"/>
                </a:pPr>
                <a:r>
                  <a:rPr lang="fr-FR" sz="1200" b="1" dirty="0">
                    <a:solidFill>
                      <a:srgbClr val="FF0000"/>
                    </a:solidFill>
                    <a:latin typeface="Comic Sans MS" panose="030F0702030302020204" pitchFamily="66" charset="0"/>
                  </a:rPr>
                  <a:t>………………………………………………………………………………………………………………………………………………………………………………………………………………….</a:t>
                </a:r>
              </a:p>
            </p:txBody>
          </p:sp>
        </mc:Choice>
        <mc:Fallback xmlns="">
          <p:sp>
            <p:nvSpPr>
              <p:cNvPr id="7" name="ZoneTexte 6"/>
              <p:cNvSpPr txBox="1">
                <a:spLocks noRot="1" noChangeAspect="1" noMove="1" noResize="1" noEditPoints="1" noAdjustHandles="1" noChangeArrowheads="1" noChangeShapeType="1" noTextEdit="1"/>
              </p:cNvSpPr>
              <p:nvPr/>
            </p:nvSpPr>
            <p:spPr>
              <a:xfrm>
                <a:off x="1238250" y="1556761"/>
                <a:ext cx="9518890" cy="1015663"/>
              </a:xfrm>
              <a:prstGeom prst="rect">
                <a:avLst/>
              </a:prstGeom>
              <a:blipFill rotWithShape="0">
                <a:blip r:embed="rId3"/>
                <a:stretch>
                  <a:fillRect b="-235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1238250" y="3518548"/>
                <a:ext cx="7337265" cy="646331"/>
              </a:xfrm>
              <a:prstGeom prst="rect">
                <a:avLst/>
              </a:prstGeom>
              <a:noFill/>
            </p:spPr>
            <p:txBody>
              <a:bodyPr wrap="none" rtlCol="0">
                <a:spAutoFit/>
              </a:bodyPr>
              <a:lstStyle/>
              <a:p>
                <a:r>
                  <a:rPr lang="fr-FR" sz="1200" b="1" dirty="0">
                    <a:solidFill>
                      <a:srgbClr val="0070C0"/>
                    </a:solidFill>
                    <a:latin typeface="Comic Sans MS" panose="030F0702030302020204" pitchFamily="66" charset="0"/>
                  </a:rPr>
                  <a:t>Attention!!!</a:t>
                </a:r>
              </a:p>
              <a:p>
                <a:r>
                  <a:rPr lang="fr-FR" sz="1200" dirty="0">
                    <a:latin typeface="Comic Sans MS" panose="030F0702030302020204" pitchFamily="66" charset="0"/>
                  </a:rPr>
                  <a:t>Une suite peut-être ni croissante, ni décroissante comme la suite </a:t>
                </a:r>
                <a14:m>
                  <m:oMath xmlns:m="http://schemas.openxmlformats.org/officeDocument/2006/math">
                    <m:r>
                      <a:rPr lang="fr-FR" sz="1200" b="0" i="1" smtClean="0">
                        <a:latin typeface="Cambria Math" panose="02040503050406030204" pitchFamily="18" charset="0"/>
                      </a:rPr>
                      <m:t>(</m:t>
                    </m:r>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𝑣</m:t>
                        </m:r>
                      </m:e>
                      <m:sub>
                        <m:r>
                          <a:rPr lang="fr-FR" sz="1200" b="0" i="1" smtClean="0">
                            <a:latin typeface="Cambria Math" panose="02040503050406030204" pitchFamily="18" charset="0"/>
                          </a:rPr>
                          <m:t>𝑛</m:t>
                        </m:r>
                      </m:sub>
                    </m:sSub>
                    <m:r>
                      <a:rPr lang="fr-FR" sz="1200" b="0" i="1" smtClean="0">
                        <a:latin typeface="Cambria Math" panose="02040503050406030204" pitchFamily="18" charset="0"/>
                      </a:rPr>
                      <m:t>)</m:t>
                    </m:r>
                  </m:oMath>
                </a14:m>
                <a:r>
                  <a:rPr lang="fr-FR" sz="1200" dirty="0">
                    <a:latin typeface="Comic Sans MS" panose="030F0702030302020204" pitchFamily="66" charset="0"/>
                  </a:rPr>
                  <a:t> présente dans la partie 2.1.2 </a:t>
                </a:r>
              </a:p>
              <a:p>
                <a:endParaRPr lang="fr-FR" sz="1200" dirty="0">
                  <a:latin typeface="Comic Sans MS" panose="030F0702030302020204" pitchFamily="66" charset="0"/>
                </a:endParaRPr>
              </a:p>
            </p:txBody>
          </p:sp>
        </mc:Choice>
        <mc:Fallback xmlns="">
          <p:sp>
            <p:nvSpPr>
              <p:cNvPr id="11" name="ZoneTexte 10"/>
              <p:cNvSpPr txBox="1">
                <a:spLocks noRot="1" noChangeAspect="1" noMove="1" noResize="1" noEditPoints="1" noAdjustHandles="1" noChangeArrowheads="1" noChangeShapeType="1" noTextEdit="1"/>
              </p:cNvSpPr>
              <p:nvPr/>
            </p:nvSpPr>
            <p:spPr>
              <a:xfrm>
                <a:off x="1238250" y="3518548"/>
                <a:ext cx="7337265" cy="646331"/>
              </a:xfrm>
              <a:prstGeom prst="rect">
                <a:avLst/>
              </a:prstGeom>
              <a:blipFill rotWithShape="0">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1238250" y="2828925"/>
                <a:ext cx="9750105" cy="461665"/>
              </a:xfrm>
              <a:prstGeom prst="rect">
                <a:avLst/>
              </a:prstGeom>
              <a:noFill/>
            </p:spPr>
            <p:txBody>
              <a:bodyPr wrap="none" rtlCol="0">
                <a:spAutoFit/>
              </a:bodyPr>
              <a:lstStyle/>
              <a:p>
                <a:r>
                  <a:rPr lang="fr-FR" sz="1200" b="1" dirty="0">
                    <a:solidFill>
                      <a:srgbClr val="7030A0"/>
                    </a:solidFill>
                    <a:latin typeface="Comic Sans MS" panose="030F0702030302020204" pitchFamily="66" charset="0"/>
                  </a:rPr>
                  <a:t>Exemple:</a:t>
                </a:r>
              </a:p>
              <a:p>
                <a:r>
                  <a:rPr lang="fr-FR" sz="1200" dirty="0">
                    <a:solidFill>
                      <a:srgbClr val="7030A0"/>
                    </a:solidFill>
                    <a:latin typeface="Comic Sans MS" panose="030F0702030302020204" pitchFamily="66" charset="0"/>
                  </a:rPr>
                  <a:t>Les suites </a:t>
                </a:r>
                <a14:m>
                  <m:oMath xmlns:m="http://schemas.openxmlformats.org/officeDocument/2006/math">
                    <m:r>
                      <a:rPr lang="fr-FR" sz="1200" b="0" i="1" smtClean="0">
                        <a:solidFill>
                          <a:srgbClr val="7030A0"/>
                        </a:solidFill>
                        <a:latin typeface="Cambria Math" panose="02040503050406030204" pitchFamily="18" charset="0"/>
                      </a:rPr>
                      <m:t>(</m:t>
                    </m:r>
                    <m:sSub>
                      <m:sSubPr>
                        <m:ctrlPr>
                          <a:rPr lang="fr-FR" sz="1200" b="0" i="1" smtClean="0">
                            <a:solidFill>
                              <a:srgbClr val="7030A0"/>
                            </a:solidFill>
                            <a:latin typeface="Cambria Math" panose="02040503050406030204" pitchFamily="18" charset="0"/>
                          </a:rPr>
                        </m:ctrlPr>
                      </m:sSubPr>
                      <m:e>
                        <m:r>
                          <a:rPr lang="fr-FR" sz="1200" b="0" i="1" smtClean="0">
                            <a:solidFill>
                              <a:srgbClr val="7030A0"/>
                            </a:solidFill>
                            <a:latin typeface="Cambria Math" panose="02040503050406030204" pitchFamily="18" charset="0"/>
                          </a:rPr>
                          <m:t>𝑢</m:t>
                        </m:r>
                      </m:e>
                      <m:sub>
                        <m:r>
                          <a:rPr lang="fr-FR" sz="1200" b="0" i="1" smtClean="0">
                            <a:solidFill>
                              <a:srgbClr val="7030A0"/>
                            </a:solidFill>
                            <a:latin typeface="Cambria Math" panose="02040503050406030204" pitchFamily="18" charset="0"/>
                          </a:rPr>
                          <m:t>𝑛</m:t>
                        </m:r>
                      </m:sub>
                    </m:sSub>
                    <m:r>
                      <a:rPr lang="fr-FR" sz="1200" b="0" i="1" smtClean="0">
                        <a:solidFill>
                          <a:srgbClr val="7030A0"/>
                        </a:solidFill>
                        <a:latin typeface="Cambria Math" panose="02040503050406030204" pitchFamily="18" charset="0"/>
                      </a:rPr>
                      <m:t>)</m:t>
                    </m:r>
                  </m:oMath>
                </a14:m>
                <a:r>
                  <a:rPr lang="fr-FR" sz="1200" dirty="0">
                    <a:solidFill>
                      <a:srgbClr val="7030A0"/>
                    </a:solidFill>
                    <a:latin typeface="Comic Sans MS" panose="030F0702030302020204" pitchFamily="66" charset="0"/>
                  </a:rPr>
                  <a:t> définies dans les parties 2.1.1 et 2.1.2 sont deux suites croissantes. Chaque terme suivant est supérieur au précédent.</a:t>
                </a:r>
                <a:r>
                  <a:rPr lang="fr-FR" sz="1200" dirty="0">
                    <a:latin typeface="Comic Sans MS" panose="030F0702030302020204" pitchFamily="66" charset="0"/>
                  </a:rPr>
                  <a:t>  </a:t>
                </a:r>
              </a:p>
            </p:txBody>
          </p:sp>
        </mc:Choice>
        <mc:Fallback xmlns="">
          <p:sp>
            <p:nvSpPr>
              <p:cNvPr id="12" name="ZoneTexte 11"/>
              <p:cNvSpPr txBox="1">
                <a:spLocks noRot="1" noChangeAspect="1" noMove="1" noResize="1" noEditPoints="1" noAdjustHandles="1" noChangeArrowheads="1" noChangeShapeType="1" noTextEdit="1"/>
              </p:cNvSpPr>
              <p:nvPr/>
            </p:nvSpPr>
            <p:spPr>
              <a:xfrm>
                <a:off x="1238250" y="2828925"/>
                <a:ext cx="9750105" cy="461665"/>
              </a:xfrm>
              <a:prstGeom prst="rect">
                <a:avLst/>
              </a:prstGeom>
              <a:blipFill rotWithShape="0">
                <a:blip r:embed="rId5"/>
                <a:stretch>
                  <a:fillRect b="-9211"/>
                </a:stretch>
              </a:blipFill>
            </p:spPr>
            <p:txBody>
              <a:bodyPr/>
              <a:lstStyle/>
              <a:p>
                <a:r>
                  <a:rPr lang="fr-FR">
                    <a:noFill/>
                  </a:rPr>
                  <a:t> </a:t>
                </a:r>
              </a:p>
            </p:txBody>
          </p:sp>
        </mc:Fallback>
      </mc:AlternateContent>
      <p:sp>
        <p:nvSpPr>
          <p:cNvPr id="8" name="ZoneTexte 7"/>
          <p:cNvSpPr txBox="1"/>
          <p:nvPr/>
        </p:nvSpPr>
        <p:spPr>
          <a:xfrm>
            <a:off x="1238250" y="4135989"/>
            <a:ext cx="9082936" cy="830997"/>
          </a:xfrm>
          <a:prstGeom prst="rect">
            <a:avLst/>
          </a:prstGeom>
          <a:noFill/>
        </p:spPr>
        <p:txBody>
          <a:bodyPr wrap="none" rtlCol="0">
            <a:spAutoFit/>
          </a:bodyPr>
          <a:lstStyle/>
          <a:p>
            <a:r>
              <a:rPr lang="fr-FR" sz="1200" b="1" dirty="0">
                <a:solidFill>
                  <a:srgbClr val="FF0000"/>
                </a:solidFill>
                <a:latin typeface="Comic Sans MS" panose="030F0702030302020204" pitchFamily="66" charset="0"/>
              </a:rPr>
              <a:t>Remarques:</a:t>
            </a:r>
          </a:p>
          <a:p>
            <a:pPr marL="171450" indent="-171450">
              <a:buFont typeface="Wingdings" panose="05000000000000000000" pitchFamily="2" charset="2"/>
              <a:buChar char="ü"/>
            </a:pPr>
            <a:r>
              <a:rPr lang="fr-FR" sz="1200" dirty="0">
                <a:latin typeface="Comic Sans MS" panose="030F0702030302020204" pitchFamily="66" charset="0"/>
              </a:rPr>
              <a:t>……………………………………………………………………………………………………………………………………………………………………………………………………………………………..</a:t>
            </a:r>
          </a:p>
          <a:p>
            <a:r>
              <a:rPr lang="fr-FR" sz="1200" dirty="0">
                <a:latin typeface="Comic Sans MS" panose="030F0702030302020204" pitchFamily="66" charset="0"/>
              </a:rPr>
              <a:t>………………………………………………………………………………………………………………………………………………………………………………………………………………………………….</a:t>
            </a:r>
          </a:p>
          <a:p>
            <a:pPr marL="171450" indent="-171450">
              <a:buFont typeface="Wingdings" panose="05000000000000000000" pitchFamily="2" charset="2"/>
              <a:buChar char="ü"/>
            </a:pPr>
            <a:r>
              <a:rPr lang="fr-FR" sz="1200" dirty="0">
                <a:latin typeface="Comic Sans MS" panose="030F0702030302020204" pitchFamily="66" charset="0"/>
              </a:rPr>
              <a:t>…………………………………………………………………………………………………………………………………………………………………………………………………………………………….</a:t>
            </a:r>
          </a:p>
        </p:txBody>
      </p:sp>
      <p:pic>
        <p:nvPicPr>
          <p:cNvPr id="13" name="Image 12">
            <a:extLst>
              <a:ext uri="{FF2B5EF4-FFF2-40B4-BE49-F238E27FC236}">
                <a16:creationId xmlns:a16="http://schemas.microsoft.com/office/drawing/2014/main" id="{D8F8414C-2B5B-3A46-A2AF-4F7CC8A5E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8674" y="-33265"/>
            <a:ext cx="1951725" cy="1951725"/>
          </a:xfrm>
          <a:prstGeom prst="rect">
            <a:avLst/>
          </a:prstGeom>
        </p:spPr>
      </p:pic>
    </p:spTree>
    <p:extLst>
      <p:ext uri="{BB962C8B-B14F-4D97-AF65-F5344CB8AC3E}">
        <p14:creationId xmlns:p14="http://schemas.microsoft.com/office/powerpoint/2010/main" val="17619202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rand évén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Grand événement</Template>
  <TotalTime>1813</TotalTime>
  <Words>1352</Words>
  <Application>Microsoft Macintosh PowerPoint</Application>
  <PresentationFormat>Grand écran</PresentationFormat>
  <Paragraphs>179</Paragraphs>
  <Slides>12</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Calibri</vt:lpstr>
      <vt:lpstr>Cambria Math</vt:lpstr>
      <vt:lpstr>Comic Sans MS</vt:lpstr>
      <vt:lpstr>Impact</vt:lpstr>
      <vt:lpstr>Times New Roman</vt:lpstr>
      <vt:lpstr>Wingdings</vt:lpstr>
      <vt:lpstr>Grand événement</vt:lpstr>
      <vt:lpstr>Thème: algèbre      séquence 3:        Suites numériques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analyse      séquence 1:           Le second degré</dc:title>
  <dc:creator>MEVEL CHRISTOPHE</dc:creator>
  <cp:lastModifiedBy>Christophe Mevel</cp:lastModifiedBy>
  <cp:revision>77</cp:revision>
  <cp:lastPrinted>2018-11-15T16:40:28Z</cp:lastPrinted>
  <dcterms:created xsi:type="dcterms:W3CDTF">2014-09-05T11:48:57Z</dcterms:created>
  <dcterms:modified xsi:type="dcterms:W3CDTF">2019-10-07T18:22:17Z</dcterms:modified>
</cp:coreProperties>
</file>