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8" r:id="rId4"/>
    <p:sldId id="262" r:id="rId5"/>
    <p:sldId id="269" r:id="rId6"/>
    <p:sldId id="268" r:id="rId7"/>
    <p:sldId id="264" r:id="rId8"/>
    <p:sldId id="270" r:id="rId9"/>
    <p:sldId id="271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88" autoAdjust="0"/>
    <p:restoredTop sz="94660"/>
  </p:normalViewPr>
  <p:slideViewPr>
    <p:cSldViewPr snapToGrid="0">
      <p:cViewPr varScale="1">
        <p:scale>
          <a:sx n="93" d="100"/>
          <a:sy n="93" d="100"/>
        </p:scale>
        <p:origin x="55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86301-C011-4575-9D8C-E064DB9A9D1B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52B2B-D08B-4F9B-BE94-59D145D927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818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2B2B-D08B-4F9B-BE94-59D145D9275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169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E1BE19A-D69D-46FE-90E4-1A55FAFE6251}" type="datetime1">
              <a:rPr lang="fr-FR" smtClean="0"/>
              <a:t>17/03/2020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r>
              <a:rPr lang="fr-FR"/>
              <a:t>mevel christophe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63655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D7AD-263B-41FB-B7F0-30626F92F9EB}" type="datetime1">
              <a:rPr lang="fr-FR" smtClean="0"/>
              <a:t>17/03/2020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219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EA4D-6059-4434-A8CF-CD943ABC3AA6}" type="datetime1">
              <a:rPr lang="fr-FR" smtClean="0"/>
              <a:t>17/03/2020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996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F57FF-D87A-4DA1-B565-70DFF395E045}" type="datetime1">
              <a:rPr lang="fr-FR" smtClean="0"/>
              <a:t>17/03/2020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6607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42D5-EEA3-4E55-99E0-3D1A4E8A86D2}" type="datetime1">
              <a:rPr lang="fr-FR" smtClean="0"/>
              <a:t>17/03/2020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8811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B49A6-DEE4-4569-8484-979022B413F7}" type="datetime1">
              <a:rPr lang="fr-FR" smtClean="0"/>
              <a:t>17/03/2020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246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25C9-9D2D-46F8-9803-6CB797B95B69}" type="datetime1">
              <a:rPr lang="fr-FR" smtClean="0"/>
              <a:t>17/03/2020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990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DC92C-A421-406F-8192-226EC8464AAD}" type="datetime1">
              <a:rPr lang="fr-FR" smtClean="0"/>
              <a:t>17/03/2020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697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16F3-7BE5-440F-A265-2E50790B0658}" type="datetime1">
              <a:rPr lang="fr-FR" smtClean="0"/>
              <a:t>17/03/2020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804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0498-20A5-44FD-817F-B7F1ED60286D}" type="datetime1">
              <a:rPr lang="fr-FR" smtClean="0"/>
              <a:t>17/03/2020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861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2A8DD-C629-4FF5-8C92-581E4F7BDDF9}" type="datetime1">
              <a:rPr lang="fr-FR" smtClean="0"/>
              <a:t>17/03/2020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996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AE5-D5FC-448B-BD60-367B36DD9B2B}" type="datetime1">
              <a:rPr lang="fr-FR" smtClean="0"/>
              <a:t>17/03/2020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543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66BCE-B9F4-4C0E-B240-0B9F9D032245}" type="datetime1">
              <a:rPr lang="fr-FR" smtClean="0"/>
              <a:t>17/03/2020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385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42584-4963-4DCF-AEE1-51FEE84C75C4}" type="datetime1">
              <a:rPr lang="fr-FR" smtClean="0"/>
              <a:t>17/03/2020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303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B9E6C-4A6E-48C0-9976-AEDC1199042A}" type="datetime1">
              <a:rPr lang="fr-FR" smtClean="0"/>
              <a:t>17/03/2020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804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21DA-344B-453A-A1D0-19F6DE38BAF7}" type="datetime1">
              <a:rPr lang="fr-FR" smtClean="0"/>
              <a:t>17/03/2020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47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BF00-06DF-4C57-89F3-E6A1E33CE901}" type="datetime1">
              <a:rPr lang="fr-FR" smtClean="0"/>
              <a:t>17/03/2020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7827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809186D-8CAB-4168-8097-D43CAA516CF8}" type="datetime1">
              <a:rPr lang="fr-FR" smtClean="0"/>
              <a:t>17/03/2020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fr-FR"/>
              <a:t>mevel christophe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3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 rot="21420000">
            <a:off x="891201" y="253378"/>
            <a:ext cx="9755187" cy="2766528"/>
          </a:xfrm>
        </p:spPr>
        <p:txBody>
          <a:bodyPr>
            <a:normAutofit/>
          </a:bodyPr>
          <a:lstStyle/>
          <a:p>
            <a:pPr algn="l"/>
            <a:r>
              <a:rPr lang="fr-FR" sz="6000" dirty="0"/>
              <a:t>Thème: algèbre</a:t>
            </a:r>
            <a:br>
              <a:rPr lang="fr-FR" sz="3600" dirty="0"/>
            </a:br>
            <a:br>
              <a:rPr lang="fr-FR" sz="3600" dirty="0"/>
            </a:br>
            <a:r>
              <a:rPr lang="fr-FR" sz="3600" dirty="0"/>
              <a:t>				</a:t>
            </a:r>
            <a:r>
              <a:rPr lang="fr-FR" sz="3200" dirty="0"/>
              <a:t>séquence 8:</a:t>
            </a:r>
            <a:br>
              <a:rPr lang="fr-FR" sz="3200" dirty="0"/>
            </a:br>
            <a:r>
              <a:rPr lang="fr-FR" sz="3200" dirty="0"/>
              <a:t>	Suites arithmétiques et géométriques </a:t>
            </a:r>
            <a:endParaRPr lang="fr-FR" sz="6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2800" dirty="0" err="1"/>
              <a:t>mevel</a:t>
            </a:r>
            <a:r>
              <a:rPr lang="fr-FR" sz="2800" dirty="0"/>
              <a:t> </a:t>
            </a:r>
            <a:r>
              <a:rPr lang="fr-FR" sz="2800" dirty="0" err="1"/>
              <a:t>christophe</a:t>
            </a:r>
            <a:endParaRPr lang="fr-FR" sz="2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1</a:t>
            </a:fld>
            <a:endParaRPr lang="fr-FR"/>
          </a:p>
        </p:txBody>
      </p:sp>
      <p:pic>
        <p:nvPicPr>
          <p:cNvPr id="7" name="Image 6" descr="D:\Cours Mathématiques\Seconde\Cours 2014_2015\Fonctions\Résolution des équations\C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4402">
            <a:off x="9884541" y="4815788"/>
            <a:ext cx="1120140" cy="39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3B09F6-250A-9148-93AC-582D7956E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6365">
            <a:off x="7583667" y="442842"/>
            <a:ext cx="3187700" cy="1193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E4E8C6B-7D25-A245-AE72-F4CD575C8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653">
            <a:off x="9525752" y="2293838"/>
            <a:ext cx="1559196" cy="15591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515DC73-A5B3-1347-9ECF-7F495D3006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3996">
            <a:off x="3783669" y="3005927"/>
            <a:ext cx="3970250" cy="203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44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2</a:t>
            </a:fld>
            <a:endParaRPr lang="fr-FR"/>
          </a:p>
        </p:txBody>
      </p:sp>
      <p:pic>
        <p:nvPicPr>
          <p:cNvPr id="10" name="Image 9" descr="D:\Cours Mathématiques\Seconde\Cours 2014_2015\Fonctions\Résolution des équations\C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741" y="5808449"/>
            <a:ext cx="1120140" cy="39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9F42A40-BDDE-2844-89BD-7F6AFF86D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255ED6-1380-E845-A637-405A97A3E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6" y="278023"/>
            <a:ext cx="107061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78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3</a:t>
            </a:fld>
            <a:endParaRPr lang="fr-FR"/>
          </a:p>
        </p:txBody>
      </p:sp>
      <p:pic>
        <p:nvPicPr>
          <p:cNvPr id="8" name="Image 7" descr="D:\Cours Mathématiques\Seconde\Cours 2014_2015\Fonctions\Résolution des équations\C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741" y="5808449"/>
            <a:ext cx="1120140" cy="39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8431D11-32EF-B242-8589-60E8ACEE0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865" y="3356005"/>
            <a:ext cx="2527300" cy="25273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2817BD2-1916-2E4E-9005-DE0D1E28E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51398"/>
            <a:ext cx="6807200" cy="4191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9290F31-FE05-A04E-8155-04EE257FFBCE}"/>
              </a:ext>
            </a:extLst>
          </p:cNvPr>
          <p:cNvSpPr txBox="1"/>
          <p:nvPr/>
        </p:nvSpPr>
        <p:spPr>
          <a:xfrm>
            <a:off x="685801" y="1323045"/>
            <a:ext cx="3796258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Algorithme: </a:t>
            </a:r>
            <a:r>
              <a:rPr lang="fr-FR" sz="1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TermedeRang</a:t>
            </a:r>
            <a:r>
              <a:rPr lang="fr-FR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(n)</a:t>
            </a:r>
          </a:p>
          <a:p>
            <a:r>
              <a:rPr lang="fr-FR" sz="1600" b="1" dirty="0">
                <a:latin typeface="Comic Sans MS" panose="030F0702030302020204" pitchFamily="66" charset="0"/>
              </a:rPr>
              <a:t> Début</a:t>
            </a:r>
          </a:p>
          <a:p>
            <a:r>
              <a:rPr lang="fr-FR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    u &lt;- 1</a:t>
            </a:r>
            <a:r>
              <a:rPr lang="fr-FR" sz="1600" dirty="0">
                <a:latin typeface="Comic Sans MS" panose="030F0702030302020204" pitchFamily="66" charset="0"/>
              </a:rPr>
              <a:t>		</a:t>
            </a:r>
          </a:p>
          <a:p>
            <a:r>
              <a:rPr lang="fr-FR" sz="1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     Pour k allant de 1 à n faire</a:t>
            </a:r>
          </a:p>
          <a:p>
            <a:r>
              <a:rPr lang="fr-FR" sz="1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	u &lt;- u + 5.</a:t>
            </a:r>
          </a:p>
          <a:p>
            <a:r>
              <a:rPr lang="fr-FR" sz="1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     Fin Pour</a:t>
            </a:r>
            <a:endParaRPr lang="fr-FR" sz="1600" dirty="0">
              <a:latin typeface="Comic Sans MS" panose="030F0702030302020204" pitchFamily="66" charset="0"/>
            </a:endParaRPr>
          </a:p>
          <a:p>
            <a:r>
              <a:rPr lang="fr-FR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    Retourner u</a:t>
            </a:r>
          </a:p>
          <a:p>
            <a:r>
              <a:rPr lang="fr-FR" sz="1600" dirty="0">
                <a:latin typeface="Comic Sans MS" panose="030F0702030302020204" pitchFamily="66" charset="0"/>
              </a:rPr>
              <a:t> </a:t>
            </a:r>
            <a:r>
              <a:rPr lang="fr-FR" sz="1600" b="1" dirty="0">
                <a:latin typeface="Comic Sans MS" panose="030F0702030302020204" pitchFamily="66" charset="0"/>
              </a:rPr>
              <a:t>Fin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B8A439E-6223-014B-97A5-628B2F52F49B}"/>
              </a:ext>
            </a:extLst>
          </p:cNvPr>
          <p:cNvSpPr txBox="1"/>
          <p:nvPr/>
        </p:nvSpPr>
        <p:spPr>
          <a:xfrm>
            <a:off x="820713" y="4823869"/>
            <a:ext cx="7696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  <a:latin typeface="Comic Sans MS" panose="030F0902030302020204" pitchFamily="66" charset="0"/>
              </a:rPr>
              <a:t>Attention à l’indice du premier terme qui change les conditions dans la</a:t>
            </a:r>
          </a:p>
          <a:p>
            <a:r>
              <a:rPr lang="fr-FR" dirty="0">
                <a:solidFill>
                  <a:srgbClr val="C00000"/>
                </a:solidFill>
                <a:latin typeface="Comic Sans MS" panose="030F0902030302020204" pitchFamily="66" charset="0"/>
              </a:rPr>
              <a:t>Boucle « Pour ».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A77083D-004B-0448-8ABC-0A033C0AA993}"/>
              </a:ext>
            </a:extLst>
          </p:cNvPr>
          <p:cNvCxnSpPr>
            <a:cxnSpLocks/>
          </p:cNvCxnSpPr>
          <p:nvPr/>
        </p:nvCxnSpPr>
        <p:spPr>
          <a:xfrm>
            <a:off x="959370" y="1888759"/>
            <a:ext cx="0" cy="1064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42F2197F-C5F4-BF4E-BD4C-328E17F0DBE6}"/>
              </a:ext>
            </a:extLst>
          </p:cNvPr>
          <p:cNvSpPr txBox="1"/>
          <p:nvPr/>
        </p:nvSpPr>
        <p:spPr>
          <a:xfrm>
            <a:off x="5122692" y="912804"/>
            <a:ext cx="4781150" cy="35702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  <a:latin typeface="Comic Sans MS" panose="030F0702030302020204" pitchFamily="66" charset="0"/>
              </a:rPr>
              <a:t>Programme en langage Python</a:t>
            </a:r>
          </a:p>
          <a:p>
            <a:endParaRPr lang="fr-FR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endParaRPr lang="fr-FR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fr-FR" sz="1400" b="1" dirty="0">
                <a:latin typeface="Comic Sans MS" panose="030F0702030302020204" pitchFamily="66" charset="0"/>
              </a:rPr>
              <a:t>   </a:t>
            </a: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F3AF0F3-C032-A643-A0FE-5066CC3CF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143" y="1323045"/>
            <a:ext cx="4744699" cy="30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78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4</a:t>
            </a:fld>
            <a:endParaRPr lang="fr-FR"/>
          </a:p>
        </p:txBody>
      </p:sp>
      <p:pic>
        <p:nvPicPr>
          <p:cNvPr id="17" name="Image 16" descr="D:\Cours Mathématiques\Seconde\Cours 2014_2015\Fonctions\Résolution des équations\C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741" y="5808449"/>
            <a:ext cx="1120140" cy="3962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ZoneTexte 17"/>
          <p:cNvSpPr txBox="1"/>
          <p:nvPr/>
        </p:nvSpPr>
        <p:spPr>
          <a:xfrm>
            <a:off x="4226943" y="11731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BC5C5F6-F45A-1346-9C84-ED8F9A840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3" y="522260"/>
            <a:ext cx="11261118" cy="45893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B5D7BD-3D7B-E142-92C4-D530792EE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307" y="2632520"/>
            <a:ext cx="1743369" cy="174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6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BC18469-10E4-4743-9D68-3BA303F2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514AAD0-97A2-724F-9ABB-6294495B3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5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95F3148-1040-E145-A891-77B8C172B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0" y="491067"/>
            <a:ext cx="10206663" cy="432077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26D327D-96FF-E140-A59A-63DD6B1D3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399" y="2757289"/>
            <a:ext cx="25146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77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0A52CA8-2F81-1C4E-AB56-CB2051D9E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7CEE2C6-6B3D-6E46-9B8F-DB49CA382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0E4F19F-C487-964B-8C93-365C5979A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67" y="461885"/>
            <a:ext cx="10693400" cy="49149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61C288-2EB5-AF4F-B79F-27F06F7F3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864" y="2542510"/>
            <a:ext cx="1105005" cy="11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03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7</a:t>
            </a:fld>
            <a:endParaRPr lang="fr-FR"/>
          </a:p>
        </p:txBody>
      </p:sp>
      <p:pic>
        <p:nvPicPr>
          <p:cNvPr id="4" name="Image 3" descr="D:\Cours Mathématiques\Seconde\Cours 2014_2015\Fonctions\Résolution des équations\C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741" y="5808449"/>
            <a:ext cx="1120140" cy="39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C1D4C6F-EE5C-6145-8A45-24A748BE4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973" y="3004372"/>
            <a:ext cx="2527300" cy="25273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8306B2E-9AD2-124A-8CF9-397432626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975" y="281378"/>
            <a:ext cx="6616700" cy="4191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3C1C5AE-70DD-A747-BB36-06AA172D176A}"/>
              </a:ext>
            </a:extLst>
          </p:cNvPr>
          <p:cNvSpPr txBox="1"/>
          <p:nvPr/>
        </p:nvSpPr>
        <p:spPr>
          <a:xfrm>
            <a:off x="4770618" y="822580"/>
            <a:ext cx="4580369" cy="32316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  <a:latin typeface="Comic Sans MS" panose="030F0702030302020204" pitchFamily="66" charset="0"/>
              </a:rPr>
              <a:t>Programme en langage Python </a:t>
            </a:r>
          </a:p>
          <a:p>
            <a:r>
              <a:rPr lang="fr-FR" sz="1400" b="1" dirty="0">
                <a:latin typeface="Comic Sans MS" panose="030F0702030302020204" pitchFamily="66" charset="0"/>
              </a:rPr>
              <a:t>   </a:t>
            </a: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829AB5C-547C-3944-A44F-C31FDE684AA6}"/>
              </a:ext>
            </a:extLst>
          </p:cNvPr>
          <p:cNvSpPr txBox="1"/>
          <p:nvPr/>
        </p:nvSpPr>
        <p:spPr>
          <a:xfrm>
            <a:off x="705211" y="1131194"/>
            <a:ext cx="3796258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Algorithme: </a:t>
            </a:r>
            <a:r>
              <a:rPr lang="fr-FR" sz="1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TermedeRang</a:t>
            </a:r>
            <a:r>
              <a:rPr lang="fr-FR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(n)</a:t>
            </a:r>
          </a:p>
          <a:p>
            <a:r>
              <a:rPr lang="fr-FR" sz="1600" b="1" dirty="0">
                <a:latin typeface="Comic Sans MS" panose="030F0702030302020204" pitchFamily="66" charset="0"/>
              </a:rPr>
              <a:t> Début</a:t>
            </a:r>
          </a:p>
          <a:p>
            <a:r>
              <a:rPr lang="fr-FR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    u &lt;- 1</a:t>
            </a:r>
            <a:r>
              <a:rPr lang="fr-FR" sz="1600" dirty="0">
                <a:latin typeface="Comic Sans MS" panose="030F0702030302020204" pitchFamily="66" charset="0"/>
              </a:rPr>
              <a:t>		</a:t>
            </a:r>
          </a:p>
          <a:p>
            <a:r>
              <a:rPr lang="fr-FR" sz="1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     Pour k allant de 1 à n faire</a:t>
            </a:r>
          </a:p>
          <a:p>
            <a:r>
              <a:rPr lang="fr-FR" sz="1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	v &lt;- 3v.</a:t>
            </a:r>
          </a:p>
          <a:p>
            <a:r>
              <a:rPr lang="fr-FR" sz="1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     Fin Pour</a:t>
            </a:r>
            <a:endParaRPr lang="fr-FR" sz="1600" dirty="0">
              <a:latin typeface="Comic Sans MS" panose="030F0702030302020204" pitchFamily="66" charset="0"/>
            </a:endParaRPr>
          </a:p>
          <a:p>
            <a:r>
              <a:rPr lang="fr-FR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    Retourner u</a:t>
            </a:r>
          </a:p>
          <a:p>
            <a:r>
              <a:rPr lang="fr-FR" sz="1600" dirty="0">
                <a:latin typeface="Comic Sans MS" panose="030F0702030302020204" pitchFamily="66" charset="0"/>
              </a:rPr>
              <a:t> </a:t>
            </a:r>
            <a:r>
              <a:rPr lang="fr-FR" sz="1600" b="1" dirty="0">
                <a:latin typeface="Comic Sans MS" panose="030F0702030302020204" pitchFamily="66" charset="0"/>
              </a:rPr>
              <a:t>Fin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6DA4629-ED74-F346-B61C-ADCA6F388713}"/>
              </a:ext>
            </a:extLst>
          </p:cNvPr>
          <p:cNvCxnSpPr>
            <a:cxnSpLocks/>
          </p:cNvCxnSpPr>
          <p:nvPr/>
        </p:nvCxnSpPr>
        <p:spPr>
          <a:xfrm>
            <a:off x="974360" y="1738857"/>
            <a:ext cx="0" cy="1064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4ECA218-BD5A-E34D-A91F-77AD828D532E}"/>
              </a:ext>
            </a:extLst>
          </p:cNvPr>
          <p:cNvSpPr/>
          <p:nvPr/>
        </p:nvSpPr>
        <p:spPr>
          <a:xfrm>
            <a:off x="705211" y="4141191"/>
            <a:ext cx="886822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Attention:</a:t>
            </a:r>
            <a:r>
              <a:rPr lang="fr-FR" sz="1400" dirty="0">
                <a:latin typeface="Comic Sans MS" panose="030F0902030302020204" pitchFamily="66" charset="0"/>
                <a:cs typeface="Arial" panose="020B0604020202020204" pitchFamily="34" charset="0"/>
              </a:rPr>
              <a:t> Le résultat est la valeur du terme </a:t>
            </a:r>
            <a:r>
              <a:rPr lang="fr-FR" sz="1400" dirty="0" err="1">
                <a:latin typeface="Comic Sans MS" panose="030F0902030302020204" pitchFamily="66" charset="0"/>
                <a:cs typeface="Arial" panose="020B0604020202020204" pitchFamily="34" charset="0"/>
              </a:rPr>
              <a:t>V</a:t>
            </a:r>
            <a:r>
              <a:rPr lang="fr-FR" sz="1400" baseline="-25000" dirty="0" err="1">
                <a:latin typeface="Comic Sans MS" panose="030F0902030302020204" pitchFamily="66" charset="0"/>
                <a:cs typeface="Arial" panose="020B0604020202020204" pitchFamily="34" charset="0"/>
              </a:rPr>
              <a:t>n</a:t>
            </a:r>
            <a:r>
              <a:rPr lang="fr-FR" sz="1400" dirty="0">
                <a:latin typeface="Comic Sans MS" panose="030F0902030302020204" pitchFamily="66" charset="0"/>
                <a:cs typeface="Arial" panose="020B0604020202020204" pitchFamily="34" charset="0"/>
              </a:rPr>
              <a:t> (de rang n) pour le premier terme V</a:t>
            </a:r>
            <a:r>
              <a:rPr lang="fr-FR" sz="1400" baseline="-25000" dirty="0">
                <a:latin typeface="Comic Sans MS" panose="030F0902030302020204" pitchFamily="66" charset="0"/>
                <a:cs typeface="Arial" panose="020B0604020202020204" pitchFamily="34" charset="0"/>
              </a:rPr>
              <a:t>0</a:t>
            </a:r>
            <a:r>
              <a:rPr lang="fr-FR" sz="1400" dirty="0">
                <a:latin typeface="Comic Sans MS" panose="030F0902030302020204" pitchFamily="66" charset="0"/>
                <a:cs typeface="Arial" panose="020B0604020202020204" pitchFamily="34" charset="0"/>
              </a:rPr>
              <a:t>.</a:t>
            </a:r>
          </a:p>
          <a:p>
            <a:r>
              <a:rPr lang="fr-FR" sz="1400" dirty="0">
                <a:latin typeface="Comic Sans MS" panose="030F0902030302020204" pitchFamily="66" charset="0"/>
                <a:cs typeface="Arial" panose="020B0604020202020204" pitchFamily="34" charset="0"/>
              </a:rPr>
              <a:t>Pour avoir ce résultat avec une suite dont le premier terme est V</a:t>
            </a:r>
            <a:r>
              <a:rPr lang="fr-FR" sz="1400" baseline="-25000" dirty="0">
                <a:latin typeface="Comic Sans MS" panose="030F0902030302020204" pitchFamily="66" charset="0"/>
                <a:cs typeface="Arial" panose="020B0604020202020204" pitchFamily="34" charset="0"/>
              </a:rPr>
              <a:t>1</a:t>
            </a:r>
            <a:r>
              <a:rPr lang="fr-FR" sz="1400" dirty="0">
                <a:latin typeface="Comic Sans MS" panose="030F0902030302020204" pitchFamily="66" charset="0"/>
                <a:cs typeface="Arial" panose="020B0604020202020204" pitchFamily="34" charset="0"/>
              </a:rPr>
              <a:t>, il faut remplacer dans</a:t>
            </a:r>
          </a:p>
          <a:p>
            <a:r>
              <a:rPr lang="fr-FR" sz="1400" dirty="0">
                <a:latin typeface="Comic Sans MS" panose="030F0902030302020204" pitchFamily="66" charset="0"/>
                <a:cs typeface="Arial" panose="020B0604020202020204" pitchFamily="34" charset="0"/>
              </a:rPr>
              <a:t>L’algorithme et le programme au niveau de la boucle « Pour » la lettre N par N-1</a:t>
            </a:r>
            <a:r>
              <a:rPr lang="fr-FR" dirty="0">
                <a:latin typeface="Comic Sans MS" panose="030F0902030302020204" pitchFamily="66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DD82D24-BE71-5347-AA63-A31EBAE26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24" y="1195164"/>
            <a:ext cx="4232743" cy="27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20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5842D06-E5F3-B24F-BFE6-575A5CF9C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CB5A780-3B5E-BA41-AFB9-6B299DFA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8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D08C267-5091-6744-826F-CE90BF50F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2" y="300739"/>
            <a:ext cx="11150602" cy="46372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515EAC1-830E-9D4B-8833-130702AF3351}"/>
                  </a:ext>
                </a:extLst>
              </p:cNvPr>
              <p:cNvSpPr/>
              <p:nvPr/>
            </p:nvSpPr>
            <p:spPr>
              <a:xfrm>
                <a:off x="331076" y="789710"/>
                <a:ext cx="7469033" cy="17733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 sz="1400" dirty="0">
                  <a:solidFill>
                    <a:srgbClr val="C00000"/>
                  </a:solidFill>
                  <a:latin typeface="Comic Sans MS" panose="030F0902030302020204" pitchFamily="66" charset="0"/>
                </a:endParaRPr>
              </a:p>
              <a:p>
                <a:r>
                  <a:rPr lang="fr-FR" sz="1400" b="1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Propriété: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 est une suite géométrique de raison q et de premier terme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endParaRPr lang="fr-FR" sz="1400" b="1" dirty="0">
                  <a:solidFill>
                    <a:srgbClr val="C00000"/>
                  </a:solidFill>
                  <a:latin typeface="Comic Sans MS" panose="030F0902030302020204" pitchFamily="66" charset="0"/>
                </a:endParaRPr>
              </a:p>
              <a:p>
                <a:r>
                  <a:rPr lang="fr-FR" sz="1400" b="1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Pour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fr-FR" sz="1400" b="1" dirty="0">
                  <a:solidFill>
                    <a:srgbClr val="C00000"/>
                  </a:solidFill>
                  <a:latin typeface="Comic Sans MS" panose="030F0902030302020204" pitchFamily="66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b="1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Si q &gt; 1 alors la suite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est croissante.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b="1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Si 0 &lt; q &lt; 1 alors la suite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fr-FR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fr-FR" sz="1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est décroissante.</a:t>
                </a:r>
              </a:p>
              <a:p>
                <a:r>
                  <a:rPr lang="fr-FR" sz="1400" b="1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Pour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fr-FR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fr-FR" sz="1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1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fr-FR" sz="1400" b="1" dirty="0">
                  <a:solidFill>
                    <a:srgbClr val="C00000"/>
                  </a:solidFill>
                  <a:latin typeface="Comic Sans MS" panose="030F0902030302020204" pitchFamily="66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b="1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Si q &gt; 1 alors la suite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fr-FR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fr-FR" sz="1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est décroissante.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b="1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Si 0 &lt; q &lt; 1 alors la suite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fr-FR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fr-FR" sz="1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est croissante.</a:t>
                </a:r>
              </a:p>
              <a:p>
                <a:endParaRPr lang="fr-FR" sz="1400" dirty="0">
                  <a:solidFill>
                    <a:srgbClr val="C00000"/>
                  </a:solidFill>
                  <a:latin typeface="Comic Sans MS" panose="030F0902030302020204" pitchFamily="66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515EAC1-830E-9D4B-8833-130702AF33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76" y="789710"/>
                <a:ext cx="7469033" cy="17733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7123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3BC2088-3D1D-7943-B49A-B3724C0E2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8058A3E-0221-634F-8100-41ABEF0D1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9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068B8DE-4B12-F14E-B086-374DE5A00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18" y="321558"/>
            <a:ext cx="7378907" cy="47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009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and événement">
  <a:themeElements>
    <a:clrScheme name="Violet 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Grand événem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rand événem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Grand événement</Template>
  <TotalTime>2433</TotalTime>
  <Words>287</Words>
  <Application>Microsoft Macintosh PowerPoint</Application>
  <PresentationFormat>Grand écran</PresentationFormat>
  <Paragraphs>74</Paragraphs>
  <Slides>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Cambria Math</vt:lpstr>
      <vt:lpstr>Comic Sans MS</vt:lpstr>
      <vt:lpstr>Impact</vt:lpstr>
      <vt:lpstr>Grand événement</vt:lpstr>
      <vt:lpstr>Thème: algèbre      séquence 8:  Suites arithmétiques et géométriques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Thème: analyse      séquence 1:           Le second degré</dc:title>
  <dc:creator>MEVEL CHRISTOPHE</dc:creator>
  <cp:lastModifiedBy>Christophe Mevel</cp:lastModifiedBy>
  <cp:revision>92</cp:revision>
  <dcterms:created xsi:type="dcterms:W3CDTF">2014-09-05T11:48:57Z</dcterms:created>
  <dcterms:modified xsi:type="dcterms:W3CDTF">2020-03-17T11:09:43Z</dcterms:modified>
</cp:coreProperties>
</file>