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62" r:id="rId5"/>
    <p:sldId id="269" r:id="rId6"/>
    <p:sldId id="268" r:id="rId7"/>
    <p:sldId id="264" r:id="rId8"/>
    <p:sldId id="270" r:id="rId9"/>
    <p:sldId id="27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6301-C011-4575-9D8C-E064DB9A9D1B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52B2B-D08B-4F9B-BE94-59D145D927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81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2B2B-D08B-4F9B-BE94-59D145D927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16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1BE19A-D69D-46FE-90E4-1A55FAFE6251}" type="datetime1">
              <a:rPr lang="fr-FR" smtClean="0"/>
              <a:t>02/03/2020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365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D7AD-263B-41FB-B7F0-30626F92F9EB}" type="datetime1">
              <a:rPr lang="fr-FR" smtClean="0"/>
              <a:t>02/03/2020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19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EA4D-6059-4434-A8CF-CD943ABC3AA6}" type="datetime1">
              <a:rPr lang="fr-FR" smtClean="0"/>
              <a:t>02/03/2020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996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57FF-D87A-4DA1-B565-70DFF395E045}" type="datetime1">
              <a:rPr lang="fr-FR" smtClean="0"/>
              <a:t>02/03/2020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607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42D5-EEA3-4E55-99E0-3D1A4E8A86D2}" type="datetime1">
              <a:rPr lang="fr-FR" smtClean="0"/>
              <a:t>02/03/2020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811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B49A6-DEE4-4569-8484-979022B413F7}" type="datetime1">
              <a:rPr lang="fr-FR" smtClean="0"/>
              <a:t>02/03/2020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246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25C9-9D2D-46F8-9803-6CB797B95B69}" type="datetime1">
              <a:rPr lang="fr-FR" smtClean="0"/>
              <a:t>02/03/2020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99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C92C-A421-406F-8192-226EC8464AAD}" type="datetime1">
              <a:rPr lang="fr-FR" smtClean="0"/>
              <a:t>02/03/2020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697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16F3-7BE5-440F-A265-2E50790B0658}" type="datetime1">
              <a:rPr lang="fr-FR" smtClean="0"/>
              <a:t>02/03/2020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80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0498-20A5-44FD-817F-B7F1ED60286D}" type="datetime1">
              <a:rPr lang="fr-FR" smtClean="0"/>
              <a:t>02/03/2020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6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2A8DD-C629-4FF5-8C92-581E4F7BDDF9}" type="datetime1">
              <a:rPr lang="fr-FR" smtClean="0"/>
              <a:t>02/03/2020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99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AE5-D5FC-448B-BD60-367B36DD9B2B}" type="datetime1">
              <a:rPr lang="fr-FR" smtClean="0"/>
              <a:t>02/03/2020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54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66BCE-B9F4-4C0E-B240-0B9F9D032245}" type="datetime1">
              <a:rPr lang="fr-FR" smtClean="0"/>
              <a:t>02/03/2020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3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2584-4963-4DCF-AEE1-51FEE84C75C4}" type="datetime1">
              <a:rPr lang="fr-FR" smtClean="0"/>
              <a:t>02/03/2020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30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9E6C-4A6E-48C0-9976-AEDC1199042A}" type="datetime1">
              <a:rPr lang="fr-FR" smtClean="0"/>
              <a:t>02/03/2020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80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21DA-344B-453A-A1D0-19F6DE38BAF7}" type="datetime1">
              <a:rPr lang="fr-FR" smtClean="0"/>
              <a:t>02/03/2020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47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BF00-06DF-4C57-89F3-E6A1E33CE901}" type="datetime1">
              <a:rPr lang="fr-FR" smtClean="0"/>
              <a:t>02/03/2020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82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809186D-8CAB-4168-8097-D43CAA516CF8}" type="datetime1">
              <a:rPr lang="fr-FR" smtClean="0"/>
              <a:t>02/03/2020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3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21420000">
            <a:off x="891201" y="253378"/>
            <a:ext cx="9755187" cy="2766528"/>
          </a:xfrm>
        </p:spPr>
        <p:txBody>
          <a:bodyPr>
            <a:normAutofit/>
          </a:bodyPr>
          <a:lstStyle/>
          <a:p>
            <a:pPr algn="l"/>
            <a:r>
              <a:rPr lang="fr-FR" sz="6000" dirty="0"/>
              <a:t>Thème: algèbre</a:t>
            </a:r>
            <a:br>
              <a:rPr lang="fr-FR" sz="3600" dirty="0"/>
            </a:br>
            <a:br>
              <a:rPr lang="fr-FR" sz="3600" dirty="0"/>
            </a:br>
            <a:r>
              <a:rPr lang="fr-FR" sz="3600" dirty="0"/>
              <a:t>				</a:t>
            </a:r>
            <a:r>
              <a:rPr lang="fr-FR" sz="3200" dirty="0"/>
              <a:t>séquence 8:</a:t>
            </a:r>
            <a:br>
              <a:rPr lang="fr-FR" sz="3200" dirty="0"/>
            </a:br>
            <a:r>
              <a:rPr lang="fr-FR" sz="3200" dirty="0"/>
              <a:t>	Suites arithmétiques et géométriques </a:t>
            </a:r>
            <a:endParaRPr lang="fr-FR" sz="6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2800" dirty="0" err="1"/>
              <a:t>mevel</a:t>
            </a:r>
            <a:r>
              <a:rPr lang="fr-FR" sz="2800" dirty="0"/>
              <a:t> </a:t>
            </a:r>
            <a:r>
              <a:rPr lang="fr-FR" sz="2800" dirty="0" err="1"/>
              <a:t>christophe</a:t>
            </a:r>
            <a:endParaRPr lang="fr-FR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 descr="D:\Cours Mathématiques\Seconde\Cours 2014_2015\Fonctions\Résolution des équations\C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402">
            <a:off x="9884541" y="4815788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3B09F6-250A-9148-93AC-582D7956E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365">
            <a:off x="7583667" y="442842"/>
            <a:ext cx="3187700" cy="1193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4E8C6B-7D25-A245-AE72-F4CD575C8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653">
            <a:off x="9442241" y="2238199"/>
            <a:ext cx="1559196" cy="15591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EE7045-71DA-184B-A779-AA54B0C91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996">
            <a:off x="3783669" y="3005927"/>
            <a:ext cx="3970250" cy="20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4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2</a:t>
            </a:fld>
            <a:endParaRPr lang="fr-FR"/>
          </a:p>
        </p:txBody>
      </p:sp>
      <p:pic>
        <p:nvPicPr>
          <p:cNvPr id="10" name="Image 9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42A40-BDDE-2844-89BD-7F6AFF86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44D22A-ED13-1541-8D47-5B012AAF7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5" y="407232"/>
            <a:ext cx="10995205" cy="48693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8A6A31-34C7-1E40-BE62-50C820574BF9}"/>
              </a:ext>
            </a:extLst>
          </p:cNvPr>
          <p:cNvSpPr txBox="1"/>
          <p:nvPr/>
        </p:nvSpPr>
        <p:spPr>
          <a:xfrm>
            <a:off x="6096000" y="407232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omic Sans MS" panose="030F0902030302020204" pitchFamily="66" charset="0"/>
              </a:rPr>
              <a:t>Entrainements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2398A3-C541-EE40-A224-DDBE083AC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6" y="247844"/>
            <a:ext cx="934329" cy="9343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A56C84-058F-2E4C-BE3C-CD8DE2AF7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31" y="241152"/>
            <a:ext cx="941021" cy="9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431D11-32EF-B242-8589-60E8ACEE0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91" y="3069639"/>
            <a:ext cx="2527300" cy="2527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817BD2-1916-2E4E-9005-DE0D1E28E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51398"/>
            <a:ext cx="6807200" cy="4191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9290F31-FE05-A04E-8155-04EE257FFBCE}"/>
              </a:ext>
            </a:extLst>
          </p:cNvPr>
          <p:cNvSpPr txBox="1"/>
          <p:nvPr/>
        </p:nvSpPr>
        <p:spPr>
          <a:xfrm>
            <a:off x="685801" y="1323045"/>
            <a:ext cx="3796258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Algorithme: </a:t>
            </a:r>
            <a:r>
              <a:rPr lang="fr-FR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TermedeRang</a:t>
            </a:r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(n)</a:t>
            </a:r>
          </a:p>
          <a:p>
            <a:r>
              <a:rPr lang="fr-FR" sz="1600" b="1" dirty="0">
                <a:latin typeface="Comic Sans MS" panose="030F0702030302020204" pitchFamily="66" charset="0"/>
              </a:rPr>
              <a:t> Début</a:t>
            </a: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u &lt;- 1</a:t>
            </a:r>
            <a:r>
              <a:rPr lang="fr-FR" sz="1600" dirty="0">
                <a:latin typeface="Comic Sans MS" panose="030F0702030302020204" pitchFamily="66" charset="0"/>
              </a:rPr>
              <a:t>		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Pour k allant de … à … faire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	u &lt;- ………………..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Fin Pour</a:t>
            </a:r>
            <a:endParaRPr lang="fr-FR" sz="1600" dirty="0">
              <a:latin typeface="Comic Sans MS" panose="030F0702030302020204" pitchFamily="66" charset="0"/>
            </a:endParaRP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Retourner …..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b="1" dirty="0">
                <a:latin typeface="Comic Sans MS" panose="030F0702030302020204" pitchFamily="66" charset="0"/>
              </a:rPr>
              <a:t>Fin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8A439E-6223-014B-97A5-628B2F52F49B}"/>
              </a:ext>
            </a:extLst>
          </p:cNvPr>
          <p:cNvSpPr txBox="1"/>
          <p:nvPr/>
        </p:nvSpPr>
        <p:spPr>
          <a:xfrm>
            <a:off x="835703" y="4037695"/>
            <a:ext cx="769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Attention à l’indice du premier terme qui change les conditions dans la</a:t>
            </a:r>
          </a:p>
          <a:p>
            <a:r>
              <a:rPr lang="fr-FR" dirty="0">
                <a:solidFill>
                  <a:srgbClr val="C00000"/>
                </a:solidFill>
                <a:latin typeface="Comic Sans MS" panose="030F0902030302020204" pitchFamily="66" charset="0"/>
              </a:rPr>
              <a:t>Boucle « Pour ».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A77083D-004B-0448-8ABC-0A033C0AA993}"/>
              </a:ext>
            </a:extLst>
          </p:cNvPr>
          <p:cNvCxnSpPr>
            <a:cxnSpLocks/>
          </p:cNvCxnSpPr>
          <p:nvPr/>
        </p:nvCxnSpPr>
        <p:spPr>
          <a:xfrm>
            <a:off x="959370" y="1888759"/>
            <a:ext cx="0" cy="106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2F2197F-C5F4-BF4E-BD4C-328E17F0DBE6}"/>
              </a:ext>
            </a:extLst>
          </p:cNvPr>
          <p:cNvSpPr txBox="1"/>
          <p:nvPr/>
        </p:nvSpPr>
        <p:spPr>
          <a:xfrm>
            <a:off x="5122692" y="912805"/>
            <a:ext cx="4143229" cy="3016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omic Sans MS" panose="030F0702030302020204" pitchFamily="66" charset="0"/>
              </a:rPr>
              <a:t>Programme en langage Python </a:t>
            </a:r>
          </a:p>
          <a:p>
            <a:r>
              <a:rPr lang="fr-FR" sz="1400" b="1" dirty="0">
                <a:latin typeface="Comic Sans MS" panose="030F0702030302020204" pitchFamily="66" charset="0"/>
              </a:rPr>
              <a:t>   </a:t>
            </a: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7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4</a:t>
            </a:fld>
            <a:endParaRPr lang="fr-FR"/>
          </a:p>
        </p:txBody>
      </p:sp>
      <p:pic>
        <p:nvPicPr>
          <p:cNvPr id="17" name="Image 16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226943" y="1173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CBE54-84C1-9A40-B5D3-E4663613B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1" y="313440"/>
            <a:ext cx="11399499" cy="48281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B5D7BD-3D7B-E142-92C4-D530792EE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716" y="4269941"/>
            <a:ext cx="1743369" cy="17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C18469-10E4-4743-9D68-3BA303F2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14AAD0-97A2-724F-9ABB-6294495B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117890-51F1-C84A-AEEF-6364DF98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" y="356848"/>
            <a:ext cx="11539081" cy="475479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6D327D-96FF-E140-A59A-63DD6B1D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82" y="3728504"/>
            <a:ext cx="25146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0A52CA8-2F81-1C4E-AB56-CB2051D9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CEE2C6-6B3D-6E46-9B8F-DB49CA38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E9702C-0DD2-384A-AB0F-2AA4F1296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6" y="175300"/>
            <a:ext cx="11253070" cy="52514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61C288-2EB5-AF4F-B79F-27F06F7F3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11" y="2422589"/>
            <a:ext cx="1105005" cy="11050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09B0B77-CAF5-7047-9C8F-8D5606903BAD}"/>
              </a:ext>
            </a:extLst>
          </p:cNvPr>
          <p:cNvSpPr txBox="1"/>
          <p:nvPr/>
        </p:nvSpPr>
        <p:spPr>
          <a:xfrm>
            <a:off x="6537717" y="322772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omic Sans MS" panose="030F0902030302020204" pitchFamily="66" charset="0"/>
              </a:rPr>
              <a:t>Entraînement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042010-10F3-874C-9F75-41830B1BE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97" y="175300"/>
            <a:ext cx="1117460" cy="11174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E862F5-BDE1-3249-95F1-A0CB4307A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54" y="216320"/>
            <a:ext cx="1076439" cy="107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7</a:t>
            </a:fld>
            <a:endParaRPr lang="fr-FR"/>
          </a:p>
        </p:txBody>
      </p:sp>
      <p:pic>
        <p:nvPicPr>
          <p:cNvPr id="4" name="Image 3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1D4C6F-EE5C-6145-8A45-24A748BE4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73" y="3004372"/>
            <a:ext cx="2527300" cy="2527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306B2E-9AD2-124A-8CF9-397432626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75" y="281378"/>
            <a:ext cx="6616700" cy="4191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3C1C5AE-70DD-A747-BB36-06AA172D176A}"/>
              </a:ext>
            </a:extLst>
          </p:cNvPr>
          <p:cNvSpPr txBox="1"/>
          <p:nvPr/>
        </p:nvSpPr>
        <p:spPr>
          <a:xfrm>
            <a:off x="5114744" y="866122"/>
            <a:ext cx="4143229" cy="3016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omic Sans MS" panose="030F0702030302020204" pitchFamily="66" charset="0"/>
              </a:rPr>
              <a:t>Programme en langage Python </a:t>
            </a:r>
          </a:p>
          <a:p>
            <a:r>
              <a:rPr lang="fr-FR" sz="1400" b="1" dirty="0">
                <a:latin typeface="Comic Sans MS" panose="030F0702030302020204" pitchFamily="66" charset="0"/>
              </a:rPr>
              <a:t>   </a:t>
            </a: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sz="1400" b="1" dirty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29AB5C-547C-3944-A44F-C31FDE684AA6}"/>
              </a:ext>
            </a:extLst>
          </p:cNvPr>
          <p:cNvSpPr txBox="1"/>
          <p:nvPr/>
        </p:nvSpPr>
        <p:spPr>
          <a:xfrm>
            <a:off x="705211" y="1131194"/>
            <a:ext cx="3796258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Algorithme: </a:t>
            </a:r>
            <a:r>
              <a:rPr lang="fr-FR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TermedeRang</a:t>
            </a:r>
            <a:r>
              <a:rPr lang="fr-FR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(n)</a:t>
            </a:r>
          </a:p>
          <a:p>
            <a:r>
              <a:rPr lang="fr-FR" sz="1600" b="1" dirty="0">
                <a:latin typeface="Comic Sans MS" panose="030F0702030302020204" pitchFamily="66" charset="0"/>
              </a:rPr>
              <a:t> Début</a:t>
            </a: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u &lt;- 1</a:t>
            </a:r>
            <a:r>
              <a:rPr lang="fr-FR" sz="1600" dirty="0">
                <a:latin typeface="Comic Sans MS" panose="030F0702030302020204" pitchFamily="66" charset="0"/>
              </a:rPr>
              <a:t>		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Pour k allant de … à … faire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	v &lt;- ….</a:t>
            </a:r>
          </a:p>
          <a:p>
            <a:r>
              <a:rPr lang="fr-FR" sz="1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    Fin Pour</a:t>
            </a:r>
            <a:endParaRPr lang="fr-FR" sz="1600" dirty="0">
              <a:latin typeface="Comic Sans MS" panose="030F0702030302020204" pitchFamily="66" charset="0"/>
            </a:endParaRPr>
          </a:p>
          <a:p>
            <a:r>
              <a:rPr lang="fr-FR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Retourner u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b="1" dirty="0">
                <a:latin typeface="Comic Sans MS" panose="030F0702030302020204" pitchFamily="66" charset="0"/>
              </a:rPr>
              <a:t>Fin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6DA4629-ED74-F346-B61C-ADCA6F388713}"/>
              </a:ext>
            </a:extLst>
          </p:cNvPr>
          <p:cNvCxnSpPr>
            <a:cxnSpLocks/>
          </p:cNvCxnSpPr>
          <p:nvPr/>
        </p:nvCxnSpPr>
        <p:spPr>
          <a:xfrm>
            <a:off x="974360" y="1738857"/>
            <a:ext cx="0" cy="106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4ECA218-BD5A-E34D-A91F-77AD828D532E}"/>
              </a:ext>
            </a:extLst>
          </p:cNvPr>
          <p:cNvSpPr/>
          <p:nvPr/>
        </p:nvSpPr>
        <p:spPr>
          <a:xfrm>
            <a:off x="705211" y="4141191"/>
            <a:ext cx="886822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Attention: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 Le résultat est la valeur du terme </a:t>
            </a:r>
            <a:r>
              <a:rPr lang="fr-FR" sz="1400" dirty="0" err="1">
                <a:latin typeface="Comic Sans MS" panose="030F0902030302020204" pitchFamily="66" charset="0"/>
                <a:cs typeface="Arial" panose="020B0604020202020204" pitchFamily="34" charset="0"/>
              </a:rPr>
              <a:t>V</a:t>
            </a:r>
            <a:r>
              <a:rPr lang="fr-FR" sz="1400" baseline="-25000" dirty="0" err="1">
                <a:latin typeface="Comic Sans MS" panose="030F0902030302020204" pitchFamily="66" charset="0"/>
                <a:cs typeface="Arial" panose="020B0604020202020204" pitchFamily="34" charset="0"/>
              </a:rPr>
              <a:t>n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 (de rang n) pour le premier terme V</a:t>
            </a:r>
            <a:r>
              <a:rPr lang="fr-FR" sz="1400" baseline="-25000" dirty="0">
                <a:latin typeface="Comic Sans MS" panose="030F0902030302020204" pitchFamily="66" charset="0"/>
                <a:cs typeface="Arial" panose="020B0604020202020204" pitchFamily="34" charset="0"/>
              </a:rPr>
              <a:t>0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.</a:t>
            </a:r>
          </a:p>
          <a:p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Pour avoir ce résultat avec une suite dont le premier terme est V</a:t>
            </a:r>
            <a:r>
              <a:rPr lang="fr-FR" sz="1400" baseline="-25000" dirty="0">
                <a:latin typeface="Comic Sans MS" panose="030F0902030302020204" pitchFamily="66" charset="0"/>
                <a:cs typeface="Arial" panose="020B0604020202020204" pitchFamily="34" charset="0"/>
              </a:rPr>
              <a:t>1</a:t>
            </a:r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, il faut remplacer dans</a:t>
            </a:r>
          </a:p>
          <a:p>
            <a:r>
              <a:rPr lang="fr-FR" sz="1400" dirty="0">
                <a:latin typeface="Comic Sans MS" panose="030F0902030302020204" pitchFamily="66" charset="0"/>
                <a:cs typeface="Arial" panose="020B0604020202020204" pitchFamily="34" charset="0"/>
              </a:rPr>
              <a:t>L’algorithme et le programme au niveau de la boucle « Pour » la lettre N par N-1</a:t>
            </a:r>
            <a:r>
              <a:rPr lang="fr-FR" dirty="0">
                <a:latin typeface="Comic Sans MS" panose="030F0902030302020204" pitchFamily="66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192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5842D06-E5F3-B24F-BFE6-575A5CF9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CB5A780-3B5E-BA41-AFB9-6B299DFA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706F56-2613-1242-954A-FB8C14A6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7CCB63-9672-584B-8543-CF5891054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3" y="586848"/>
            <a:ext cx="11419174" cy="47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3BC2088-3D1D-7943-B49A-B3724C0E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8058A3E-0221-634F-8100-41ABEF0D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E6E26B-F3F0-EF41-9AC2-6878DDA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9" y="450330"/>
            <a:ext cx="9775357" cy="45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0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Violet 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Grand événement</Template>
  <TotalTime>2445</TotalTime>
  <Words>205</Words>
  <Application>Microsoft Macintosh PowerPoint</Application>
  <PresentationFormat>Grand écran</PresentationFormat>
  <Paragraphs>65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Comic Sans MS</vt:lpstr>
      <vt:lpstr>Impact</vt:lpstr>
      <vt:lpstr>Grand événement</vt:lpstr>
      <vt:lpstr>Thème: algèbre      séquence 8:  Suites arithmétiques et géométriques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Thème: analyse      séquence 1:           Le second degré</dc:title>
  <dc:creator>MEVEL CHRISTOPHE</dc:creator>
  <cp:lastModifiedBy>Christophe Mevel</cp:lastModifiedBy>
  <cp:revision>96</cp:revision>
  <dcterms:created xsi:type="dcterms:W3CDTF">2014-09-05T11:48:57Z</dcterms:created>
  <dcterms:modified xsi:type="dcterms:W3CDTF">2020-03-02T15:45:53Z</dcterms:modified>
</cp:coreProperties>
</file>