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
  </p:notesMasterIdLst>
  <p:sldIdLst>
    <p:sldId id="256" r:id="rId2"/>
    <p:sldId id="257" r:id="rId3"/>
    <p:sldId id="258" r:id="rId4"/>
    <p:sldId id="259" r:id="rId5"/>
    <p:sldId id="260" r:id="rId6"/>
    <p:sldId id="261" r:id="rId7"/>
  </p:sldIdLst>
  <p:sldSz cx="12192000" cy="6858000"/>
  <p:notesSz cx="6858000" cy="987425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Style moyen 4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5" autoAdjust="0"/>
    <p:restoredTop sz="94660"/>
  </p:normalViewPr>
  <p:slideViewPr>
    <p:cSldViewPr snapToGrid="0">
      <p:cViewPr varScale="1">
        <p:scale>
          <a:sx n="86" d="100"/>
          <a:sy n="86" d="100"/>
        </p:scale>
        <p:origin x="216" y="3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Feuille_de_calcul_Microsoft_Excel.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dk1"/>
                </a:solidFill>
                <a:latin typeface="+mn-lt"/>
                <a:ea typeface="+mn-ea"/>
                <a:cs typeface="+mn-cs"/>
              </a:defRPr>
            </a:pPr>
            <a:r>
              <a:rPr lang="fr-FR" dirty="0">
                <a:latin typeface="Comic Sans MS" panose="030F0702030302020204" pitchFamily="66" charset="0"/>
              </a:rPr>
              <a:t>Nuage de points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dk1"/>
              </a:solidFill>
              <a:latin typeface="+mn-lt"/>
              <a:ea typeface="+mn-ea"/>
              <a:cs typeface="+mn-cs"/>
            </a:defRPr>
          </a:pPr>
          <a:endParaRPr lang="fr-FR"/>
        </a:p>
      </c:txPr>
    </c:title>
    <c:autoTitleDeleted val="0"/>
    <c:plotArea>
      <c:layout/>
      <c:scatterChart>
        <c:scatterStyle val="lineMarker"/>
        <c:varyColors val="0"/>
        <c:ser>
          <c:idx val="0"/>
          <c:order val="0"/>
          <c:spPr>
            <a:ln w="25400" cap="rnd">
              <a:noFill/>
              <a:round/>
            </a:ln>
            <a:effectLst/>
          </c:spPr>
          <c:marker>
            <c:symbol val="circle"/>
            <c:size val="5"/>
            <c:spPr>
              <a:solidFill>
                <a:schemeClr val="accent1"/>
              </a:solidFill>
              <a:ln w="9525">
                <a:solidFill>
                  <a:schemeClr val="accent1"/>
                </a:solidFill>
              </a:ln>
              <a:effectLst/>
            </c:spPr>
          </c:marker>
          <c:xVal>
            <c:numRef>
              <c:f>Feuil1!$A$1:$A$5</c:f>
              <c:numCache>
                <c:formatCode>General</c:formatCode>
                <c:ptCount val="5"/>
                <c:pt idx="0">
                  <c:v>1</c:v>
                </c:pt>
                <c:pt idx="1">
                  <c:v>2</c:v>
                </c:pt>
                <c:pt idx="2">
                  <c:v>3</c:v>
                </c:pt>
                <c:pt idx="3">
                  <c:v>4</c:v>
                </c:pt>
                <c:pt idx="4">
                  <c:v>5</c:v>
                </c:pt>
              </c:numCache>
            </c:numRef>
          </c:xVal>
          <c:yVal>
            <c:numRef>
              <c:f>Feuil1!$B$1:$B$5</c:f>
              <c:numCache>
                <c:formatCode>General</c:formatCode>
                <c:ptCount val="5"/>
                <c:pt idx="0">
                  <c:v>14</c:v>
                </c:pt>
                <c:pt idx="1">
                  <c:v>12</c:v>
                </c:pt>
                <c:pt idx="2">
                  <c:v>10</c:v>
                </c:pt>
                <c:pt idx="3">
                  <c:v>8</c:v>
                </c:pt>
                <c:pt idx="4">
                  <c:v>6</c:v>
                </c:pt>
              </c:numCache>
            </c:numRef>
          </c:yVal>
          <c:smooth val="0"/>
          <c:extLst>
            <c:ext xmlns:c16="http://schemas.microsoft.com/office/drawing/2014/chart" uri="{C3380CC4-5D6E-409C-BE32-E72D297353CC}">
              <c16:uniqueId val="{00000000-948F-1846-AEBD-6B1BF948A8FB}"/>
            </c:ext>
          </c:extLst>
        </c:ser>
        <c:dLbls>
          <c:showLegendKey val="0"/>
          <c:showVal val="0"/>
          <c:showCatName val="0"/>
          <c:showSerName val="0"/>
          <c:showPercent val="0"/>
          <c:showBubbleSize val="0"/>
        </c:dLbls>
        <c:axId val="570849904"/>
        <c:axId val="571157584"/>
      </c:scatterChart>
      <c:valAx>
        <c:axId val="57084990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fr-FR"/>
          </a:p>
        </c:txPr>
        <c:crossAx val="571157584"/>
        <c:crosses val="autoZero"/>
        <c:crossBetween val="midCat"/>
      </c:valAx>
      <c:valAx>
        <c:axId val="5711575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fr-FR"/>
          </a:p>
        </c:txPr>
        <c:crossAx val="570849904"/>
        <c:crosses val="autoZero"/>
        <c:crossBetween val="midCat"/>
      </c:valAx>
      <c:spPr>
        <a:noFill/>
        <a:ln>
          <a:noFill/>
        </a:ln>
        <a:effectLst/>
      </c:spPr>
    </c:plotArea>
    <c:plotVisOnly val="1"/>
    <c:dispBlanksAs val="gap"/>
    <c:showDLblsOverMax val="0"/>
  </c:chart>
  <c:spPr>
    <a:solidFill>
      <a:schemeClr val="lt1"/>
    </a:solidFill>
    <a:ln w="19050" cap="flat" cmpd="sng" algn="ctr">
      <a:solidFill>
        <a:schemeClr val="accent1"/>
      </a:solidFill>
      <a:prstDash val="solid"/>
    </a:ln>
    <a:effectLst/>
  </c:spPr>
  <c:txPr>
    <a:bodyPr/>
    <a:lstStyle/>
    <a:p>
      <a:pPr>
        <a:defRPr>
          <a:solidFill>
            <a:schemeClr val="dk1"/>
          </a:solidFill>
          <a:latin typeface="+mn-lt"/>
          <a:ea typeface="+mn-ea"/>
          <a:cs typeface="+mn-cs"/>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95427"/>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95427"/>
          </a:xfrm>
          <a:prstGeom prst="rect">
            <a:avLst/>
          </a:prstGeom>
        </p:spPr>
        <p:txBody>
          <a:bodyPr vert="horz" lIns="91440" tIns="45720" rIns="91440" bIns="45720" rtlCol="0"/>
          <a:lstStyle>
            <a:lvl1pPr algn="r">
              <a:defRPr sz="1200"/>
            </a:lvl1pPr>
          </a:lstStyle>
          <a:p>
            <a:fld id="{DC486301-C011-4575-9D8C-E064DB9A9D1B}" type="datetimeFigureOut">
              <a:rPr lang="fr-FR" smtClean="0"/>
              <a:t>07/11/2019</a:t>
            </a:fld>
            <a:endParaRPr lang="fr-FR"/>
          </a:p>
        </p:txBody>
      </p:sp>
      <p:sp>
        <p:nvSpPr>
          <p:cNvPr id="4" name="Espace réservé de l'image des diapositives 3"/>
          <p:cNvSpPr>
            <a:spLocks noGrp="1" noRot="1" noChangeAspect="1"/>
          </p:cNvSpPr>
          <p:nvPr>
            <p:ph type="sldImg" idx="2"/>
          </p:nvPr>
        </p:nvSpPr>
        <p:spPr>
          <a:xfrm>
            <a:off x="466725" y="1233488"/>
            <a:ext cx="5924550" cy="333375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751983"/>
            <a:ext cx="5486400" cy="3887986"/>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378824"/>
            <a:ext cx="2971800" cy="495426"/>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9378824"/>
            <a:ext cx="2971800" cy="495426"/>
          </a:xfrm>
          <a:prstGeom prst="rect">
            <a:avLst/>
          </a:prstGeom>
        </p:spPr>
        <p:txBody>
          <a:bodyPr vert="horz" lIns="91440" tIns="45720" rIns="91440" bIns="45720" rtlCol="0" anchor="b"/>
          <a:lstStyle>
            <a:lvl1pPr algn="r">
              <a:defRPr sz="1200"/>
            </a:lvl1pPr>
          </a:lstStyle>
          <a:p>
            <a:fld id="{EF552B2B-D08B-4F9B-BE94-59D145D92757}" type="slidenum">
              <a:rPr lang="fr-FR" smtClean="0"/>
              <a:t>‹N°›</a:t>
            </a:fld>
            <a:endParaRPr lang="fr-FR"/>
          </a:p>
        </p:txBody>
      </p:sp>
    </p:spTree>
    <p:extLst>
      <p:ext uri="{BB962C8B-B14F-4D97-AF65-F5344CB8AC3E}">
        <p14:creationId xmlns:p14="http://schemas.microsoft.com/office/powerpoint/2010/main" val="38288180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EF552B2B-D08B-4F9B-BE94-59D145D92757}" type="slidenum">
              <a:rPr lang="fr-FR" smtClean="0"/>
              <a:t>1</a:t>
            </a:fld>
            <a:endParaRPr lang="fr-FR"/>
          </a:p>
        </p:txBody>
      </p:sp>
    </p:spTree>
    <p:extLst>
      <p:ext uri="{BB962C8B-B14F-4D97-AF65-F5344CB8AC3E}">
        <p14:creationId xmlns:p14="http://schemas.microsoft.com/office/powerpoint/2010/main" val="11221693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fr-FR"/>
              <a:t>Modifiez le style du titre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9E1BE19A-D69D-46FE-90E4-1A55FAFE6251}" type="datetime1">
              <a:rPr lang="fr-FR" smtClean="0"/>
              <a:t>07/11/2019</a:t>
            </a:fld>
            <a:endParaRPr lang="fr-FR"/>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r>
              <a:rPr lang="fr-FR"/>
              <a:t>mevel christophe</a:t>
            </a:r>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D36F33B7-9A85-457B-8A49-2F9D48DC0B12}" type="slidenum">
              <a:rPr lang="fr-FR" smtClean="0"/>
              <a:t>‹N°›</a:t>
            </a:fld>
            <a:endParaRPr lang="fr-FR"/>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9636551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Date Placeholder 4"/>
          <p:cNvSpPr>
            <a:spLocks noGrp="1"/>
          </p:cNvSpPr>
          <p:nvPr>
            <p:ph type="dt" sz="half" idx="10"/>
          </p:nvPr>
        </p:nvSpPr>
        <p:spPr/>
        <p:txBody>
          <a:bodyPr/>
          <a:lstStyle/>
          <a:p>
            <a:fld id="{2516D7AD-263B-41FB-B7F0-30626F92F9EB}" type="datetime1">
              <a:rPr lang="fr-FR" smtClean="0"/>
              <a:t>07/11/2019</a:t>
            </a:fld>
            <a:endParaRPr lang="fr-FR"/>
          </a:p>
        </p:txBody>
      </p:sp>
      <p:sp>
        <p:nvSpPr>
          <p:cNvPr id="6" name="Footer Placeholder 5"/>
          <p:cNvSpPr>
            <a:spLocks noGrp="1"/>
          </p:cNvSpPr>
          <p:nvPr>
            <p:ph type="ftr" sz="quarter" idx="11"/>
          </p:nvPr>
        </p:nvSpPr>
        <p:spPr/>
        <p:txBody>
          <a:bodyPr/>
          <a:lstStyle/>
          <a:p>
            <a:r>
              <a:rPr lang="fr-FR"/>
              <a:t>mevel christophe</a:t>
            </a:r>
          </a:p>
        </p:txBody>
      </p:sp>
      <p:sp>
        <p:nvSpPr>
          <p:cNvPr id="7" name="Slide Number Placeholder 6"/>
          <p:cNvSpPr>
            <a:spLocks noGrp="1"/>
          </p:cNvSpPr>
          <p:nvPr>
            <p:ph type="sldNum" sz="quarter" idx="12"/>
          </p:nvPr>
        </p:nvSpPr>
        <p:spPr/>
        <p:txBody>
          <a:bodyPr/>
          <a:lstStyle/>
          <a:p>
            <a:fld id="{D36F33B7-9A85-457B-8A49-2F9D48DC0B12}" type="slidenum">
              <a:rPr lang="fr-FR" smtClean="0"/>
              <a:t>‹N°›</a:t>
            </a:fld>
            <a:endParaRPr lang="fr-FR"/>
          </a:p>
        </p:txBody>
      </p:sp>
    </p:spTree>
    <p:extLst>
      <p:ext uri="{BB962C8B-B14F-4D97-AF65-F5344CB8AC3E}">
        <p14:creationId xmlns:p14="http://schemas.microsoft.com/office/powerpoint/2010/main" val="38421939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fr-FR"/>
              <a:t>Modifiez le style du titre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Date Placeholder 4"/>
          <p:cNvSpPr>
            <a:spLocks noGrp="1"/>
          </p:cNvSpPr>
          <p:nvPr>
            <p:ph type="dt" sz="half" idx="10"/>
          </p:nvPr>
        </p:nvSpPr>
        <p:spPr/>
        <p:txBody>
          <a:bodyPr/>
          <a:lstStyle/>
          <a:p>
            <a:fld id="{8CE4EA4D-6059-4434-A8CF-CD943ABC3AA6}" type="datetime1">
              <a:rPr lang="fr-FR" smtClean="0"/>
              <a:t>07/11/2019</a:t>
            </a:fld>
            <a:endParaRPr lang="fr-FR"/>
          </a:p>
        </p:txBody>
      </p:sp>
      <p:sp>
        <p:nvSpPr>
          <p:cNvPr id="6" name="Footer Placeholder 5"/>
          <p:cNvSpPr>
            <a:spLocks noGrp="1"/>
          </p:cNvSpPr>
          <p:nvPr>
            <p:ph type="ftr" sz="quarter" idx="11"/>
          </p:nvPr>
        </p:nvSpPr>
        <p:spPr/>
        <p:txBody>
          <a:bodyPr/>
          <a:lstStyle/>
          <a:p>
            <a:r>
              <a:rPr lang="fr-FR"/>
              <a:t>mevel christophe</a:t>
            </a:r>
          </a:p>
        </p:txBody>
      </p:sp>
      <p:sp>
        <p:nvSpPr>
          <p:cNvPr id="7" name="Slide Number Placeholder 6"/>
          <p:cNvSpPr>
            <a:spLocks noGrp="1"/>
          </p:cNvSpPr>
          <p:nvPr>
            <p:ph type="sldNum" sz="quarter" idx="12"/>
          </p:nvPr>
        </p:nvSpPr>
        <p:spPr/>
        <p:txBody>
          <a:bodyPr/>
          <a:lstStyle/>
          <a:p>
            <a:fld id="{D36F33B7-9A85-457B-8A49-2F9D48DC0B12}" type="slidenum">
              <a:rPr lang="fr-FR" smtClean="0"/>
              <a:t>‹N°›</a:t>
            </a:fld>
            <a:endParaRPr lang="fr-FR"/>
          </a:p>
        </p:txBody>
      </p:sp>
    </p:spTree>
    <p:extLst>
      <p:ext uri="{BB962C8B-B14F-4D97-AF65-F5344CB8AC3E}">
        <p14:creationId xmlns:p14="http://schemas.microsoft.com/office/powerpoint/2010/main" val="9689960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fr-FR"/>
              <a:t>Modifiez le style du titre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Date Placeholder 4"/>
          <p:cNvSpPr>
            <a:spLocks noGrp="1"/>
          </p:cNvSpPr>
          <p:nvPr>
            <p:ph type="dt" sz="half" idx="10"/>
          </p:nvPr>
        </p:nvSpPr>
        <p:spPr/>
        <p:txBody>
          <a:bodyPr/>
          <a:lstStyle/>
          <a:p>
            <a:fld id="{165F57FF-D87A-4DA1-B565-70DFF395E045}" type="datetime1">
              <a:rPr lang="fr-FR" smtClean="0"/>
              <a:t>07/11/2019</a:t>
            </a:fld>
            <a:endParaRPr lang="fr-FR"/>
          </a:p>
        </p:txBody>
      </p:sp>
      <p:sp>
        <p:nvSpPr>
          <p:cNvPr id="6" name="Footer Placeholder 5"/>
          <p:cNvSpPr>
            <a:spLocks noGrp="1"/>
          </p:cNvSpPr>
          <p:nvPr>
            <p:ph type="ftr" sz="quarter" idx="11"/>
          </p:nvPr>
        </p:nvSpPr>
        <p:spPr/>
        <p:txBody>
          <a:bodyPr/>
          <a:lstStyle/>
          <a:p>
            <a:r>
              <a:rPr lang="fr-FR"/>
              <a:t>mevel christophe</a:t>
            </a:r>
          </a:p>
        </p:txBody>
      </p:sp>
      <p:sp>
        <p:nvSpPr>
          <p:cNvPr id="7" name="Slide Number Placeholder 6"/>
          <p:cNvSpPr>
            <a:spLocks noGrp="1"/>
          </p:cNvSpPr>
          <p:nvPr>
            <p:ph type="sldNum" sz="quarter" idx="12"/>
          </p:nvPr>
        </p:nvSpPr>
        <p:spPr/>
        <p:txBody>
          <a:bodyPr/>
          <a:lstStyle/>
          <a:p>
            <a:fld id="{D36F33B7-9A85-457B-8A49-2F9D48DC0B12}" type="slidenum">
              <a:rPr lang="fr-FR" smtClean="0"/>
              <a:t>‹N°›</a:t>
            </a:fld>
            <a:endParaRPr lang="fr-FR"/>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7166079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fr-FR"/>
              <a:t>Modifiez le style du titre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Date Placeholder 4"/>
          <p:cNvSpPr>
            <a:spLocks noGrp="1"/>
          </p:cNvSpPr>
          <p:nvPr>
            <p:ph type="dt" sz="half" idx="10"/>
          </p:nvPr>
        </p:nvSpPr>
        <p:spPr/>
        <p:txBody>
          <a:bodyPr/>
          <a:lstStyle/>
          <a:p>
            <a:fld id="{ED9D42D5-EEA3-4E55-99E0-3D1A4E8A86D2}" type="datetime1">
              <a:rPr lang="fr-FR" smtClean="0"/>
              <a:t>07/11/2019</a:t>
            </a:fld>
            <a:endParaRPr lang="fr-FR"/>
          </a:p>
        </p:txBody>
      </p:sp>
      <p:sp>
        <p:nvSpPr>
          <p:cNvPr id="6" name="Footer Placeholder 5"/>
          <p:cNvSpPr>
            <a:spLocks noGrp="1"/>
          </p:cNvSpPr>
          <p:nvPr>
            <p:ph type="ftr" sz="quarter" idx="11"/>
          </p:nvPr>
        </p:nvSpPr>
        <p:spPr/>
        <p:txBody>
          <a:bodyPr/>
          <a:lstStyle/>
          <a:p>
            <a:r>
              <a:rPr lang="fr-FR"/>
              <a:t>mevel christophe</a:t>
            </a:r>
          </a:p>
        </p:txBody>
      </p:sp>
      <p:sp>
        <p:nvSpPr>
          <p:cNvPr id="7" name="Slide Number Placeholder 6"/>
          <p:cNvSpPr>
            <a:spLocks noGrp="1"/>
          </p:cNvSpPr>
          <p:nvPr>
            <p:ph type="sldNum" sz="quarter" idx="12"/>
          </p:nvPr>
        </p:nvSpPr>
        <p:spPr/>
        <p:txBody>
          <a:bodyPr/>
          <a:lstStyle/>
          <a:p>
            <a:fld id="{D36F33B7-9A85-457B-8A49-2F9D48DC0B12}" type="slidenum">
              <a:rPr lang="fr-FR" smtClean="0"/>
              <a:t>‹N°›</a:t>
            </a:fld>
            <a:endParaRPr lang="fr-FR"/>
          </a:p>
        </p:txBody>
      </p:sp>
    </p:spTree>
    <p:extLst>
      <p:ext uri="{BB962C8B-B14F-4D97-AF65-F5344CB8AC3E}">
        <p14:creationId xmlns:p14="http://schemas.microsoft.com/office/powerpoint/2010/main" val="41888110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fr-FR"/>
              <a:t>Modifiez le style du titre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3" name="Date Placeholder 2"/>
          <p:cNvSpPr>
            <a:spLocks noGrp="1"/>
          </p:cNvSpPr>
          <p:nvPr>
            <p:ph type="dt" sz="half" idx="10"/>
          </p:nvPr>
        </p:nvSpPr>
        <p:spPr/>
        <p:txBody>
          <a:bodyPr/>
          <a:lstStyle/>
          <a:p>
            <a:fld id="{5DAB49A6-DEE4-4569-8484-979022B413F7}" type="datetime1">
              <a:rPr lang="fr-FR" smtClean="0"/>
              <a:t>07/11/2019</a:t>
            </a:fld>
            <a:endParaRPr lang="fr-FR"/>
          </a:p>
        </p:txBody>
      </p:sp>
      <p:sp>
        <p:nvSpPr>
          <p:cNvPr id="4" name="Footer Placeholder 3"/>
          <p:cNvSpPr>
            <a:spLocks noGrp="1"/>
          </p:cNvSpPr>
          <p:nvPr>
            <p:ph type="ftr" sz="quarter" idx="11"/>
          </p:nvPr>
        </p:nvSpPr>
        <p:spPr/>
        <p:txBody>
          <a:bodyPr/>
          <a:lstStyle/>
          <a:p>
            <a:r>
              <a:rPr lang="fr-FR"/>
              <a:t>mevel christophe</a:t>
            </a:r>
          </a:p>
        </p:txBody>
      </p:sp>
      <p:sp>
        <p:nvSpPr>
          <p:cNvPr id="5" name="Slide Number Placeholder 4"/>
          <p:cNvSpPr>
            <a:spLocks noGrp="1"/>
          </p:cNvSpPr>
          <p:nvPr>
            <p:ph type="sldNum" sz="quarter" idx="12"/>
          </p:nvPr>
        </p:nvSpPr>
        <p:spPr/>
        <p:txBody>
          <a:bodyPr/>
          <a:lstStyle/>
          <a:p>
            <a:fld id="{D36F33B7-9A85-457B-8A49-2F9D48DC0B12}" type="slidenum">
              <a:rPr lang="fr-FR" smtClean="0"/>
              <a:t>‹N°›</a:t>
            </a:fld>
            <a:endParaRPr lang="fr-FR"/>
          </a:p>
        </p:txBody>
      </p:sp>
    </p:spTree>
    <p:extLst>
      <p:ext uri="{BB962C8B-B14F-4D97-AF65-F5344CB8AC3E}">
        <p14:creationId xmlns:p14="http://schemas.microsoft.com/office/powerpoint/2010/main" val="21892466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fr-FR"/>
              <a:t>Modifiez le style du titre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3" name="Date Placeholder 2"/>
          <p:cNvSpPr>
            <a:spLocks noGrp="1"/>
          </p:cNvSpPr>
          <p:nvPr>
            <p:ph type="dt" sz="half" idx="10"/>
          </p:nvPr>
        </p:nvSpPr>
        <p:spPr/>
        <p:txBody>
          <a:bodyPr/>
          <a:lstStyle/>
          <a:p>
            <a:fld id="{56EB25C9-9D2D-46F8-9803-6CB797B95B69}" type="datetime1">
              <a:rPr lang="fr-FR" smtClean="0"/>
              <a:t>07/11/2019</a:t>
            </a:fld>
            <a:endParaRPr lang="fr-FR"/>
          </a:p>
        </p:txBody>
      </p:sp>
      <p:sp>
        <p:nvSpPr>
          <p:cNvPr id="4" name="Footer Placeholder 3"/>
          <p:cNvSpPr>
            <a:spLocks noGrp="1"/>
          </p:cNvSpPr>
          <p:nvPr>
            <p:ph type="ftr" sz="quarter" idx="11"/>
          </p:nvPr>
        </p:nvSpPr>
        <p:spPr/>
        <p:txBody>
          <a:bodyPr/>
          <a:lstStyle/>
          <a:p>
            <a:r>
              <a:rPr lang="fr-FR"/>
              <a:t>mevel christophe</a:t>
            </a:r>
          </a:p>
        </p:txBody>
      </p:sp>
      <p:sp>
        <p:nvSpPr>
          <p:cNvPr id="5" name="Slide Number Placeholder 4"/>
          <p:cNvSpPr>
            <a:spLocks noGrp="1"/>
          </p:cNvSpPr>
          <p:nvPr>
            <p:ph type="sldNum" sz="quarter" idx="12"/>
          </p:nvPr>
        </p:nvSpPr>
        <p:spPr/>
        <p:txBody>
          <a:bodyPr/>
          <a:lstStyle/>
          <a:p>
            <a:fld id="{D36F33B7-9A85-457B-8A49-2F9D48DC0B12}" type="slidenum">
              <a:rPr lang="fr-FR" smtClean="0"/>
              <a:t>‹N°›</a:t>
            </a:fld>
            <a:endParaRPr lang="fr-FR"/>
          </a:p>
        </p:txBody>
      </p:sp>
    </p:spTree>
    <p:extLst>
      <p:ext uri="{BB962C8B-B14F-4D97-AF65-F5344CB8AC3E}">
        <p14:creationId xmlns:p14="http://schemas.microsoft.com/office/powerpoint/2010/main" val="16199903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fr-FR"/>
              <a:t>Modifiez le style du titre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F46DC92C-A421-406F-8192-226EC8464AAD}" type="datetime1">
              <a:rPr lang="fr-FR" smtClean="0"/>
              <a:t>07/11/2019</a:t>
            </a:fld>
            <a:endParaRPr lang="fr-FR"/>
          </a:p>
        </p:txBody>
      </p:sp>
      <p:sp>
        <p:nvSpPr>
          <p:cNvPr id="5" name="Footer Placeholder 4"/>
          <p:cNvSpPr>
            <a:spLocks noGrp="1"/>
          </p:cNvSpPr>
          <p:nvPr>
            <p:ph type="ftr" sz="quarter" idx="11"/>
          </p:nvPr>
        </p:nvSpPr>
        <p:spPr/>
        <p:txBody>
          <a:bodyPr/>
          <a:lstStyle/>
          <a:p>
            <a:r>
              <a:rPr lang="fr-FR"/>
              <a:t>mevel christophe</a:t>
            </a:r>
          </a:p>
        </p:txBody>
      </p:sp>
      <p:sp>
        <p:nvSpPr>
          <p:cNvPr id="6" name="Slide Number Placeholder 5"/>
          <p:cNvSpPr>
            <a:spLocks noGrp="1"/>
          </p:cNvSpPr>
          <p:nvPr>
            <p:ph type="sldNum" sz="quarter" idx="12"/>
          </p:nvPr>
        </p:nvSpPr>
        <p:spPr/>
        <p:txBody>
          <a:bodyPr/>
          <a:lstStyle/>
          <a:p>
            <a:fld id="{D36F33B7-9A85-457B-8A49-2F9D48DC0B12}" type="slidenum">
              <a:rPr lang="fr-FR" smtClean="0"/>
              <a:t>‹N°›</a:t>
            </a:fld>
            <a:endParaRPr lang="fr-FR"/>
          </a:p>
        </p:txBody>
      </p:sp>
    </p:spTree>
    <p:extLst>
      <p:ext uri="{BB962C8B-B14F-4D97-AF65-F5344CB8AC3E}">
        <p14:creationId xmlns:p14="http://schemas.microsoft.com/office/powerpoint/2010/main" val="5166975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fr-FR"/>
              <a:t>Modifiez le style du titre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5E3F16F3-7BE5-440F-A265-2E50790B0658}" type="datetime1">
              <a:rPr lang="fr-FR" smtClean="0"/>
              <a:t>07/11/2019</a:t>
            </a:fld>
            <a:endParaRPr lang="fr-FR"/>
          </a:p>
        </p:txBody>
      </p:sp>
      <p:sp>
        <p:nvSpPr>
          <p:cNvPr id="5" name="Footer Placeholder 4"/>
          <p:cNvSpPr>
            <a:spLocks noGrp="1"/>
          </p:cNvSpPr>
          <p:nvPr>
            <p:ph type="ftr" sz="quarter" idx="11"/>
          </p:nvPr>
        </p:nvSpPr>
        <p:spPr/>
        <p:txBody>
          <a:bodyPr/>
          <a:lstStyle/>
          <a:p>
            <a:r>
              <a:rPr lang="fr-FR"/>
              <a:t>mevel christophe</a:t>
            </a:r>
          </a:p>
        </p:txBody>
      </p:sp>
      <p:sp>
        <p:nvSpPr>
          <p:cNvPr id="6" name="Slide Number Placeholder 5"/>
          <p:cNvSpPr>
            <a:spLocks noGrp="1"/>
          </p:cNvSpPr>
          <p:nvPr>
            <p:ph type="sldNum" sz="quarter" idx="12"/>
          </p:nvPr>
        </p:nvSpPr>
        <p:spPr/>
        <p:txBody>
          <a:bodyPr/>
          <a:lstStyle/>
          <a:p>
            <a:fld id="{D36F33B7-9A85-457B-8A49-2F9D48DC0B12}" type="slidenum">
              <a:rPr lang="fr-FR" smtClean="0"/>
              <a:t>‹N°›</a:t>
            </a:fld>
            <a:endParaRPr lang="fr-FR"/>
          </a:p>
        </p:txBody>
      </p:sp>
    </p:spTree>
    <p:extLst>
      <p:ext uri="{BB962C8B-B14F-4D97-AF65-F5344CB8AC3E}">
        <p14:creationId xmlns:p14="http://schemas.microsoft.com/office/powerpoint/2010/main" val="8898048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F1030498-20A5-44FD-817F-B7F1ED60286D}" type="datetime1">
              <a:rPr lang="fr-FR" smtClean="0"/>
              <a:t>07/11/2019</a:t>
            </a:fld>
            <a:endParaRPr lang="fr-FR"/>
          </a:p>
        </p:txBody>
      </p:sp>
      <p:sp>
        <p:nvSpPr>
          <p:cNvPr id="5" name="Footer Placeholder 4"/>
          <p:cNvSpPr>
            <a:spLocks noGrp="1"/>
          </p:cNvSpPr>
          <p:nvPr>
            <p:ph type="ftr" sz="quarter" idx="11"/>
          </p:nvPr>
        </p:nvSpPr>
        <p:spPr/>
        <p:txBody>
          <a:bodyPr/>
          <a:lstStyle/>
          <a:p>
            <a:r>
              <a:rPr lang="fr-FR"/>
              <a:t>mevel christophe</a:t>
            </a:r>
          </a:p>
        </p:txBody>
      </p:sp>
      <p:sp>
        <p:nvSpPr>
          <p:cNvPr id="6" name="Slide Number Placeholder 5"/>
          <p:cNvSpPr>
            <a:spLocks noGrp="1"/>
          </p:cNvSpPr>
          <p:nvPr>
            <p:ph type="sldNum" sz="quarter" idx="12"/>
          </p:nvPr>
        </p:nvSpPr>
        <p:spPr/>
        <p:txBody>
          <a:bodyPr/>
          <a:lstStyle/>
          <a:p>
            <a:fld id="{D36F33B7-9A85-457B-8A49-2F9D48DC0B12}" type="slidenum">
              <a:rPr lang="fr-FR" smtClean="0"/>
              <a:t>‹N°›</a:t>
            </a:fld>
            <a:endParaRPr lang="fr-FR"/>
          </a:p>
        </p:txBody>
      </p:sp>
    </p:spTree>
    <p:extLst>
      <p:ext uri="{BB962C8B-B14F-4D97-AF65-F5344CB8AC3E}">
        <p14:creationId xmlns:p14="http://schemas.microsoft.com/office/powerpoint/2010/main" val="27008613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fr-FR"/>
              <a:t>Modifiez le style du titre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E0C2A8DD-C629-4FF5-8C92-581E4F7BDDF9}" type="datetime1">
              <a:rPr lang="fr-FR" smtClean="0"/>
              <a:t>07/11/2019</a:t>
            </a:fld>
            <a:endParaRPr lang="fr-FR"/>
          </a:p>
        </p:txBody>
      </p:sp>
      <p:sp>
        <p:nvSpPr>
          <p:cNvPr id="5" name="Footer Placeholder 4"/>
          <p:cNvSpPr>
            <a:spLocks noGrp="1"/>
          </p:cNvSpPr>
          <p:nvPr>
            <p:ph type="ftr" sz="quarter" idx="11"/>
          </p:nvPr>
        </p:nvSpPr>
        <p:spPr/>
        <p:txBody>
          <a:bodyPr/>
          <a:lstStyle/>
          <a:p>
            <a:r>
              <a:rPr lang="fr-FR"/>
              <a:t>mevel christophe</a:t>
            </a:r>
          </a:p>
        </p:txBody>
      </p:sp>
      <p:sp>
        <p:nvSpPr>
          <p:cNvPr id="6" name="Slide Number Placeholder 5"/>
          <p:cNvSpPr>
            <a:spLocks noGrp="1"/>
          </p:cNvSpPr>
          <p:nvPr>
            <p:ph type="sldNum" sz="quarter" idx="12"/>
          </p:nvPr>
        </p:nvSpPr>
        <p:spPr/>
        <p:txBody>
          <a:bodyPr/>
          <a:lstStyle/>
          <a:p>
            <a:fld id="{D36F33B7-9A85-457B-8A49-2F9D48DC0B12}" type="slidenum">
              <a:rPr lang="fr-FR" smtClean="0"/>
              <a:t>‹N°›</a:t>
            </a:fld>
            <a:endParaRPr lang="fr-FR"/>
          </a:p>
        </p:txBody>
      </p:sp>
    </p:spTree>
    <p:extLst>
      <p:ext uri="{BB962C8B-B14F-4D97-AF65-F5344CB8AC3E}">
        <p14:creationId xmlns:p14="http://schemas.microsoft.com/office/powerpoint/2010/main" val="38959960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fr-FR"/>
              <a:t>Modifiez le style du titre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74B2FAE5-D5FC-448B-BD60-367B36DD9B2B}" type="datetime1">
              <a:rPr lang="fr-FR" smtClean="0"/>
              <a:t>07/11/2019</a:t>
            </a:fld>
            <a:endParaRPr lang="fr-FR"/>
          </a:p>
        </p:txBody>
      </p:sp>
      <p:sp>
        <p:nvSpPr>
          <p:cNvPr id="6" name="Footer Placeholder 5"/>
          <p:cNvSpPr>
            <a:spLocks noGrp="1"/>
          </p:cNvSpPr>
          <p:nvPr>
            <p:ph type="ftr" sz="quarter" idx="11"/>
          </p:nvPr>
        </p:nvSpPr>
        <p:spPr/>
        <p:txBody>
          <a:bodyPr/>
          <a:lstStyle/>
          <a:p>
            <a:r>
              <a:rPr lang="fr-FR"/>
              <a:t>mevel christophe</a:t>
            </a:r>
          </a:p>
        </p:txBody>
      </p:sp>
      <p:sp>
        <p:nvSpPr>
          <p:cNvPr id="7" name="Slide Number Placeholder 6"/>
          <p:cNvSpPr>
            <a:spLocks noGrp="1"/>
          </p:cNvSpPr>
          <p:nvPr>
            <p:ph type="sldNum" sz="quarter" idx="12"/>
          </p:nvPr>
        </p:nvSpPr>
        <p:spPr/>
        <p:txBody>
          <a:bodyPr/>
          <a:lstStyle/>
          <a:p>
            <a:fld id="{D36F33B7-9A85-457B-8A49-2F9D48DC0B12}" type="slidenum">
              <a:rPr lang="fr-FR" smtClean="0"/>
              <a:t>‹N°›</a:t>
            </a:fld>
            <a:endParaRPr lang="fr-FR"/>
          </a:p>
        </p:txBody>
      </p:sp>
    </p:spTree>
    <p:extLst>
      <p:ext uri="{BB962C8B-B14F-4D97-AF65-F5344CB8AC3E}">
        <p14:creationId xmlns:p14="http://schemas.microsoft.com/office/powerpoint/2010/main" val="9285433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fr-FR"/>
              <a:t>Modifiez le style du titre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12" name="Content Placeholder 3"/>
          <p:cNvSpPr>
            <a:spLocks noGrp="1"/>
          </p:cNvSpPr>
          <p:nvPr>
            <p:ph sz="quarter" idx="13"/>
          </p:nvPr>
        </p:nvSpPr>
        <p:spPr>
          <a:xfrm>
            <a:off x="685802" y="2861733"/>
            <a:ext cx="5088712" cy="2512852"/>
          </a:xfrm>
        </p:spPr>
        <p:txBody>
          <a:bodyPr ancho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13" name="Content Placeholder 5"/>
          <p:cNvSpPr>
            <a:spLocks noGrp="1"/>
          </p:cNvSpPr>
          <p:nvPr>
            <p:ph sz="quarter" idx="14"/>
          </p:nvPr>
        </p:nvSpPr>
        <p:spPr>
          <a:xfrm>
            <a:off x="5993969" y="2861733"/>
            <a:ext cx="5088713" cy="2512852"/>
          </a:xfrm>
        </p:spPr>
        <p:txBody>
          <a:bodyPr ancho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EAA66BCE-B9F4-4C0E-B240-0B9F9D032245}" type="datetime1">
              <a:rPr lang="fr-FR" smtClean="0"/>
              <a:t>07/11/2019</a:t>
            </a:fld>
            <a:endParaRPr lang="fr-FR"/>
          </a:p>
        </p:txBody>
      </p:sp>
      <p:sp>
        <p:nvSpPr>
          <p:cNvPr id="8" name="Footer Placeholder 7"/>
          <p:cNvSpPr>
            <a:spLocks noGrp="1"/>
          </p:cNvSpPr>
          <p:nvPr>
            <p:ph type="ftr" sz="quarter" idx="11"/>
          </p:nvPr>
        </p:nvSpPr>
        <p:spPr/>
        <p:txBody>
          <a:bodyPr/>
          <a:lstStyle/>
          <a:p>
            <a:r>
              <a:rPr lang="fr-FR"/>
              <a:t>mevel christophe</a:t>
            </a:r>
          </a:p>
        </p:txBody>
      </p:sp>
      <p:sp>
        <p:nvSpPr>
          <p:cNvPr id="9" name="Slide Number Placeholder 8"/>
          <p:cNvSpPr>
            <a:spLocks noGrp="1"/>
          </p:cNvSpPr>
          <p:nvPr>
            <p:ph type="sldNum" sz="quarter" idx="12"/>
          </p:nvPr>
        </p:nvSpPr>
        <p:spPr/>
        <p:txBody>
          <a:bodyPr/>
          <a:lstStyle/>
          <a:p>
            <a:fld id="{D36F33B7-9A85-457B-8A49-2F9D48DC0B12}" type="slidenum">
              <a:rPr lang="fr-FR" smtClean="0"/>
              <a:t>‹N°›</a:t>
            </a:fld>
            <a:endParaRPr lang="fr-FR"/>
          </a:p>
        </p:txBody>
      </p:sp>
    </p:spTree>
    <p:extLst>
      <p:ext uri="{BB962C8B-B14F-4D97-AF65-F5344CB8AC3E}">
        <p14:creationId xmlns:p14="http://schemas.microsoft.com/office/powerpoint/2010/main" val="21073852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53842584-4963-4DCF-AEE1-51FEE84C75C4}" type="datetime1">
              <a:rPr lang="fr-FR" smtClean="0"/>
              <a:t>07/11/2019</a:t>
            </a:fld>
            <a:endParaRPr lang="fr-FR"/>
          </a:p>
        </p:txBody>
      </p:sp>
      <p:sp>
        <p:nvSpPr>
          <p:cNvPr id="4" name="Footer Placeholder 3"/>
          <p:cNvSpPr>
            <a:spLocks noGrp="1"/>
          </p:cNvSpPr>
          <p:nvPr>
            <p:ph type="ftr" sz="quarter" idx="11"/>
          </p:nvPr>
        </p:nvSpPr>
        <p:spPr/>
        <p:txBody>
          <a:bodyPr/>
          <a:lstStyle/>
          <a:p>
            <a:r>
              <a:rPr lang="fr-FR"/>
              <a:t>mevel christophe</a:t>
            </a:r>
          </a:p>
        </p:txBody>
      </p:sp>
      <p:sp>
        <p:nvSpPr>
          <p:cNvPr id="5" name="Slide Number Placeholder 4"/>
          <p:cNvSpPr>
            <a:spLocks noGrp="1"/>
          </p:cNvSpPr>
          <p:nvPr>
            <p:ph type="sldNum" sz="quarter" idx="12"/>
          </p:nvPr>
        </p:nvSpPr>
        <p:spPr/>
        <p:txBody>
          <a:bodyPr/>
          <a:lstStyle/>
          <a:p>
            <a:fld id="{D36F33B7-9A85-457B-8A49-2F9D48DC0B12}" type="slidenum">
              <a:rPr lang="fr-FR" smtClean="0"/>
              <a:t>‹N°›</a:t>
            </a:fld>
            <a:endParaRPr lang="fr-FR"/>
          </a:p>
        </p:txBody>
      </p:sp>
    </p:spTree>
    <p:extLst>
      <p:ext uri="{BB962C8B-B14F-4D97-AF65-F5344CB8AC3E}">
        <p14:creationId xmlns:p14="http://schemas.microsoft.com/office/powerpoint/2010/main" val="28293037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3B9E6C-4A6E-48C0-9976-AEDC1199042A}" type="datetime1">
              <a:rPr lang="fr-FR" smtClean="0"/>
              <a:t>07/11/2019</a:t>
            </a:fld>
            <a:endParaRPr lang="fr-FR"/>
          </a:p>
        </p:txBody>
      </p:sp>
      <p:sp>
        <p:nvSpPr>
          <p:cNvPr id="3" name="Footer Placeholder 2"/>
          <p:cNvSpPr>
            <a:spLocks noGrp="1"/>
          </p:cNvSpPr>
          <p:nvPr>
            <p:ph type="ftr" sz="quarter" idx="11"/>
          </p:nvPr>
        </p:nvSpPr>
        <p:spPr/>
        <p:txBody>
          <a:bodyPr/>
          <a:lstStyle/>
          <a:p>
            <a:r>
              <a:rPr lang="fr-FR"/>
              <a:t>mevel christophe</a:t>
            </a:r>
          </a:p>
        </p:txBody>
      </p:sp>
      <p:sp>
        <p:nvSpPr>
          <p:cNvPr id="4" name="Slide Number Placeholder 3"/>
          <p:cNvSpPr>
            <a:spLocks noGrp="1"/>
          </p:cNvSpPr>
          <p:nvPr>
            <p:ph type="sldNum" sz="quarter" idx="12"/>
          </p:nvPr>
        </p:nvSpPr>
        <p:spPr/>
        <p:txBody>
          <a:bodyPr/>
          <a:lstStyle/>
          <a:p>
            <a:fld id="{D36F33B7-9A85-457B-8A49-2F9D48DC0B12}" type="slidenum">
              <a:rPr lang="fr-FR" smtClean="0"/>
              <a:t>‹N°›</a:t>
            </a:fld>
            <a:endParaRPr lang="fr-FR"/>
          </a:p>
        </p:txBody>
      </p:sp>
    </p:spTree>
    <p:extLst>
      <p:ext uri="{BB962C8B-B14F-4D97-AF65-F5344CB8AC3E}">
        <p14:creationId xmlns:p14="http://schemas.microsoft.com/office/powerpoint/2010/main" val="33798046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fr-FR"/>
              <a:t>Modifiez le style du titre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Date Placeholder 4"/>
          <p:cNvSpPr>
            <a:spLocks noGrp="1"/>
          </p:cNvSpPr>
          <p:nvPr>
            <p:ph type="dt" sz="half" idx="10"/>
          </p:nvPr>
        </p:nvSpPr>
        <p:spPr/>
        <p:txBody>
          <a:bodyPr/>
          <a:lstStyle/>
          <a:p>
            <a:fld id="{F29F21DA-344B-453A-A1D0-19F6DE38BAF7}" type="datetime1">
              <a:rPr lang="fr-FR" smtClean="0"/>
              <a:t>07/11/2019</a:t>
            </a:fld>
            <a:endParaRPr lang="fr-FR"/>
          </a:p>
        </p:txBody>
      </p:sp>
      <p:sp>
        <p:nvSpPr>
          <p:cNvPr id="6" name="Footer Placeholder 5"/>
          <p:cNvSpPr>
            <a:spLocks noGrp="1"/>
          </p:cNvSpPr>
          <p:nvPr>
            <p:ph type="ftr" sz="quarter" idx="11"/>
          </p:nvPr>
        </p:nvSpPr>
        <p:spPr/>
        <p:txBody>
          <a:bodyPr/>
          <a:lstStyle/>
          <a:p>
            <a:r>
              <a:rPr lang="fr-FR"/>
              <a:t>mevel christophe</a:t>
            </a:r>
          </a:p>
        </p:txBody>
      </p:sp>
      <p:sp>
        <p:nvSpPr>
          <p:cNvPr id="7" name="Slide Number Placeholder 6"/>
          <p:cNvSpPr>
            <a:spLocks noGrp="1"/>
          </p:cNvSpPr>
          <p:nvPr>
            <p:ph type="sldNum" sz="quarter" idx="12"/>
          </p:nvPr>
        </p:nvSpPr>
        <p:spPr/>
        <p:txBody>
          <a:bodyPr/>
          <a:lstStyle/>
          <a:p>
            <a:fld id="{D36F33B7-9A85-457B-8A49-2F9D48DC0B12}" type="slidenum">
              <a:rPr lang="fr-FR" smtClean="0"/>
              <a:t>‹N°›</a:t>
            </a:fld>
            <a:endParaRPr lang="fr-FR"/>
          </a:p>
        </p:txBody>
      </p:sp>
    </p:spTree>
    <p:extLst>
      <p:ext uri="{BB962C8B-B14F-4D97-AF65-F5344CB8AC3E}">
        <p14:creationId xmlns:p14="http://schemas.microsoft.com/office/powerpoint/2010/main" val="26534781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fr-FR"/>
              <a:t>Modifiez le style du titre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Date Placeholder 4"/>
          <p:cNvSpPr>
            <a:spLocks noGrp="1"/>
          </p:cNvSpPr>
          <p:nvPr>
            <p:ph type="dt" sz="half" idx="10"/>
          </p:nvPr>
        </p:nvSpPr>
        <p:spPr/>
        <p:txBody>
          <a:bodyPr/>
          <a:lstStyle/>
          <a:p>
            <a:fld id="{40F9BF00-06DF-4C57-89F3-E6A1E33CE901}" type="datetime1">
              <a:rPr lang="fr-FR" smtClean="0"/>
              <a:t>07/11/2019</a:t>
            </a:fld>
            <a:endParaRPr lang="fr-FR"/>
          </a:p>
        </p:txBody>
      </p:sp>
      <p:sp>
        <p:nvSpPr>
          <p:cNvPr id="6" name="Footer Placeholder 5"/>
          <p:cNvSpPr>
            <a:spLocks noGrp="1"/>
          </p:cNvSpPr>
          <p:nvPr>
            <p:ph type="ftr" sz="quarter" idx="11"/>
          </p:nvPr>
        </p:nvSpPr>
        <p:spPr/>
        <p:txBody>
          <a:bodyPr/>
          <a:lstStyle/>
          <a:p>
            <a:r>
              <a:rPr lang="fr-FR"/>
              <a:t>mevel christophe</a:t>
            </a:r>
          </a:p>
        </p:txBody>
      </p:sp>
      <p:sp>
        <p:nvSpPr>
          <p:cNvPr id="7" name="Slide Number Placeholder 6"/>
          <p:cNvSpPr>
            <a:spLocks noGrp="1"/>
          </p:cNvSpPr>
          <p:nvPr>
            <p:ph type="sldNum" sz="quarter" idx="12"/>
          </p:nvPr>
        </p:nvSpPr>
        <p:spPr/>
        <p:txBody>
          <a:bodyPr/>
          <a:lstStyle/>
          <a:p>
            <a:fld id="{D36F33B7-9A85-457B-8A49-2F9D48DC0B12}" type="slidenum">
              <a:rPr lang="fr-FR" smtClean="0"/>
              <a:t>‹N°›</a:t>
            </a:fld>
            <a:endParaRPr lang="fr-FR"/>
          </a:p>
        </p:txBody>
      </p:sp>
    </p:spTree>
    <p:extLst>
      <p:ext uri="{BB962C8B-B14F-4D97-AF65-F5344CB8AC3E}">
        <p14:creationId xmlns:p14="http://schemas.microsoft.com/office/powerpoint/2010/main" val="10378272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E809186D-8CAB-4168-8097-D43CAA516CF8}" type="datetime1">
              <a:rPr lang="fr-FR" smtClean="0"/>
              <a:t>07/11/2019</a:t>
            </a:fld>
            <a:endParaRPr lang="fr-FR"/>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r>
              <a:rPr lang="fr-FR"/>
              <a:t>mevel christophe</a:t>
            </a:r>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D36F33B7-9A85-457B-8A49-2F9D48DC0B12}" type="slidenum">
              <a:rPr lang="fr-FR" smtClean="0"/>
              <a:t>‹N°›</a:t>
            </a:fld>
            <a:endParaRPr lang="fr-FR"/>
          </a:p>
        </p:txBody>
      </p:sp>
    </p:spTree>
    <p:extLst>
      <p:ext uri="{BB962C8B-B14F-4D97-AF65-F5344CB8AC3E}">
        <p14:creationId xmlns:p14="http://schemas.microsoft.com/office/powerpoint/2010/main" val="23003195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hdr="0" dt="0"/>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0.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image" Target="../media/image90.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chart" Target="../charts/chart1.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0.png"/><Relationship Id="rId7" Type="http://schemas.openxmlformats.org/officeDocument/2006/relationships/image" Target="../media/image150.png"/><Relationship Id="rId2" Type="http://schemas.openxmlformats.org/officeDocument/2006/relationships/image" Target="../media/image110.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rot="21420000">
            <a:off x="891201" y="253378"/>
            <a:ext cx="9755187" cy="2766528"/>
          </a:xfrm>
        </p:spPr>
        <p:txBody>
          <a:bodyPr>
            <a:normAutofit/>
          </a:bodyPr>
          <a:lstStyle/>
          <a:p>
            <a:pPr algn="l"/>
            <a:r>
              <a:rPr lang="fr-FR" sz="6600" dirty="0"/>
              <a:t>Thème: Analyse</a:t>
            </a:r>
            <a:br>
              <a:rPr lang="fr-FR" sz="3600" dirty="0"/>
            </a:br>
            <a:br>
              <a:rPr lang="fr-FR" sz="3600" dirty="0"/>
            </a:br>
            <a:r>
              <a:rPr lang="fr-FR" sz="3600" dirty="0"/>
              <a:t>			</a:t>
            </a:r>
            <a:r>
              <a:rPr lang="fr-FR" sz="3200" dirty="0"/>
              <a:t>séquence 3:</a:t>
            </a:r>
            <a:br>
              <a:rPr lang="fr-FR" sz="3200" dirty="0"/>
            </a:br>
            <a:r>
              <a:rPr lang="fr-FR" sz="3200" dirty="0"/>
              <a:t>		Les suites </a:t>
            </a:r>
            <a:r>
              <a:rPr lang="fr-FR" sz="3200" dirty="0" err="1"/>
              <a:t>numÉriques</a:t>
            </a:r>
            <a:endParaRPr lang="fr-FR" sz="4400" dirty="0"/>
          </a:p>
        </p:txBody>
      </p:sp>
      <p:sp>
        <p:nvSpPr>
          <p:cNvPr id="4" name="Espace réservé du pied de page 3"/>
          <p:cNvSpPr>
            <a:spLocks noGrp="1"/>
          </p:cNvSpPr>
          <p:nvPr>
            <p:ph type="ftr" sz="quarter" idx="11"/>
          </p:nvPr>
        </p:nvSpPr>
        <p:spPr/>
        <p:txBody>
          <a:bodyPr/>
          <a:lstStyle/>
          <a:p>
            <a:r>
              <a:rPr lang="fr-FR" sz="2800" dirty="0" err="1"/>
              <a:t>mevel</a:t>
            </a:r>
            <a:r>
              <a:rPr lang="fr-FR" sz="2800" dirty="0"/>
              <a:t> </a:t>
            </a:r>
            <a:r>
              <a:rPr lang="fr-FR" sz="2800" dirty="0" err="1"/>
              <a:t>christophe</a:t>
            </a:r>
            <a:endParaRPr lang="fr-FR" sz="2800" dirty="0"/>
          </a:p>
        </p:txBody>
      </p:sp>
      <p:sp>
        <p:nvSpPr>
          <p:cNvPr id="5" name="Espace réservé du numéro de diapositive 4"/>
          <p:cNvSpPr>
            <a:spLocks noGrp="1"/>
          </p:cNvSpPr>
          <p:nvPr>
            <p:ph type="sldNum" sz="quarter" idx="12"/>
          </p:nvPr>
        </p:nvSpPr>
        <p:spPr/>
        <p:txBody>
          <a:bodyPr/>
          <a:lstStyle/>
          <a:p>
            <a:fld id="{D36F33B7-9A85-457B-8A49-2F9D48DC0B12}" type="slidenum">
              <a:rPr lang="fr-FR" smtClean="0"/>
              <a:t>1</a:t>
            </a:fld>
            <a:endParaRPr lang="fr-FR"/>
          </a:p>
        </p:txBody>
      </p:sp>
      <p:pic>
        <p:nvPicPr>
          <p:cNvPr id="7" name="Imag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407079">
            <a:off x="9848150" y="4837057"/>
            <a:ext cx="1117460" cy="393651"/>
          </a:xfrm>
          <a:prstGeom prst="rect">
            <a:avLst/>
          </a:prstGeom>
        </p:spPr>
      </p:pic>
      <p:pic>
        <p:nvPicPr>
          <p:cNvPr id="9" name="Image 8">
            <a:extLst>
              <a:ext uri="{FF2B5EF4-FFF2-40B4-BE49-F238E27FC236}">
                <a16:creationId xmlns:a16="http://schemas.microsoft.com/office/drawing/2014/main" id="{EA40FBC0-0AE0-1C4F-84F6-FF861DBFA2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99869">
            <a:off x="7492369" y="191588"/>
            <a:ext cx="3187700" cy="1193800"/>
          </a:xfrm>
          <a:prstGeom prst="rect">
            <a:avLst/>
          </a:prstGeom>
        </p:spPr>
      </p:pic>
      <p:pic>
        <p:nvPicPr>
          <p:cNvPr id="10" name="Image 9">
            <a:extLst>
              <a:ext uri="{FF2B5EF4-FFF2-40B4-BE49-F238E27FC236}">
                <a16:creationId xmlns:a16="http://schemas.microsoft.com/office/drawing/2014/main" id="{34D9E955-7FDE-6D43-9CA7-2729DE5FA16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1411653">
            <a:off x="9415279" y="2411142"/>
            <a:ext cx="1559196" cy="1559196"/>
          </a:xfrm>
          <a:prstGeom prst="rect">
            <a:avLst/>
          </a:prstGeom>
        </p:spPr>
      </p:pic>
      <p:pic>
        <p:nvPicPr>
          <p:cNvPr id="6" name="Image 5">
            <a:extLst>
              <a:ext uri="{FF2B5EF4-FFF2-40B4-BE49-F238E27FC236}">
                <a16:creationId xmlns:a16="http://schemas.microsoft.com/office/drawing/2014/main" id="{B31950F0-57BC-5944-B49D-B94AAD4B45B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416992">
            <a:off x="1420526" y="3162374"/>
            <a:ext cx="6832600" cy="1651000"/>
          </a:xfrm>
          <a:prstGeom prst="rect">
            <a:avLst/>
          </a:prstGeom>
        </p:spPr>
      </p:pic>
    </p:spTree>
    <p:extLst>
      <p:ext uri="{BB962C8B-B14F-4D97-AF65-F5344CB8AC3E}">
        <p14:creationId xmlns:p14="http://schemas.microsoft.com/office/powerpoint/2010/main" val="18264441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r>
              <a:rPr lang="fr-FR"/>
              <a:t>mevel christophe</a:t>
            </a:r>
          </a:p>
        </p:txBody>
      </p:sp>
      <p:sp>
        <p:nvSpPr>
          <p:cNvPr id="5" name="Espace réservé du numéro de diapositive 4"/>
          <p:cNvSpPr>
            <a:spLocks noGrp="1"/>
          </p:cNvSpPr>
          <p:nvPr>
            <p:ph type="sldNum" sz="quarter" idx="12"/>
          </p:nvPr>
        </p:nvSpPr>
        <p:spPr/>
        <p:txBody>
          <a:bodyPr/>
          <a:lstStyle/>
          <a:p>
            <a:fld id="{D36F33B7-9A85-457B-8A49-2F9D48DC0B12}" type="slidenum">
              <a:rPr lang="fr-FR" smtClean="0"/>
              <a:t>2</a:t>
            </a:fld>
            <a:endParaRPr lang="fr-FR"/>
          </a:p>
        </p:txBody>
      </p:sp>
      <p:sp>
        <p:nvSpPr>
          <p:cNvPr id="65" name="Rectangle 64"/>
          <p:cNvSpPr/>
          <p:nvPr/>
        </p:nvSpPr>
        <p:spPr>
          <a:xfrm>
            <a:off x="528361" y="332458"/>
            <a:ext cx="2002471" cy="369332"/>
          </a:xfrm>
          <a:prstGeom prst="rect">
            <a:avLst/>
          </a:prstGeom>
        </p:spPr>
        <p:txBody>
          <a:bodyPr wrap="none">
            <a:spAutoFit/>
          </a:bodyPr>
          <a:lstStyle/>
          <a:p>
            <a:pPr>
              <a:spcAft>
                <a:spcPts val="0"/>
              </a:spcAft>
            </a:pPr>
            <a:r>
              <a:rPr lang="fr-FR" b="1" dirty="0">
                <a:solidFill>
                  <a:srgbClr val="FF0000"/>
                </a:solidFill>
                <a:effectLst>
                  <a:outerShdw blurRad="38100" dist="38100" dir="2700000" algn="tl">
                    <a:srgbClr val="000000">
                      <a:alpha val="43137"/>
                    </a:srgbClr>
                  </a:outerShdw>
                </a:effectLst>
                <a:latin typeface="Comic Sans MS" panose="030F0702030302020204" pitchFamily="66" charset="0"/>
                <a:ea typeface="Times New Roman" panose="02020603050405020304" pitchFamily="18" charset="0"/>
              </a:rPr>
              <a:t>1°) Préliminaires</a:t>
            </a:r>
            <a:endParaRPr lang="fr-FR" sz="1600" dirty="0">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p:txBody>
      </p:sp>
      <p:pic>
        <p:nvPicPr>
          <p:cNvPr id="9" name="Imag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12539" y="5809743"/>
            <a:ext cx="1117460" cy="393651"/>
          </a:xfrm>
          <a:prstGeom prst="rect">
            <a:avLst/>
          </a:prstGeom>
        </p:spPr>
      </p:pic>
      <p:sp>
        <p:nvSpPr>
          <p:cNvPr id="11" name="Rectangle 4"/>
          <p:cNvSpPr>
            <a:spLocks noChangeArrowheads="1"/>
          </p:cNvSpPr>
          <p:nvPr/>
        </p:nvSpPr>
        <p:spPr bwMode="auto">
          <a:xfrm>
            <a:off x="685800" y="1040342"/>
            <a:ext cx="9743535" cy="80021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dirty="0">
                <a:ln>
                  <a:noFill/>
                </a:ln>
                <a:solidFill>
                  <a:schemeClr val="tx1"/>
                </a:solidFill>
                <a:effectLst/>
                <a:latin typeface="Comic Sans MS" panose="030F0702030302020204" pitchFamily="66" charset="0"/>
                <a:ea typeface="Times New Roman" pitchFamily="18" charset="0"/>
                <a:cs typeface="Arial" pitchFamily="34" charset="0"/>
              </a:rPr>
              <a:t>Dès l'Antiquité, </a:t>
            </a:r>
            <a:r>
              <a:rPr kumimoji="0" lang="fr-FR" sz="1400" b="0" i="1" u="none" strike="noStrike" cap="none" normalizeH="0" baseline="0" dirty="0">
                <a:ln>
                  <a:noFill/>
                </a:ln>
                <a:solidFill>
                  <a:schemeClr val="tx1"/>
                </a:solidFill>
                <a:effectLst/>
                <a:latin typeface="Comic Sans MS" panose="030F0702030302020204" pitchFamily="66" charset="0"/>
                <a:ea typeface="Times New Roman" pitchFamily="18" charset="0"/>
                <a:cs typeface="Arial" pitchFamily="34" charset="0"/>
              </a:rPr>
              <a:t>Archimède de Syracuse</a:t>
            </a:r>
            <a:r>
              <a:rPr kumimoji="0" lang="fr-FR" sz="1400" b="0" i="0" u="none" strike="noStrike" cap="none" normalizeH="0" baseline="0" dirty="0">
                <a:ln>
                  <a:noFill/>
                </a:ln>
                <a:solidFill>
                  <a:schemeClr val="tx1"/>
                </a:solidFill>
                <a:effectLst/>
                <a:latin typeface="Comic Sans MS" panose="030F0702030302020204" pitchFamily="66" charset="0"/>
                <a:ea typeface="Times New Roman" pitchFamily="18" charset="0"/>
                <a:cs typeface="Arial" pitchFamily="34" charset="0"/>
              </a:rPr>
              <a:t> (-287 ; -212), met en œuvre une procédure itérative pour trouver une approximation du nombre  </a:t>
            </a:r>
            <a:r>
              <a:rPr kumimoji="0" lang="fr-FR" sz="1400" b="0" i="0" u="none" strike="noStrike" cap="none" normalizeH="0" baseline="0" dirty="0">
                <a:ln>
                  <a:noFill/>
                </a:ln>
                <a:solidFill>
                  <a:schemeClr val="tx1"/>
                </a:solidFill>
                <a:effectLst/>
                <a:latin typeface="Comic Sans MS" panose="030F0702030302020204" pitchFamily="66" charset="0"/>
                <a:ea typeface="Times New Roman" pitchFamily="18" charset="0"/>
                <a:cs typeface="Arial" pitchFamily="34" charset="0"/>
                <a:sym typeface="Symbol"/>
              </a:rPr>
              <a:t>.</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b="0" i="0" u="none" strike="noStrike" cap="none" normalizeH="0" baseline="0" dirty="0">
                <a:ln>
                  <a:noFill/>
                </a:ln>
                <a:solidFill>
                  <a:schemeClr val="tx1"/>
                </a:solidFill>
                <a:effectLst/>
                <a:latin typeface="Arial" pitchFamily="34" charset="0"/>
                <a:ea typeface="Times New Roman" pitchFamily="18" charset="0"/>
                <a:cs typeface="Arial" pitchFamily="34" charset="0"/>
                <a:sym typeface="Symbol"/>
              </a:rPr>
              <a:t> </a:t>
            </a:r>
            <a:endParaRPr kumimoji="0" lang="fr-FR" sz="2800" b="0" i="0" u="none" strike="noStrike" cap="none" normalizeH="0" baseline="0" dirty="0">
              <a:ln>
                <a:noFill/>
              </a:ln>
              <a:solidFill>
                <a:schemeClr val="tx1"/>
              </a:solidFill>
              <a:effectLst/>
              <a:latin typeface="Arial" pitchFamily="34" charset="0"/>
            </a:endParaRPr>
          </a:p>
        </p:txBody>
      </p:sp>
      <p:sp>
        <p:nvSpPr>
          <p:cNvPr id="13" name="Rectangle 5"/>
          <p:cNvSpPr>
            <a:spLocks noChangeArrowheads="1"/>
          </p:cNvSpPr>
          <p:nvPr/>
        </p:nvSpPr>
        <p:spPr bwMode="auto">
          <a:xfrm>
            <a:off x="685800" y="1781009"/>
            <a:ext cx="8647981" cy="16004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dirty="0">
                <a:ln>
                  <a:noFill/>
                </a:ln>
                <a:solidFill>
                  <a:schemeClr val="tx1"/>
                </a:solidFill>
                <a:effectLst/>
                <a:latin typeface="Comic Sans MS" panose="030F0702030302020204" pitchFamily="66" charset="0"/>
                <a:ea typeface="Times New Roman" pitchFamily="18" charset="0"/>
                <a:cs typeface="Arial" pitchFamily="34" charset="0"/>
              </a:rPr>
              <a:t>Il encadre le cercle par des polygones inscrits et circonscrits possédant un nombre de côtés de plus en plus grand. Par ce procédé, </a:t>
            </a:r>
            <a:r>
              <a:rPr kumimoji="0" lang="fr-FR" sz="1400" b="0" i="1" u="none" strike="noStrike" cap="none" normalizeH="0" baseline="0" dirty="0">
                <a:ln>
                  <a:noFill/>
                </a:ln>
                <a:solidFill>
                  <a:schemeClr val="tx1"/>
                </a:solidFill>
                <a:effectLst/>
                <a:latin typeface="Comic Sans MS" panose="030F0702030302020204" pitchFamily="66" charset="0"/>
                <a:ea typeface="Times New Roman" pitchFamily="18" charset="0"/>
                <a:cs typeface="Arial" pitchFamily="34" charset="0"/>
              </a:rPr>
              <a:t>Archimède</a:t>
            </a:r>
            <a:r>
              <a:rPr kumimoji="0" lang="fr-FR" sz="1400" b="0" i="0" u="none" strike="noStrike" cap="none" normalizeH="0" baseline="0" dirty="0">
                <a:ln>
                  <a:noFill/>
                </a:ln>
                <a:solidFill>
                  <a:schemeClr val="tx1"/>
                </a:solidFill>
                <a:effectLst/>
                <a:latin typeface="Comic Sans MS" panose="030F0702030302020204" pitchFamily="66" charset="0"/>
                <a:ea typeface="Times New Roman" pitchFamily="18" charset="0"/>
                <a:cs typeface="Arial" pitchFamily="34" charset="0"/>
              </a:rPr>
              <a:t> donne naissance, sans le savoir, à la notion de suite numérique.</a:t>
            </a:r>
            <a:endParaRPr kumimoji="0" lang="fr-FR" sz="1400" b="0" i="0" u="none" strike="noStrike" cap="none" normalizeH="0" baseline="0" dirty="0">
              <a:ln>
                <a:noFill/>
              </a:ln>
              <a:solidFill>
                <a:schemeClr val="tx1"/>
              </a:solidFill>
              <a:effectLst/>
              <a:latin typeface="Comic Sans MS" panose="030F0702030302020204" pitchFamily="66"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dirty="0">
                <a:ln>
                  <a:noFill/>
                </a:ln>
                <a:solidFill>
                  <a:schemeClr val="tx1"/>
                </a:solidFill>
                <a:effectLst/>
                <a:latin typeface="Comic Sans MS" panose="030F0702030302020204" pitchFamily="66" charset="0"/>
                <a:ea typeface="Times New Roman" pitchFamily="18" charset="0"/>
                <a:cs typeface="Arial" pitchFamily="34" charset="0"/>
              </a:rPr>
              <a:t>Vers la fin du XVIIe siècle, des méthodes semblables sont utilisées pour résoudre des équations de façon approchée pour des problèmes de longueurs, d'aires, …</a:t>
            </a:r>
            <a:endParaRPr kumimoji="0" lang="fr-FR" sz="1400" b="0" i="0" u="none" strike="noStrike" cap="none" normalizeH="0" baseline="0" dirty="0">
              <a:ln>
                <a:noFill/>
              </a:ln>
              <a:solidFill>
                <a:schemeClr val="tx1"/>
              </a:solidFill>
              <a:effectLst/>
              <a:latin typeface="Comic Sans MS" panose="030F0702030302020204" pitchFamily="66"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dirty="0">
                <a:ln>
                  <a:noFill/>
                </a:ln>
                <a:solidFill>
                  <a:schemeClr val="tx1"/>
                </a:solidFill>
                <a:effectLst/>
                <a:latin typeface="Comic Sans MS" panose="030F0702030302020204" pitchFamily="66" charset="0"/>
                <a:ea typeface="Times New Roman" pitchFamily="18" charset="0"/>
                <a:cs typeface="Arial" pitchFamily="34" charset="0"/>
              </a:rPr>
              <a:t>Un formalisme plus rigoureux de la notion de suite n'apparaitra qu'au début du XIXe siècle avec le mathématicien français </a:t>
            </a:r>
            <a:r>
              <a:rPr kumimoji="0" lang="fr-FR" sz="1400" b="0" i="1" u="none" strike="noStrike" cap="none" normalizeH="0" baseline="0" dirty="0">
                <a:ln>
                  <a:noFill/>
                </a:ln>
                <a:solidFill>
                  <a:schemeClr val="tx1"/>
                </a:solidFill>
                <a:effectLst/>
                <a:latin typeface="Comic Sans MS" panose="030F0702030302020204" pitchFamily="66" charset="0"/>
                <a:ea typeface="Times New Roman" pitchFamily="18" charset="0"/>
                <a:cs typeface="Arial" pitchFamily="34" charset="0"/>
              </a:rPr>
              <a:t>Augustin Louis Cauchy</a:t>
            </a:r>
            <a:r>
              <a:rPr kumimoji="0" lang="fr-FR" sz="1400" b="0" i="0" u="none" strike="noStrike" cap="none" normalizeH="0" baseline="0" dirty="0">
                <a:ln>
                  <a:noFill/>
                </a:ln>
                <a:solidFill>
                  <a:schemeClr val="tx1"/>
                </a:solidFill>
                <a:effectLst/>
                <a:latin typeface="Comic Sans MS" panose="030F0702030302020204" pitchFamily="66" charset="0"/>
                <a:ea typeface="Times New Roman" pitchFamily="18" charset="0"/>
                <a:cs typeface="Arial" pitchFamily="34" charset="0"/>
              </a:rPr>
              <a:t> (1789 ; 1857).</a:t>
            </a:r>
            <a:endParaRPr kumimoji="0" lang="fr-FR" sz="1400" b="0" i="0" u="none" strike="noStrike" cap="none" normalizeH="0" baseline="0" dirty="0">
              <a:ln>
                <a:noFill/>
              </a:ln>
              <a:solidFill>
                <a:schemeClr val="tx1"/>
              </a:solidFill>
              <a:effectLst/>
              <a:latin typeface="Comic Sans MS" panose="030F0702030302020204" pitchFamily="66" charset="0"/>
            </a:endParaRPr>
          </a:p>
        </p:txBody>
      </p:sp>
      <p:sp>
        <p:nvSpPr>
          <p:cNvPr id="14" name="Rectangle 13"/>
          <p:cNvSpPr/>
          <p:nvPr/>
        </p:nvSpPr>
        <p:spPr>
          <a:xfrm>
            <a:off x="685800" y="3860423"/>
            <a:ext cx="10479166" cy="954107"/>
          </a:xfrm>
          <a:prstGeom prst="rect">
            <a:avLst/>
          </a:prstGeom>
        </p:spPr>
        <p:txBody>
          <a:bodyPr wrap="square">
            <a:spAutoFit/>
          </a:bodyPr>
          <a:lstStyle/>
          <a:p>
            <a:r>
              <a:rPr lang="fr-FR" sz="1400" dirty="0">
                <a:latin typeface="Comic Sans MS" panose="030F0702030302020204" pitchFamily="66" charset="0"/>
                <a:cs typeface="Arial" pitchFamily="34" charset="0"/>
              </a:rPr>
              <a:t>D’autres applications sont les tests psychotechniques effectués lors d’entretien d’embauche,  la prédiction de l’évolution des marchés financiers très utile pour les traders, la génétique mais aussi dans le domaine bancaire comme les prêts, les tableaux</a:t>
            </a:r>
          </a:p>
          <a:p>
            <a:r>
              <a:rPr lang="fr-FR" sz="1400" dirty="0">
                <a:latin typeface="Comic Sans MS" panose="030F0702030302020204" pitchFamily="66" charset="0"/>
                <a:cs typeface="Arial" pitchFamily="34" charset="0"/>
              </a:rPr>
              <a:t>d’amortissement, les comparaisons de placements à long terme…</a:t>
            </a:r>
          </a:p>
        </p:txBody>
      </p:sp>
      <p:pic>
        <p:nvPicPr>
          <p:cNvPr id="15" name="Picture 2"/>
          <p:cNvPicPr>
            <a:picLocks noChangeAspect="1" noChangeArrowheads="1"/>
          </p:cNvPicPr>
          <p:nvPr/>
        </p:nvPicPr>
        <p:blipFill>
          <a:blip r:embed="rId3" cstate="print"/>
          <a:srcRect/>
          <a:stretch>
            <a:fillRect/>
          </a:stretch>
        </p:blipFill>
        <p:spPr bwMode="auto">
          <a:xfrm>
            <a:off x="9760657" y="1777084"/>
            <a:ext cx="896938" cy="1346597"/>
          </a:xfrm>
          <a:prstGeom prst="rect">
            <a:avLst/>
          </a:prstGeom>
          <a:noFill/>
        </p:spPr>
      </p:pic>
    </p:spTree>
    <p:extLst>
      <p:ext uri="{BB962C8B-B14F-4D97-AF65-F5344CB8AC3E}">
        <p14:creationId xmlns:p14="http://schemas.microsoft.com/office/powerpoint/2010/main" val="37862782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a:t>mevel christophe</a:t>
            </a:r>
          </a:p>
        </p:txBody>
      </p:sp>
      <p:sp>
        <p:nvSpPr>
          <p:cNvPr id="3" name="Espace réservé du numéro de diapositive 2"/>
          <p:cNvSpPr>
            <a:spLocks noGrp="1"/>
          </p:cNvSpPr>
          <p:nvPr>
            <p:ph type="sldNum" sz="quarter" idx="12"/>
          </p:nvPr>
        </p:nvSpPr>
        <p:spPr/>
        <p:txBody>
          <a:bodyPr/>
          <a:lstStyle/>
          <a:p>
            <a:fld id="{D36F33B7-9A85-457B-8A49-2F9D48DC0B12}" type="slidenum">
              <a:rPr lang="fr-FR" smtClean="0"/>
              <a:t>3</a:t>
            </a:fld>
            <a:endParaRPr lang="fr-FR"/>
          </a:p>
        </p:txBody>
      </p:sp>
      <p:sp>
        <p:nvSpPr>
          <p:cNvPr id="4" name="ZoneTexte 3"/>
          <p:cNvSpPr txBox="1"/>
          <p:nvPr/>
        </p:nvSpPr>
        <p:spPr>
          <a:xfrm>
            <a:off x="685801" y="344488"/>
            <a:ext cx="4887877" cy="369332"/>
          </a:xfrm>
          <a:prstGeom prst="rect">
            <a:avLst/>
          </a:prstGeom>
          <a:noFill/>
        </p:spPr>
        <p:txBody>
          <a:bodyPr wrap="none" rtlCol="0">
            <a:spAutoFit/>
          </a:bodyPr>
          <a:lstStyle/>
          <a:p>
            <a:r>
              <a:rPr lang="fr-FR" b="1" dirty="0">
                <a:solidFill>
                  <a:srgbClr val="FF0000"/>
                </a:solidFill>
                <a:effectLst>
                  <a:outerShdw blurRad="38100" dist="38100" dir="2700000" algn="tl">
                    <a:srgbClr val="000000">
                      <a:alpha val="43137"/>
                    </a:srgbClr>
                  </a:outerShdw>
                </a:effectLst>
                <a:latin typeface="Comic Sans MS" panose="030F0702030302020204" pitchFamily="66" charset="0"/>
                <a:cs typeface="Arial" pitchFamily="34" charset="0"/>
              </a:rPr>
              <a:t>2°) Définition et représentation graphique</a:t>
            </a:r>
          </a:p>
        </p:txBody>
      </p:sp>
      <p:sp>
        <p:nvSpPr>
          <p:cNvPr id="6" name="Rectangle 1"/>
          <p:cNvSpPr>
            <a:spLocks noChangeArrowheads="1"/>
          </p:cNvSpPr>
          <p:nvPr/>
        </p:nvSpPr>
        <p:spPr bwMode="auto">
          <a:xfrm>
            <a:off x="836297" y="1403378"/>
            <a:ext cx="9782819" cy="738664"/>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dirty="0">
                <a:ln>
                  <a:noFill/>
                </a:ln>
                <a:solidFill>
                  <a:srgbClr val="FF0000"/>
                </a:solidFill>
                <a:effectLst>
                  <a:outerShdw blurRad="38100" dist="38100" dir="2700000" algn="tl">
                    <a:srgbClr val="000000">
                      <a:alpha val="43137"/>
                    </a:srgbClr>
                  </a:outerShdw>
                </a:effectLst>
                <a:latin typeface="Comic Sans MS" panose="030F0702030302020204" pitchFamily="66" charset="0"/>
                <a:ea typeface="Times New Roman" pitchFamily="18" charset="0"/>
                <a:cs typeface="Arial" pitchFamily="34" charset="0"/>
              </a:rPr>
              <a:t>Définition:</a:t>
            </a:r>
            <a:r>
              <a:rPr kumimoji="0" lang="fr-FR" sz="1400" b="1" i="0" u="none" strike="noStrike" cap="none" normalizeH="0" dirty="0">
                <a:ln>
                  <a:noFill/>
                </a:ln>
                <a:solidFill>
                  <a:srgbClr val="FF0000"/>
                </a:solidFill>
                <a:effectLst>
                  <a:outerShdw blurRad="38100" dist="38100" dir="2700000" algn="tl">
                    <a:srgbClr val="000000">
                      <a:alpha val="43137"/>
                    </a:srgbClr>
                  </a:outerShdw>
                </a:effectLst>
                <a:latin typeface="Comic Sans MS" panose="030F0702030302020204" pitchFamily="66" charset="0"/>
                <a:ea typeface="Times New Roman" pitchFamily="18" charset="0"/>
                <a:cs typeface="Arial" pitchFamily="34" charset="0"/>
              </a:rPr>
              <a:t> </a:t>
            </a:r>
            <a:r>
              <a:rPr kumimoji="0" lang="fr-FR" sz="1400" b="0" i="0" u="none" strike="noStrike" cap="none" normalizeH="0" baseline="0" dirty="0">
                <a:ln>
                  <a:noFill/>
                </a:ln>
                <a:solidFill>
                  <a:srgbClr val="FF0000"/>
                </a:solidFill>
                <a:effectLst/>
                <a:latin typeface="Comic Sans MS" panose="030F0702030302020204" pitchFamily="66" charset="0"/>
                <a:ea typeface="Times New Roman" pitchFamily="18" charset="0"/>
                <a:cs typeface="Arial" pitchFamily="34" charset="0"/>
              </a:rPr>
              <a:t>Une </a:t>
            </a:r>
            <a:r>
              <a:rPr kumimoji="0" lang="fr-FR" sz="1400" b="0" i="0" strike="noStrike" cap="none" normalizeH="0" baseline="0" dirty="0">
                <a:ln>
                  <a:noFill/>
                </a:ln>
                <a:solidFill>
                  <a:srgbClr val="FF0000"/>
                </a:solidFill>
                <a:effectLst/>
                <a:latin typeface="Comic Sans MS" panose="030F0702030302020204" pitchFamily="66" charset="0"/>
                <a:ea typeface="Times New Roman" pitchFamily="18" charset="0"/>
                <a:cs typeface="Arial" pitchFamily="34" charset="0"/>
              </a:rPr>
              <a:t>suite numérique notée </a:t>
            </a:r>
            <a:r>
              <a:rPr kumimoji="0" lang="fr-FR" sz="1400" b="0" i="0" u="none" strike="noStrike" cap="none" normalizeH="0" baseline="0" dirty="0">
                <a:ln>
                  <a:noFill/>
                </a:ln>
                <a:solidFill>
                  <a:srgbClr val="FF0000"/>
                </a:solidFill>
                <a:effectLst/>
                <a:latin typeface="Comic Sans MS" panose="030F0702030302020204" pitchFamily="66" charset="0"/>
                <a:ea typeface="Times New Roman" pitchFamily="18" charset="0"/>
                <a:cs typeface="Arial" pitchFamily="34" charset="0"/>
              </a:rPr>
              <a:t>(</a:t>
            </a:r>
            <a:r>
              <a:rPr kumimoji="0" lang="fr-FR" sz="1400" b="0" i="1" u="none" strike="noStrike" cap="none" normalizeH="0" baseline="0" dirty="0">
                <a:ln>
                  <a:noFill/>
                </a:ln>
                <a:solidFill>
                  <a:srgbClr val="FF0000"/>
                </a:solidFill>
                <a:effectLst/>
                <a:latin typeface="Comic Sans MS" panose="030F0702030302020204" pitchFamily="66" charset="0"/>
                <a:ea typeface="Times New Roman" pitchFamily="18" charset="0"/>
                <a:cs typeface="Arial" pitchFamily="34" charset="0"/>
              </a:rPr>
              <a:t>u</a:t>
            </a:r>
            <a:r>
              <a:rPr kumimoji="0" lang="fr-FR" sz="1400" b="0" i="1" u="none" strike="noStrike" cap="none" normalizeH="0" baseline="-30000" dirty="0">
                <a:ln>
                  <a:noFill/>
                </a:ln>
                <a:solidFill>
                  <a:srgbClr val="FF0000"/>
                </a:solidFill>
                <a:effectLst/>
                <a:latin typeface="Comic Sans MS" panose="030F0702030302020204" pitchFamily="66" charset="0"/>
                <a:ea typeface="Times New Roman" pitchFamily="18" charset="0"/>
                <a:cs typeface="Arial" pitchFamily="34" charset="0"/>
              </a:rPr>
              <a:t>n</a:t>
            </a:r>
            <a:r>
              <a:rPr kumimoji="0" lang="fr-FR" sz="1400" b="0" i="0" u="none" strike="noStrike" cap="none" normalizeH="0" baseline="0" dirty="0">
                <a:ln>
                  <a:noFill/>
                </a:ln>
                <a:solidFill>
                  <a:srgbClr val="FF0000"/>
                </a:solidFill>
                <a:effectLst/>
                <a:latin typeface="Comic Sans MS" panose="030F0702030302020204" pitchFamily="66" charset="0"/>
                <a:ea typeface="Times New Roman" pitchFamily="18" charset="0"/>
                <a:cs typeface="Arial" pitchFamily="34" charset="0"/>
              </a:rPr>
              <a:t>) est une liste ordonnée de nombres réels telle qu'à tout entier naturel </a:t>
            </a:r>
            <a:r>
              <a:rPr kumimoji="0" lang="fr-FR" sz="1400" b="0" i="1" u="none" strike="noStrike" cap="none" normalizeH="0" baseline="0" dirty="0">
                <a:ln>
                  <a:noFill/>
                </a:ln>
                <a:solidFill>
                  <a:srgbClr val="FF0000"/>
                </a:solidFill>
                <a:effectLst/>
                <a:latin typeface="Comic Sans MS" panose="030F0702030302020204" pitchFamily="66" charset="0"/>
                <a:ea typeface="Times New Roman" pitchFamily="18" charset="0"/>
                <a:cs typeface="Arial" pitchFamily="34" charset="0"/>
              </a:rPr>
              <a:t>n</a:t>
            </a:r>
            <a:r>
              <a:rPr kumimoji="0" lang="fr-FR" sz="1400" b="0" i="0" u="none" strike="noStrike" cap="none" normalizeH="0" baseline="0" dirty="0">
                <a:ln>
                  <a:noFill/>
                </a:ln>
                <a:solidFill>
                  <a:srgbClr val="FF0000"/>
                </a:solidFill>
                <a:effectLst/>
                <a:latin typeface="Comic Sans MS" panose="030F0702030302020204" pitchFamily="66" charset="0"/>
                <a:ea typeface="Times New Roman" pitchFamily="18" charset="0"/>
                <a:cs typeface="Arial" pitchFamily="34" charset="0"/>
              </a:rPr>
              <a:t> on associe un nombre réel noté </a:t>
            </a:r>
            <a:r>
              <a:rPr kumimoji="0" lang="fr-FR" sz="1400" b="0" i="1" u="none" strike="noStrike" cap="none" normalizeH="0" baseline="0" dirty="0">
                <a:ln>
                  <a:noFill/>
                </a:ln>
                <a:solidFill>
                  <a:srgbClr val="FF0000"/>
                </a:solidFill>
                <a:effectLst/>
                <a:latin typeface="Comic Sans MS" panose="030F0702030302020204" pitchFamily="66" charset="0"/>
                <a:ea typeface="Times New Roman" pitchFamily="18" charset="0"/>
                <a:cs typeface="Arial" pitchFamily="34" charset="0"/>
              </a:rPr>
              <a:t>u</a:t>
            </a:r>
            <a:r>
              <a:rPr kumimoji="0" lang="fr-FR" sz="1400" b="0" i="1" u="none" strike="noStrike" cap="none" normalizeH="0" baseline="-30000" dirty="0">
                <a:ln>
                  <a:noFill/>
                </a:ln>
                <a:solidFill>
                  <a:srgbClr val="FF0000"/>
                </a:solidFill>
                <a:effectLst/>
                <a:latin typeface="Comic Sans MS" panose="030F0702030302020204" pitchFamily="66" charset="0"/>
                <a:ea typeface="Times New Roman" pitchFamily="18" charset="0"/>
                <a:cs typeface="Arial" pitchFamily="34" charset="0"/>
              </a:rPr>
              <a:t>n</a:t>
            </a:r>
            <a:r>
              <a:rPr kumimoji="0" lang="fr-FR" sz="1400" b="0" i="0" u="none" strike="noStrike" cap="none" normalizeH="0" baseline="0" dirty="0">
                <a:ln>
                  <a:noFill/>
                </a:ln>
                <a:solidFill>
                  <a:srgbClr val="FF0000"/>
                </a:solidFill>
                <a:effectLst/>
                <a:latin typeface="Comic Sans MS" panose="030F0702030302020204" pitchFamily="66" charset="0"/>
                <a:ea typeface="Times New Roman" pitchFamily="18" charset="0"/>
                <a:cs typeface="Arial" pitchFamily="34" charset="0"/>
              </a:rPr>
              <a:t>.</a:t>
            </a:r>
            <a:endParaRPr kumimoji="0" lang="fr-FR" sz="1400" b="0" i="0" u="none" strike="noStrike" cap="none" normalizeH="0" baseline="0" dirty="0">
              <a:ln>
                <a:noFill/>
              </a:ln>
              <a:solidFill>
                <a:schemeClr val="tx1"/>
              </a:solidFill>
              <a:effectLst/>
              <a:latin typeface="Comic Sans MS" panose="030F0702030302020204"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400" b="0" i="1" u="none" strike="noStrike" cap="none" normalizeH="0" baseline="0" dirty="0">
                <a:ln>
                  <a:noFill/>
                </a:ln>
                <a:solidFill>
                  <a:srgbClr val="FF0000"/>
                </a:solidFill>
                <a:effectLst/>
                <a:latin typeface="Comic Sans MS" panose="030F0702030302020204" pitchFamily="66" charset="0"/>
                <a:ea typeface="Times New Roman" pitchFamily="18" charset="0"/>
                <a:cs typeface="Arial" pitchFamily="34" charset="0"/>
              </a:rPr>
              <a:t>u</a:t>
            </a:r>
            <a:r>
              <a:rPr kumimoji="0" lang="fr-FR" sz="1400" b="0" i="1" u="none" strike="noStrike" cap="none" normalizeH="0" baseline="-30000" dirty="0">
                <a:ln>
                  <a:noFill/>
                </a:ln>
                <a:solidFill>
                  <a:srgbClr val="FF0000"/>
                </a:solidFill>
                <a:effectLst/>
                <a:latin typeface="Comic Sans MS" panose="030F0702030302020204" pitchFamily="66" charset="0"/>
                <a:ea typeface="Times New Roman" pitchFamily="18" charset="0"/>
                <a:cs typeface="Arial" pitchFamily="34" charset="0"/>
              </a:rPr>
              <a:t>n</a:t>
            </a:r>
            <a:r>
              <a:rPr kumimoji="0" lang="fr-FR" sz="1400" b="0" i="0" u="none" strike="noStrike" cap="none" normalizeH="0" baseline="0" dirty="0">
                <a:ln>
                  <a:noFill/>
                </a:ln>
                <a:solidFill>
                  <a:srgbClr val="FF0000"/>
                </a:solidFill>
                <a:effectLst/>
                <a:latin typeface="Comic Sans MS" panose="030F0702030302020204" pitchFamily="66" charset="0"/>
                <a:ea typeface="Times New Roman" pitchFamily="18" charset="0"/>
                <a:cs typeface="Arial" pitchFamily="34" charset="0"/>
              </a:rPr>
              <a:t> est appelé le </a:t>
            </a:r>
            <a:r>
              <a:rPr kumimoji="0" lang="fr-FR" sz="1400" b="0" i="0" strike="noStrike" cap="none" normalizeH="0" baseline="0" dirty="0">
                <a:ln>
                  <a:noFill/>
                </a:ln>
                <a:solidFill>
                  <a:srgbClr val="FF0000"/>
                </a:solidFill>
                <a:effectLst/>
                <a:latin typeface="Comic Sans MS" panose="030F0702030302020204" pitchFamily="66" charset="0"/>
                <a:ea typeface="Times New Roman" pitchFamily="18" charset="0"/>
                <a:cs typeface="Arial" pitchFamily="34" charset="0"/>
              </a:rPr>
              <a:t>terme de rang </a:t>
            </a:r>
            <a:r>
              <a:rPr kumimoji="0" lang="fr-FR" sz="1400" b="0" i="1" strike="noStrike" cap="none" normalizeH="0" baseline="0" dirty="0">
                <a:ln>
                  <a:noFill/>
                </a:ln>
                <a:solidFill>
                  <a:srgbClr val="FF0000"/>
                </a:solidFill>
                <a:effectLst/>
                <a:latin typeface="Comic Sans MS" panose="030F0702030302020204" pitchFamily="66" charset="0"/>
                <a:ea typeface="Times New Roman" pitchFamily="18" charset="0"/>
                <a:cs typeface="Arial" pitchFamily="34" charset="0"/>
              </a:rPr>
              <a:t>n</a:t>
            </a:r>
            <a:r>
              <a:rPr kumimoji="0" lang="fr-FR" sz="1400" b="0" i="0" strike="noStrike" cap="none" normalizeH="0" baseline="0" dirty="0">
                <a:ln>
                  <a:noFill/>
                </a:ln>
                <a:solidFill>
                  <a:srgbClr val="FF0000"/>
                </a:solidFill>
                <a:effectLst/>
                <a:latin typeface="Comic Sans MS" panose="030F0702030302020204" pitchFamily="66" charset="0"/>
                <a:ea typeface="Times New Roman" pitchFamily="18" charset="0"/>
                <a:cs typeface="Arial" pitchFamily="34" charset="0"/>
              </a:rPr>
              <a:t> </a:t>
            </a:r>
            <a:r>
              <a:rPr kumimoji="0" lang="fr-FR" sz="1400" b="0" i="0" u="none" strike="noStrike" cap="none" normalizeH="0" baseline="0" dirty="0">
                <a:ln>
                  <a:noFill/>
                </a:ln>
                <a:solidFill>
                  <a:srgbClr val="FF0000"/>
                </a:solidFill>
                <a:effectLst/>
                <a:latin typeface="Comic Sans MS" panose="030F0702030302020204" pitchFamily="66" charset="0"/>
                <a:ea typeface="Times New Roman" pitchFamily="18" charset="0"/>
                <a:cs typeface="Arial" pitchFamily="34" charset="0"/>
              </a:rPr>
              <a:t>de cette suite (ou d'indice </a:t>
            </a:r>
            <a:r>
              <a:rPr kumimoji="0" lang="fr-FR" sz="1400" b="0" i="1" u="none" strike="noStrike" cap="none" normalizeH="0" baseline="0" dirty="0">
                <a:ln>
                  <a:noFill/>
                </a:ln>
                <a:solidFill>
                  <a:srgbClr val="FF0000"/>
                </a:solidFill>
                <a:effectLst/>
                <a:latin typeface="Comic Sans MS" panose="030F0702030302020204" pitchFamily="66" charset="0"/>
                <a:ea typeface="Times New Roman" pitchFamily="18" charset="0"/>
                <a:cs typeface="Arial" pitchFamily="34" charset="0"/>
              </a:rPr>
              <a:t>n</a:t>
            </a:r>
            <a:r>
              <a:rPr kumimoji="0" lang="fr-FR" sz="1400" b="0" i="0" u="none" strike="noStrike" cap="none" normalizeH="0" baseline="0" dirty="0">
                <a:ln>
                  <a:noFill/>
                </a:ln>
                <a:solidFill>
                  <a:srgbClr val="FF0000"/>
                </a:solidFill>
                <a:effectLst/>
                <a:latin typeface="Comic Sans MS" panose="030F0702030302020204" pitchFamily="66" charset="0"/>
                <a:ea typeface="Times New Roman" pitchFamily="18" charset="0"/>
                <a:cs typeface="Arial" pitchFamily="34" charset="0"/>
              </a:rPr>
              <a:t>).</a:t>
            </a:r>
            <a:endParaRPr kumimoji="0" lang="fr-FR" sz="1400" b="0" i="0" u="none" strike="noStrike" cap="none" normalizeH="0" baseline="0" dirty="0">
              <a:ln>
                <a:noFill/>
              </a:ln>
              <a:solidFill>
                <a:schemeClr val="tx1"/>
              </a:solidFill>
              <a:effectLst/>
              <a:latin typeface="Comic Sans MS" panose="030F0702030302020204" pitchFamily="66" charset="0"/>
              <a:cs typeface="Arial" pitchFamily="34" charset="0"/>
            </a:endParaRPr>
          </a:p>
        </p:txBody>
      </p:sp>
      <p:sp>
        <p:nvSpPr>
          <p:cNvPr id="7" name="Rectangle 6"/>
          <p:cNvSpPr/>
          <p:nvPr/>
        </p:nvSpPr>
        <p:spPr>
          <a:xfrm>
            <a:off x="1528981" y="889322"/>
            <a:ext cx="3619902" cy="338554"/>
          </a:xfrm>
          <a:prstGeom prst="rect">
            <a:avLst/>
          </a:prstGeom>
        </p:spPr>
        <p:txBody>
          <a:bodyPr wrap="none">
            <a:spAutoFit/>
          </a:bodyPr>
          <a:lstStyle/>
          <a:p>
            <a:r>
              <a:rPr lang="fr-FR" sz="1600" b="1" dirty="0">
                <a:solidFill>
                  <a:srgbClr val="0070C0"/>
                </a:solidFill>
                <a:latin typeface="Comic Sans MS" panose="030F0702030302020204" pitchFamily="66" charset="0"/>
                <a:cs typeface="Arial" pitchFamily="34" charset="0"/>
              </a:rPr>
              <a:t>a) Définition d’une suite numérique</a:t>
            </a:r>
          </a:p>
        </p:txBody>
      </p:sp>
      <p:sp>
        <p:nvSpPr>
          <p:cNvPr id="8" name="ZoneTexte 7"/>
          <p:cNvSpPr txBox="1"/>
          <p:nvPr/>
        </p:nvSpPr>
        <p:spPr>
          <a:xfrm>
            <a:off x="1528981" y="3441857"/>
            <a:ext cx="7753042" cy="338554"/>
          </a:xfrm>
          <a:prstGeom prst="rect">
            <a:avLst/>
          </a:prstGeom>
          <a:noFill/>
        </p:spPr>
        <p:txBody>
          <a:bodyPr wrap="square" rtlCol="0">
            <a:spAutoFit/>
          </a:bodyPr>
          <a:lstStyle/>
          <a:p>
            <a:r>
              <a:rPr lang="fr-FR" sz="1600" b="1" dirty="0">
                <a:solidFill>
                  <a:srgbClr val="0070C0"/>
                </a:solidFill>
                <a:latin typeface="Comic Sans MS" panose="030F0702030302020204" pitchFamily="66" charset="0"/>
                <a:cs typeface="Arial" pitchFamily="34" charset="0"/>
              </a:rPr>
              <a:t>b) Générer une suite numérique par une formule explicite</a:t>
            </a:r>
          </a:p>
        </p:txBody>
      </p:sp>
      <p:sp>
        <p:nvSpPr>
          <p:cNvPr id="9" name="ZoneTexte 8"/>
          <p:cNvSpPr txBox="1"/>
          <p:nvPr/>
        </p:nvSpPr>
        <p:spPr>
          <a:xfrm>
            <a:off x="836297" y="4118965"/>
            <a:ext cx="9920843" cy="523220"/>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fr-FR" sz="1400" b="1" dirty="0">
                <a:solidFill>
                  <a:srgbClr val="FF0000"/>
                </a:solidFill>
                <a:latin typeface="Comic Sans MS" panose="030F0702030302020204" pitchFamily="66" charset="0"/>
                <a:cs typeface="Arial" pitchFamily="34" charset="0"/>
              </a:rPr>
              <a:t>Lorsque l’on génère une suite par une formule dite explicite, chaque terme de la suite est exprimé en fonction de n et indépendamment des termes précédents.</a:t>
            </a:r>
          </a:p>
        </p:txBody>
      </p:sp>
      <mc:AlternateContent xmlns:mc="http://schemas.openxmlformats.org/markup-compatibility/2006" xmlns:a14="http://schemas.microsoft.com/office/drawing/2010/main">
        <mc:Choice Requires="a14">
          <p:sp>
            <p:nvSpPr>
              <p:cNvPr id="10" name="Rectangle 9"/>
              <p:cNvSpPr/>
              <p:nvPr/>
            </p:nvSpPr>
            <p:spPr>
              <a:xfrm>
                <a:off x="836297" y="2462268"/>
                <a:ext cx="7062158" cy="738664"/>
              </a:xfrm>
              <a:prstGeom prst="rect">
                <a:avLst/>
              </a:prstGeom>
            </p:spPr>
            <p:txBody>
              <a:bodyPr wrap="square">
                <a:spAutoFit/>
              </a:bodyPr>
              <a:lstStyle/>
              <a:p>
                <a:r>
                  <a:rPr lang="fr-FR" sz="1400" b="1" dirty="0">
                    <a:solidFill>
                      <a:srgbClr val="7030A0"/>
                    </a:solidFill>
                    <a:latin typeface="Comic Sans MS" panose="030F0702030302020204" pitchFamily="66" charset="0"/>
                  </a:rPr>
                  <a:t>Remarques:</a:t>
                </a:r>
              </a:p>
              <a:p>
                <a:pPr marL="285750" indent="-285750">
                  <a:buFont typeface="Arial" panose="020B0604020202020204" pitchFamily="34" charset="0"/>
                  <a:buChar char="•"/>
                </a:pPr>
                <a:r>
                  <a:rPr lang="fr-FR" sz="1400" dirty="0">
                    <a:solidFill>
                      <a:srgbClr val="000000"/>
                    </a:solidFill>
                    <a:latin typeface="Comic Sans MS" panose="030F0702030302020204" pitchFamily="66" charset="0"/>
                  </a:rPr>
                  <a:t>La numérotation se fait à partir de 0 ou de 1 (selon l'énoncé)</a:t>
                </a:r>
              </a:p>
              <a:p>
                <a:pPr marL="285750" indent="-285750">
                  <a:buFont typeface="Arial" panose="020B0604020202020204" pitchFamily="34" charset="0"/>
                  <a:buChar char="•"/>
                </a:pPr>
                <a:r>
                  <a:rPr lang="fr-FR" sz="1400" dirty="0">
                    <a:solidFill>
                      <a:srgbClr val="000000"/>
                    </a:solidFill>
                    <a:latin typeface="Comic Sans MS" panose="030F0702030302020204" pitchFamily="66" charset="0"/>
                  </a:rPr>
                  <a:t>Le terme </a:t>
                </a:r>
                <a14:m>
                  <m:oMath xmlns:m="http://schemas.openxmlformats.org/officeDocument/2006/math">
                    <m:sSub>
                      <m:sSubPr>
                        <m:ctrlPr>
                          <a:rPr lang="fr-FR" sz="1400" i="1" smtClean="0">
                            <a:solidFill>
                              <a:srgbClr val="000000"/>
                            </a:solidFill>
                            <a:latin typeface="Cambria Math" panose="02040503050406030204" pitchFamily="18" charset="0"/>
                          </a:rPr>
                        </m:ctrlPr>
                      </m:sSubPr>
                      <m:e>
                        <m:r>
                          <a:rPr lang="fr-FR" sz="1400" b="0" i="1" smtClean="0">
                            <a:solidFill>
                              <a:srgbClr val="000000"/>
                            </a:solidFill>
                            <a:latin typeface="Cambria Math" panose="02040503050406030204" pitchFamily="18" charset="0"/>
                          </a:rPr>
                          <m:t>𝑢</m:t>
                        </m:r>
                      </m:e>
                      <m:sub>
                        <m:r>
                          <a:rPr lang="fr-FR" sz="1400" b="0" i="1" smtClean="0">
                            <a:solidFill>
                              <a:srgbClr val="000000"/>
                            </a:solidFill>
                            <a:latin typeface="Cambria Math" panose="02040503050406030204" pitchFamily="18" charset="0"/>
                          </a:rPr>
                          <m:t>𝑛</m:t>
                        </m:r>
                        <m:r>
                          <a:rPr lang="fr-FR" sz="1400" b="0" i="1" smtClean="0">
                            <a:solidFill>
                              <a:srgbClr val="000000"/>
                            </a:solidFill>
                            <a:latin typeface="Cambria Math" panose="02040503050406030204" pitchFamily="18" charset="0"/>
                          </a:rPr>
                          <m:t>+1</m:t>
                        </m:r>
                      </m:sub>
                    </m:sSub>
                    <m:r>
                      <a:rPr lang="fr-FR" sz="1400" b="0" i="1" smtClean="0">
                        <a:solidFill>
                          <a:srgbClr val="000000"/>
                        </a:solidFill>
                        <a:latin typeface="Cambria Math" panose="02040503050406030204" pitchFamily="18" charset="0"/>
                      </a:rPr>
                      <m:t> </m:t>
                    </m:r>
                  </m:oMath>
                </a14:m>
                <a:r>
                  <a:rPr lang="fr-FR" sz="1400" dirty="0">
                    <a:solidFill>
                      <a:srgbClr val="000000"/>
                    </a:solidFill>
                    <a:latin typeface="Comic Sans MS" panose="030F0702030302020204" pitchFamily="66" charset="0"/>
                  </a:rPr>
                  <a:t>est le terme qui suit </a:t>
                </a:r>
                <a14:m>
                  <m:oMath xmlns:m="http://schemas.openxmlformats.org/officeDocument/2006/math">
                    <m:sSub>
                      <m:sSubPr>
                        <m:ctrlPr>
                          <a:rPr lang="fr-FR" sz="1400" i="1" smtClean="0">
                            <a:solidFill>
                              <a:srgbClr val="000000"/>
                            </a:solidFill>
                            <a:latin typeface="Cambria Math" panose="02040503050406030204" pitchFamily="18" charset="0"/>
                          </a:rPr>
                        </m:ctrlPr>
                      </m:sSubPr>
                      <m:e>
                        <m:r>
                          <a:rPr lang="fr-FR" sz="1400" b="0" i="1" smtClean="0">
                            <a:solidFill>
                              <a:srgbClr val="000000"/>
                            </a:solidFill>
                            <a:latin typeface="Cambria Math" panose="02040503050406030204" pitchFamily="18" charset="0"/>
                          </a:rPr>
                          <m:t>𝑢</m:t>
                        </m:r>
                      </m:e>
                      <m:sub>
                        <m:r>
                          <a:rPr lang="fr-FR" sz="1400" b="0" i="1" smtClean="0">
                            <a:solidFill>
                              <a:srgbClr val="000000"/>
                            </a:solidFill>
                            <a:latin typeface="Cambria Math" panose="02040503050406030204" pitchFamily="18" charset="0"/>
                          </a:rPr>
                          <m:t>𝑛</m:t>
                        </m:r>
                      </m:sub>
                    </m:sSub>
                  </m:oMath>
                </a14:m>
                <a:r>
                  <a:rPr lang="fr-FR" sz="1400" dirty="0">
                    <a:solidFill>
                      <a:srgbClr val="000000"/>
                    </a:solidFill>
                    <a:latin typeface="Comic Sans MS" panose="030F0702030302020204" pitchFamily="66" charset="0"/>
                  </a:rPr>
                  <a:t> et </a:t>
                </a:r>
                <a14:m>
                  <m:oMath xmlns:m="http://schemas.openxmlformats.org/officeDocument/2006/math">
                    <m:sSub>
                      <m:sSubPr>
                        <m:ctrlPr>
                          <a:rPr lang="fr-FR" sz="1400" i="1" smtClean="0">
                            <a:solidFill>
                              <a:srgbClr val="000000"/>
                            </a:solidFill>
                            <a:latin typeface="Cambria Math" panose="02040503050406030204" pitchFamily="18" charset="0"/>
                          </a:rPr>
                        </m:ctrlPr>
                      </m:sSubPr>
                      <m:e>
                        <m:r>
                          <a:rPr lang="fr-FR" sz="1400" b="0" i="1" smtClean="0">
                            <a:solidFill>
                              <a:srgbClr val="000000"/>
                            </a:solidFill>
                            <a:latin typeface="Cambria Math" panose="02040503050406030204" pitchFamily="18" charset="0"/>
                          </a:rPr>
                          <m:t>𝑢</m:t>
                        </m:r>
                      </m:e>
                      <m:sub>
                        <m:r>
                          <a:rPr lang="fr-FR" sz="1400" b="0" i="1" smtClean="0">
                            <a:solidFill>
                              <a:srgbClr val="000000"/>
                            </a:solidFill>
                            <a:latin typeface="Cambria Math" panose="02040503050406030204" pitchFamily="18" charset="0"/>
                          </a:rPr>
                          <m:t>𝑛</m:t>
                        </m:r>
                        <m:r>
                          <a:rPr lang="fr-FR" sz="1400" b="0" i="1" smtClean="0">
                            <a:solidFill>
                              <a:srgbClr val="000000"/>
                            </a:solidFill>
                            <a:latin typeface="Cambria Math" panose="02040503050406030204" pitchFamily="18" charset="0"/>
                          </a:rPr>
                          <m:t>−1</m:t>
                        </m:r>
                      </m:sub>
                    </m:sSub>
                    <m:r>
                      <a:rPr lang="fr-FR" sz="1400" b="0" i="1" smtClean="0">
                        <a:solidFill>
                          <a:srgbClr val="000000"/>
                        </a:solidFill>
                        <a:latin typeface="Cambria Math" panose="02040503050406030204" pitchFamily="18" charset="0"/>
                      </a:rPr>
                      <m:t> </m:t>
                    </m:r>
                  </m:oMath>
                </a14:m>
                <a:r>
                  <a:rPr lang="fr-FR" sz="1400" dirty="0">
                    <a:solidFill>
                      <a:srgbClr val="000000"/>
                    </a:solidFill>
                    <a:latin typeface="Comic Sans MS" panose="030F0702030302020204" pitchFamily="66" charset="0"/>
                  </a:rPr>
                  <a:t>est celui qui le précède.</a:t>
                </a:r>
                <a:endParaRPr lang="fr-FR" sz="1400" b="0" i="0" dirty="0">
                  <a:solidFill>
                    <a:srgbClr val="000000"/>
                  </a:solidFill>
                  <a:effectLst/>
                  <a:latin typeface="Comic Sans MS" panose="030F0702030302020204" pitchFamily="66"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836297" y="2462268"/>
                <a:ext cx="7062158" cy="738664"/>
              </a:xfrm>
              <a:prstGeom prst="rect">
                <a:avLst/>
              </a:prstGeom>
              <a:blipFill rotWithShape="0">
                <a:blip r:embed="rId2"/>
                <a:stretch>
                  <a:fillRect l="-259" t="-1653" b="-7438"/>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836297" y="4926337"/>
                <a:ext cx="9411484" cy="307777"/>
              </a:xfrm>
              <a:prstGeom prst="rect">
                <a:avLst/>
              </a:prstGeom>
            </p:spPr>
            <p:txBody>
              <a:bodyPr wrap="square">
                <a:spAutoFit/>
              </a:bodyPr>
              <a:lstStyle/>
              <a:p>
                <a:r>
                  <a:rPr lang="fr-FR" sz="1400" b="1" dirty="0">
                    <a:solidFill>
                      <a:srgbClr val="7030A0"/>
                    </a:solidFill>
                    <a:latin typeface="Comic Sans MS" panose="030F0702030302020204" pitchFamily="66" charset="0"/>
                    <a:cs typeface="Arial" pitchFamily="34" charset="0"/>
                  </a:rPr>
                  <a:t>Exemple:</a:t>
                </a:r>
                <a:r>
                  <a:rPr lang="fr-FR" sz="1400" dirty="0">
                    <a:solidFill>
                      <a:srgbClr val="0070C0"/>
                    </a:solidFill>
                    <a:latin typeface="Comic Sans MS" panose="030F0702030302020204" pitchFamily="66" charset="0"/>
                    <a:cs typeface="Arial" pitchFamily="34" charset="0"/>
                  </a:rPr>
                  <a:t> </a:t>
                </a:r>
                <a:r>
                  <a:rPr lang="fr-FR" sz="1400" dirty="0">
                    <a:latin typeface="Comic Sans MS" panose="030F0702030302020204" pitchFamily="66" charset="0"/>
                    <a:cs typeface="Arial" pitchFamily="34" charset="0"/>
                  </a:rPr>
                  <a:t>La suite </a:t>
                </a:r>
                <a14:m>
                  <m:oMath xmlns:m="http://schemas.openxmlformats.org/officeDocument/2006/math">
                    <m:r>
                      <a:rPr lang="fr-FR" sz="1400" b="0" i="1" smtClean="0">
                        <a:latin typeface="Cambria Math" panose="02040503050406030204" pitchFamily="18" charset="0"/>
                        <a:cs typeface="Arial" pitchFamily="34" charset="0"/>
                      </a:rPr>
                      <m:t>(</m:t>
                    </m:r>
                    <m:sSub>
                      <m:sSubPr>
                        <m:ctrlPr>
                          <a:rPr lang="fr-FR" sz="1400" b="0" i="1" smtClean="0">
                            <a:latin typeface="Cambria Math" panose="02040503050406030204" pitchFamily="18" charset="0"/>
                            <a:cs typeface="Arial" pitchFamily="34" charset="0"/>
                          </a:rPr>
                        </m:ctrlPr>
                      </m:sSubPr>
                      <m:e>
                        <m:r>
                          <a:rPr lang="fr-FR" sz="1400" b="0" i="1" smtClean="0">
                            <a:latin typeface="Cambria Math" panose="02040503050406030204" pitchFamily="18" charset="0"/>
                            <a:cs typeface="Arial" pitchFamily="34" charset="0"/>
                          </a:rPr>
                          <m:t>𝑢</m:t>
                        </m:r>
                      </m:e>
                      <m:sub>
                        <m:r>
                          <a:rPr lang="fr-FR" sz="1400" b="0" i="1" smtClean="0">
                            <a:latin typeface="Cambria Math" panose="02040503050406030204" pitchFamily="18" charset="0"/>
                            <a:cs typeface="Arial" pitchFamily="34" charset="0"/>
                          </a:rPr>
                          <m:t>𝑛</m:t>
                        </m:r>
                      </m:sub>
                    </m:sSub>
                    <m:r>
                      <a:rPr lang="fr-FR" sz="1400" b="0" i="1" smtClean="0">
                        <a:latin typeface="Cambria Math" panose="02040503050406030204" pitchFamily="18" charset="0"/>
                        <a:cs typeface="Arial" pitchFamily="34" charset="0"/>
                      </a:rPr>
                      <m:t>)</m:t>
                    </m:r>
                  </m:oMath>
                </a14:m>
                <a:r>
                  <a:rPr lang="fr-FR" sz="1400" dirty="0">
                    <a:latin typeface="Comic Sans MS" panose="030F0702030302020204" pitchFamily="66" charset="0"/>
                    <a:cs typeface="Arial" pitchFamily="34" charset="0"/>
                  </a:rPr>
                  <a:t> définie par </a:t>
                </a:r>
                <a14:m>
                  <m:oMath xmlns:m="http://schemas.openxmlformats.org/officeDocument/2006/math">
                    <m:sSub>
                      <m:sSubPr>
                        <m:ctrlPr>
                          <a:rPr lang="fr-FR" sz="1400" i="1" smtClean="0">
                            <a:latin typeface="Cambria Math" panose="02040503050406030204" pitchFamily="18" charset="0"/>
                            <a:cs typeface="Arial" pitchFamily="34" charset="0"/>
                          </a:rPr>
                        </m:ctrlPr>
                      </m:sSubPr>
                      <m:e>
                        <m:r>
                          <a:rPr lang="fr-FR" sz="1400" b="0" i="1" smtClean="0">
                            <a:latin typeface="Cambria Math" panose="02040503050406030204" pitchFamily="18" charset="0"/>
                            <a:cs typeface="Arial" pitchFamily="34" charset="0"/>
                          </a:rPr>
                          <m:t>𝑢</m:t>
                        </m:r>
                      </m:e>
                      <m:sub>
                        <m:r>
                          <a:rPr lang="fr-FR" sz="1400" b="0" i="1" smtClean="0">
                            <a:latin typeface="Cambria Math" panose="02040503050406030204" pitchFamily="18" charset="0"/>
                            <a:cs typeface="Arial" pitchFamily="34" charset="0"/>
                          </a:rPr>
                          <m:t>𝑛</m:t>
                        </m:r>
                        <m:r>
                          <a:rPr lang="fr-FR" sz="1400" b="0" i="1" smtClean="0">
                            <a:latin typeface="Cambria Math" panose="02040503050406030204" pitchFamily="18" charset="0"/>
                            <a:cs typeface="Arial" pitchFamily="34" charset="0"/>
                          </a:rPr>
                          <m:t> </m:t>
                        </m:r>
                      </m:sub>
                    </m:sSub>
                    <m:r>
                      <a:rPr lang="fr-FR" sz="1400" b="0" i="1" smtClean="0">
                        <a:latin typeface="Cambria Math" panose="02040503050406030204" pitchFamily="18" charset="0"/>
                        <a:cs typeface="Arial" pitchFamily="34" charset="0"/>
                      </a:rPr>
                      <m:t>=4 </m:t>
                    </m:r>
                    <m:r>
                      <a:rPr lang="fr-FR" sz="1400" b="0" i="1" smtClean="0">
                        <a:latin typeface="Cambria Math" panose="02040503050406030204" pitchFamily="18" charset="0"/>
                        <a:ea typeface="Cambria Math" panose="02040503050406030204" pitchFamily="18" charset="0"/>
                        <a:cs typeface="Arial" pitchFamily="34" charset="0"/>
                      </a:rPr>
                      <m:t>×</m:t>
                    </m:r>
                    <m:r>
                      <a:rPr lang="fr-FR" sz="1400" b="0" i="1" smtClean="0">
                        <a:latin typeface="Cambria Math" panose="02040503050406030204" pitchFamily="18" charset="0"/>
                        <a:ea typeface="Cambria Math" panose="02040503050406030204" pitchFamily="18" charset="0"/>
                        <a:cs typeface="Arial" pitchFamily="34" charset="0"/>
                      </a:rPr>
                      <m:t>𝑛</m:t>
                    </m:r>
                    <m:r>
                      <a:rPr lang="fr-FR" sz="1400" b="0" i="1" smtClean="0">
                        <a:latin typeface="Cambria Math" panose="02040503050406030204" pitchFamily="18" charset="0"/>
                        <a:cs typeface="Arial" pitchFamily="34" charset="0"/>
                      </a:rPr>
                      <m:t> </m:t>
                    </m:r>
                  </m:oMath>
                </a14:m>
                <a:r>
                  <a:rPr lang="fr-FR" sz="1400" dirty="0">
                    <a:latin typeface="Comic Sans MS" panose="030F0702030302020204" pitchFamily="66" charset="0"/>
                    <a:cs typeface="Arial" pitchFamily="34" charset="0"/>
                  </a:rPr>
                  <a:t>est générée de manière explicite.</a:t>
                </a:r>
              </a:p>
            </p:txBody>
          </p:sp>
        </mc:Choice>
        <mc:Fallback xmlns="">
          <p:sp>
            <p:nvSpPr>
              <p:cNvPr id="11" name="Rectangle 10"/>
              <p:cNvSpPr>
                <a:spLocks noRot="1" noChangeAspect="1" noMove="1" noResize="1" noEditPoints="1" noAdjustHandles="1" noChangeArrowheads="1" noChangeShapeType="1" noTextEdit="1"/>
              </p:cNvSpPr>
              <p:nvPr/>
            </p:nvSpPr>
            <p:spPr>
              <a:xfrm>
                <a:off x="836297" y="4926337"/>
                <a:ext cx="9411484" cy="307777"/>
              </a:xfrm>
              <a:prstGeom prst="rect">
                <a:avLst/>
              </a:prstGeom>
              <a:blipFill rotWithShape="0">
                <a:blip r:embed="rId3"/>
                <a:stretch>
                  <a:fillRect l="-194" t="-3922" b="-19608"/>
                </a:stretch>
              </a:blipFill>
            </p:spPr>
            <p:txBody>
              <a:bodyPr/>
              <a:lstStyle/>
              <a:p>
                <a:r>
                  <a:rPr lang="fr-FR">
                    <a:noFill/>
                  </a:rPr>
                  <a:t> </a:t>
                </a:r>
              </a:p>
            </p:txBody>
          </p:sp>
        </mc:Fallback>
      </mc:AlternateContent>
      <p:pic>
        <p:nvPicPr>
          <p:cNvPr id="12" name="Image 11">
            <a:extLst>
              <a:ext uri="{FF2B5EF4-FFF2-40B4-BE49-F238E27FC236}">
                <a16:creationId xmlns:a16="http://schemas.microsoft.com/office/drawing/2014/main" id="{9A210ADC-86A0-2D41-8F8D-403BA753BD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30456" y="2382967"/>
            <a:ext cx="1458318" cy="1458318"/>
          </a:xfrm>
          <a:prstGeom prst="rect">
            <a:avLst/>
          </a:prstGeom>
        </p:spPr>
      </p:pic>
    </p:spTree>
    <p:extLst>
      <p:ext uri="{BB962C8B-B14F-4D97-AF65-F5344CB8AC3E}">
        <p14:creationId xmlns:p14="http://schemas.microsoft.com/office/powerpoint/2010/main" val="36683860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a:t>mevel christophe</a:t>
            </a:r>
          </a:p>
        </p:txBody>
      </p:sp>
      <p:sp>
        <p:nvSpPr>
          <p:cNvPr id="3" name="Espace réservé du numéro de diapositive 2"/>
          <p:cNvSpPr>
            <a:spLocks noGrp="1"/>
          </p:cNvSpPr>
          <p:nvPr>
            <p:ph type="sldNum" sz="quarter" idx="12"/>
          </p:nvPr>
        </p:nvSpPr>
        <p:spPr/>
        <p:txBody>
          <a:bodyPr/>
          <a:lstStyle/>
          <a:p>
            <a:fld id="{D36F33B7-9A85-457B-8A49-2F9D48DC0B12}" type="slidenum">
              <a:rPr lang="fr-FR" smtClean="0"/>
              <a:t>4</a:t>
            </a:fld>
            <a:endParaRPr lang="fr-FR"/>
          </a:p>
        </p:txBody>
      </p:sp>
      <p:sp>
        <p:nvSpPr>
          <p:cNvPr id="4" name="ZoneTexte 3"/>
          <p:cNvSpPr txBox="1"/>
          <p:nvPr/>
        </p:nvSpPr>
        <p:spPr>
          <a:xfrm>
            <a:off x="1791247" y="404159"/>
            <a:ext cx="8172261" cy="338554"/>
          </a:xfrm>
          <a:prstGeom prst="rect">
            <a:avLst/>
          </a:prstGeom>
          <a:noFill/>
        </p:spPr>
        <p:txBody>
          <a:bodyPr wrap="square" rtlCol="0">
            <a:spAutoFit/>
          </a:bodyPr>
          <a:lstStyle/>
          <a:p>
            <a:r>
              <a:rPr lang="fr-FR" sz="1600" b="1" dirty="0">
                <a:solidFill>
                  <a:srgbClr val="0070C0"/>
                </a:solidFill>
                <a:latin typeface="Comic Sans MS" panose="030F0702030302020204" pitchFamily="66" charset="0"/>
                <a:cs typeface="Arial" pitchFamily="34" charset="0"/>
              </a:rPr>
              <a:t>c) Générer une suite numérique par une relation de récurrence</a:t>
            </a:r>
          </a:p>
        </p:txBody>
      </p:sp>
      <p:sp>
        <p:nvSpPr>
          <p:cNvPr id="5" name="ZoneTexte 4"/>
          <p:cNvSpPr txBox="1"/>
          <p:nvPr/>
        </p:nvSpPr>
        <p:spPr>
          <a:xfrm>
            <a:off x="793565" y="1017348"/>
            <a:ext cx="9411484" cy="523220"/>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fr-FR" sz="1400" b="1" dirty="0">
                <a:solidFill>
                  <a:srgbClr val="FF0000"/>
                </a:solidFill>
                <a:latin typeface="Comic Sans MS" panose="030F0702030302020204" pitchFamily="66" charset="0"/>
                <a:cs typeface="Arial" pitchFamily="34" charset="0"/>
              </a:rPr>
              <a:t>Lorsque l’on génère une suite par récurrence, chaque terme de la suite s’obtient à partir d’un ou </a:t>
            </a:r>
          </a:p>
          <a:p>
            <a:r>
              <a:rPr lang="fr-FR" sz="1400" b="1" dirty="0">
                <a:solidFill>
                  <a:srgbClr val="FF0000"/>
                </a:solidFill>
                <a:latin typeface="Comic Sans MS" panose="030F0702030302020204" pitchFamily="66" charset="0"/>
                <a:cs typeface="Arial" pitchFamily="34" charset="0"/>
              </a:rPr>
              <a:t>plusieurs des termes précédents. </a:t>
            </a:r>
          </a:p>
        </p:txBody>
      </p:sp>
      <p:sp>
        <p:nvSpPr>
          <p:cNvPr id="6" name="Rectangle 5"/>
          <p:cNvSpPr/>
          <p:nvPr/>
        </p:nvSpPr>
        <p:spPr>
          <a:xfrm>
            <a:off x="793565" y="2153361"/>
            <a:ext cx="9411484" cy="307777"/>
          </a:xfrm>
          <a:prstGeom prst="rect">
            <a:avLst/>
          </a:prstGeom>
        </p:spPr>
        <p:txBody>
          <a:bodyPr wrap="square">
            <a:spAutoFit/>
          </a:bodyPr>
          <a:lstStyle/>
          <a:p>
            <a:r>
              <a:rPr lang="fr-FR" sz="1400" b="1" dirty="0">
                <a:solidFill>
                  <a:srgbClr val="7030A0"/>
                </a:solidFill>
                <a:latin typeface="Comic Sans MS" panose="030F0702030302020204" pitchFamily="66" charset="0"/>
                <a:cs typeface="Arial" pitchFamily="34" charset="0"/>
              </a:rPr>
              <a:t>Remarque:</a:t>
            </a:r>
            <a:r>
              <a:rPr lang="fr-FR" sz="1400" dirty="0">
                <a:solidFill>
                  <a:srgbClr val="0070C0"/>
                </a:solidFill>
                <a:latin typeface="Comic Sans MS" panose="030F0702030302020204" pitchFamily="66" charset="0"/>
                <a:cs typeface="Arial" pitchFamily="34" charset="0"/>
              </a:rPr>
              <a:t> </a:t>
            </a:r>
            <a:r>
              <a:rPr lang="fr-FR" sz="1400" dirty="0">
                <a:latin typeface="Comic Sans MS" panose="030F0702030302020204" pitchFamily="66" charset="0"/>
                <a:cs typeface="Arial" pitchFamily="34" charset="0"/>
              </a:rPr>
              <a:t>Le mot récurrence vient du latin « </a:t>
            </a:r>
            <a:r>
              <a:rPr lang="fr-FR" sz="1400" i="1" dirty="0" err="1">
                <a:latin typeface="Comic Sans MS" panose="030F0702030302020204" pitchFamily="66" charset="0"/>
                <a:cs typeface="Arial" pitchFamily="34" charset="0"/>
              </a:rPr>
              <a:t>recurrere</a:t>
            </a:r>
            <a:r>
              <a:rPr lang="fr-FR" sz="1400" i="1" dirty="0">
                <a:latin typeface="Comic Sans MS" panose="030F0702030302020204" pitchFamily="66" charset="0"/>
                <a:cs typeface="Arial" pitchFamily="34" charset="0"/>
              </a:rPr>
              <a:t> »</a:t>
            </a:r>
            <a:r>
              <a:rPr lang="fr-FR" sz="1400" dirty="0">
                <a:latin typeface="Comic Sans MS" panose="030F0702030302020204" pitchFamily="66" charset="0"/>
                <a:cs typeface="Arial" pitchFamily="34" charset="0"/>
              </a:rPr>
              <a:t> qui signifie </a:t>
            </a:r>
            <a:r>
              <a:rPr lang="fr-FR" sz="1400" i="1" dirty="0">
                <a:latin typeface="Comic Sans MS" panose="030F0702030302020204" pitchFamily="66" charset="0"/>
                <a:cs typeface="Arial" pitchFamily="34" charset="0"/>
              </a:rPr>
              <a:t>revenir en arrière</a:t>
            </a:r>
            <a:r>
              <a:rPr lang="fr-FR" sz="1400" dirty="0">
                <a:latin typeface="Comic Sans MS" panose="030F0702030302020204" pitchFamily="66" charset="0"/>
                <a:cs typeface="Arial" pitchFamily="34" charset="0"/>
              </a:rPr>
              <a:t>.</a:t>
            </a:r>
          </a:p>
        </p:txBody>
      </p:sp>
      <mc:AlternateContent xmlns:mc="http://schemas.openxmlformats.org/markup-compatibility/2006" xmlns:a14="http://schemas.microsoft.com/office/drawing/2010/main">
        <mc:Choice Requires="a14">
          <p:sp>
            <p:nvSpPr>
              <p:cNvPr id="7" name="Rectangle 6"/>
              <p:cNvSpPr/>
              <p:nvPr/>
            </p:nvSpPr>
            <p:spPr>
              <a:xfrm>
                <a:off x="793565" y="1693076"/>
                <a:ext cx="9411484" cy="307777"/>
              </a:xfrm>
              <a:prstGeom prst="rect">
                <a:avLst/>
              </a:prstGeom>
            </p:spPr>
            <p:txBody>
              <a:bodyPr wrap="square">
                <a:spAutoFit/>
              </a:bodyPr>
              <a:lstStyle/>
              <a:p>
                <a:r>
                  <a:rPr lang="fr-FR" sz="1400" b="1" dirty="0">
                    <a:solidFill>
                      <a:srgbClr val="7030A0"/>
                    </a:solidFill>
                    <a:latin typeface="Comic Sans MS" panose="030F0702030302020204" pitchFamily="66" charset="0"/>
                    <a:cs typeface="Arial" pitchFamily="34" charset="0"/>
                  </a:rPr>
                  <a:t>Exemple:</a:t>
                </a:r>
                <a:r>
                  <a:rPr lang="fr-FR" sz="1400" dirty="0">
                    <a:solidFill>
                      <a:srgbClr val="0070C0"/>
                    </a:solidFill>
                    <a:latin typeface="Comic Sans MS" panose="030F0702030302020204" pitchFamily="66" charset="0"/>
                    <a:cs typeface="Arial" pitchFamily="34" charset="0"/>
                  </a:rPr>
                  <a:t> </a:t>
                </a:r>
                <a:r>
                  <a:rPr lang="fr-FR" sz="1400" dirty="0">
                    <a:latin typeface="Comic Sans MS" panose="030F0702030302020204" pitchFamily="66" charset="0"/>
                    <a:cs typeface="Arial" pitchFamily="34" charset="0"/>
                  </a:rPr>
                  <a:t>La suite </a:t>
                </a:r>
                <a14:m>
                  <m:oMath xmlns:m="http://schemas.openxmlformats.org/officeDocument/2006/math">
                    <m:r>
                      <a:rPr lang="fr-FR" sz="1400" b="0" i="1" smtClean="0">
                        <a:latin typeface="Cambria Math" panose="02040503050406030204" pitchFamily="18" charset="0"/>
                        <a:cs typeface="Arial" pitchFamily="34" charset="0"/>
                      </a:rPr>
                      <m:t>(</m:t>
                    </m:r>
                    <m:sSub>
                      <m:sSubPr>
                        <m:ctrlPr>
                          <a:rPr lang="fr-FR" sz="1400" b="0" i="1" smtClean="0">
                            <a:latin typeface="Cambria Math" panose="02040503050406030204" pitchFamily="18" charset="0"/>
                            <a:cs typeface="Arial" pitchFamily="34" charset="0"/>
                          </a:rPr>
                        </m:ctrlPr>
                      </m:sSubPr>
                      <m:e>
                        <m:r>
                          <a:rPr lang="fr-FR" sz="1400" b="0" i="1" smtClean="0">
                            <a:latin typeface="Cambria Math" panose="02040503050406030204" pitchFamily="18" charset="0"/>
                            <a:cs typeface="Arial" pitchFamily="34" charset="0"/>
                          </a:rPr>
                          <m:t>𝑢</m:t>
                        </m:r>
                      </m:e>
                      <m:sub>
                        <m:r>
                          <a:rPr lang="fr-FR" sz="1400" b="0" i="1" smtClean="0">
                            <a:latin typeface="Cambria Math" panose="02040503050406030204" pitchFamily="18" charset="0"/>
                            <a:cs typeface="Arial" pitchFamily="34" charset="0"/>
                          </a:rPr>
                          <m:t>𝑛</m:t>
                        </m:r>
                      </m:sub>
                    </m:sSub>
                    <m:r>
                      <a:rPr lang="fr-FR" sz="1400" b="0" i="1" smtClean="0">
                        <a:latin typeface="Cambria Math" panose="02040503050406030204" pitchFamily="18" charset="0"/>
                        <a:cs typeface="Arial" pitchFamily="34" charset="0"/>
                      </a:rPr>
                      <m:t>)</m:t>
                    </m:r>
                  </m:oMath>
                </a14:m>
                <a:r>
                  <a:rPr lang="fr-FR" sz="1400" dirty="0">
                    <a:latin typeface="Comic Sans MS" panose="030F0702030302020204" pitchFamily="66" charset="0"/>
                    <a:cs typeface="Arial" pitchFamily="34" charset="0"/>
                  </a:rPr>
                  <a:t> définie par </a:t>
                </a:r>
                <a14:m>
                  <m:oMath xmlns:m="http://schemas.openxmlformats.org/officeDocument/2006/math">
                    <m:sSub>
                      <m:sSubPr>
                        <m:ctrlPr>
                          <a:rPr lang="fr-FR" sz="1400" i="1" smtClean="0">
                            <a:latin typeface="Cambria Math" panose="02040503050406030204" pitchFamily="18" charset="0"/>
                            <a:cs typeface="Arial" pitchFamily="34" charset="0"/>
                          </a:rPr>
                        </m:ctrlPr>
                      </m:sSubPr>
                      <m:e>
                        <m:r>
                          <a:rPr lang="fr-FR" sz="1400" b="0" i="1" smtClean="0">
                            <a:latin typeface="Cambria Math" panose="02040503050406030204" pitchFamily="18" charset="0"/>
                            <a:cs typeface="Arial" pitchFamily="34" charset="0"/>
                          </a:rPr>
                          <m:t>𝑢</m:t>
                        </m:r>
                      </m:e>
                      <m:sub>
                        <m:r>
                          <a:rPr lang="fr-FR" sz="1400" b="0" i="1" smtClean="0">
                            <a:latin typeface="Cambria Math" panose="02040503050406030204" pitchFamily="18" charset="0"/>
                            <a:cs typeface="Arial" pitchFamily="34" charset="0"/>
                          </a:rPr>
                          <m:t>𝑛</m:t>
                        </m:r>
                        <m:r>
                          <a:rPr lang="fr-FR" sz="1400" b="0" i="1" smtClean="0">
                            <a:latin typeface="Cambria Math" panose="02040503050406030204" pitchFamily="18" charset="0"/>
                            <a:cs typeface="Arial" pitchFamily="34" charset="0"/>
                          </a:rPr>
                          <m:t>+1 </m:t>
                        </m:r>
                      </m:sub>
                    </m:sSub>
                    <m:r>
                      <a:rPr lang="fr-FR" sz="1400" b="0" i="1" smtClean="0">
                        <a:latin typeface="Cambria Math" panose="02040503050406030204" pitchFamily="18" charset="0"/>
                        <a:cs typeface="Arial" pitchFamily="34" charset="0"/>
                      </a:rPr>
                      <m:t>= </m:t>
                    </m:r>
                    <m:sSub>
                      <m:sSubPr>
                        <m:ctrlPr>
                          <a:rPr lang="fr-FR" sz="1400" b="0" i="1" smtClean="0">
                            <a:latin typeface="Cambria Math" panose="02040503050406030204" pitchFamily="18" charset="0"/>
                            <a:cs typeface="Arial" pitchFamily="34" charset="0"/>
                          </a:rPr>
                        </m:ctrlPr>
                      </m:sSubPr>
                      <m:e>
                        <m:r>
                          <a:rPr lang="fr-FR" sz="1400" b="0" i="1" smtClean="0">
                            <a:latin typeface="Cambria Math" panose="02040503050406030204" pitchFamily="18" charset="0"/>
                            <a:cs typeface="Arial" pitchFamily="34" charset="0"/>
                          </a:rPr>
                          <m:t>𝑢</m:t>
                        </m:r>
                      </m:e>
                      <m:sub>
                        <m:r>
                          <a:rPr lang="fr-FR" sz="1400" b="0" i="1" smtClean="0">
                            <a:latin typeface="Cambria Math" panose="02040503050406030204" pitchFamily="18" charset="0"/>
                            <a:cs typeface="Arial" pitchFamily="34" charset="0"/>
                          </a:rPr>
                          <m:t>𝑛</m:t>
                        </m:r>
                      </m:sub>
                    </m:sSub>
                    <m:r>
                      <a:rPr lang="fr-FR" sz="1400" b="0" i="1" smtClean="0">
                        <a:latin typeface="Cambria Math" panose="02040503050406030204" pitchFamily="18" charset="0"/>
                        <a:cs typeface="Arial" pitchFamily="34" charset="0"/>
                      </a:rPr>
                      <m:t>+3 </m:t>
                    </m:r>
                  </m:oMath>
                </a14:m>
                <a:r>
                  <a:rPr lang="fr-FR" sz="1400" dirty="0">
                    <a:latin typeface="Comic Sans MS" panose="030F0702030302020204" pitchFamily="66" charset="0"/>
                    <a:cs typeface="Arial" pitchFamily="34" charset="0"/>
                  </a:rPr>
                  <a:t>est générée par récurrence.</a:t>
                </a:r>
              </a:p>
            </p:txBody>
          </p:sp>
        </mc:Choice>
        <mc:Fallback xmlns="">
          <p:sp>
            <p:nvSpPr>
              <p:cNvPr id="7" name="Rectangle 6"/>
              <p:cNvSpPr>
                <a:spLocks noRot="1" noChangeAspect="1" noMove="1" noResize="1" noEditPoints="1" noAdjustHandles="1" noChangeArrowheads="1" noChangeShapeType="1" noTextEdit="1"/>
              </p:cNvSpPr>
              <p:nvPr/>
            </p:nvSpPr>
            <p:spPr>
              <a:xfrm>
                <a:off x="793565" y="1693076"/>
                <a:ext cx="9411484" cy="307777"/>
              </a:xfrm>
              <a:prstGeom prst="rect">
                <a:avLst/>
              </a:prstGeom>
              <a:blipFill rotWithShape="0">
                <a:blip r:embed="rId2"/>
                <a:stretch>
                  <a:fillRect l="-194" t="-4000" b="-20000"/>
                </a:stretch>
              </a:blipFill>
            </p:spPr>
            <p:txBody>
              <a:bodyPr/>
              <a:lstStyle/>
              <a:p>
                <a:r>
                  <a:rPr lang="fr-FR">
                    <a:noFill/>
                  </a:rPr>
                  <a:t> </a:t>
                </a:r>
              </a:p>
            </p:txBody>
          </p:sp>
        </mc:Fallback>
      </mc:AlternateContent>
      <p:sp>
        <p:nvSpPr>
          <p:cNvPr id="8" name="ZoneTexte 7"/>
          <p:cNvSpPr txBox="1"/>
          <p:nvPr/>
        </p:nvSpPr>
        <p:spPr>
          <a:xfrm>
            <a:off x="1791247" y="2634668"/>
            <a:ext cx="5224507" cy="338554"/>
          </a:xfrm>
          <a:prstGeom prst="rect">
            <a:avLst/>
          </a:prstGeom>
          <a:noFill/>
        </p:spPr>
        <p:txBody>
          <a:bodyPr wrap="none" rtlCol="0">
            <a:spAutoFit/>
          </a:bodyPr>
          <a:lstStyle/>
          <a:p>
            <a:r>
              <a:rPr lang="fr-FR" sz="1600" b="1" dirty="0">
                <a:solidFill>
                  <a:srgbClr val="0070C0"/>
                </a:solidFill>
                <a:latin typeface="Comic Sans MS" panose="030F0702030302020204" pitchFamily="66" charset="0"/>
                <a:cs typeface="Arial" pitchFamily="34" charset="0"/>
              </a:rPr>
              <a:t>d) Représentation graphique d’une suite numérique</a:t>
            </a:r>
          </a:p>
        </p:txBody>
      </p:sp>
      <mc:AlternateContent xmlns:mc="http://schemas.openxmlformats.org/markup-compatibility/2006" xmlns:a14="http://schemas.microsoft.com/office/drawing/2010/main">
        <mc:Choice Requires="a14">
          <p:sp>
            <p:nvSpPr>
              <p:cNvPr id="9" name="Rectangle 8"/>
              <p:cNvSpPr/>
              <p:nvPr/>
            </p:nvSpPr>
            <p:spPr>
              <a:xfrm>
                <a:off x="793565" y="3187285"/>
                <a:ext cx="7450347" cy="30777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fr-FR" sz="1400" b="1" dirty="0">
                    <a:solidFill>
                      <a:srgbClr val="FF0000"/>
                    </a:solidFill>
                    <a:latin typeface="Comic Sans MS" panose="030F0702030302020204" pitchFamily="66" charset="0"/>
                  </a:rPr>
                  <a:t>Une suite </a:t>
                </a:r>
                <a14:m>
                  <m:oMath xmlns:m="http://schemas.openxmlformats.org/officeDocument/2006/math">
                    <m:r>
                      <a:rPr lang="fr-FR" sz="1400" b="1" i="1" smtClean="0">
                        <a:solidFill>
                          <a:srgbClr val="FF0000"/>
                        </a:solidFill>
                        <a:latin typeface="Cambria Math" panose="02040503050406030204" pitchFamily="18" charset="0"/>
                      </a:rPr>
                      <m:t>(</m:t>
                    </m:r>
                    <m:sSub>
                      <m:sSubPr>
                        <m:ctrlPr>
                          <a:rPr lang="fr-FR" sz="1400" b="1" i="1" smtClean="0">
                            <a:solidFill>
                              <a:srgbClr val="FF0000"/>
                            </a:solidFill>
                            <a:latin typeface="Cambria Math" panose="02040503050406030204" pitchFamily="18" charset="0"/>
                          </a:rPr>
                        </m:ctrlPr>
                      </m:sSubPr>
                      <m:e>
                        <m:r>
                          <a:rPr lang="fr-FR" sz="1400" b="1" i="1" smtClean="0">
                            <a:solidFill>
                              <a:srgbClr val="FF0000"/>
                            </a:solidFill>
                            <a:latin typeface="Cambria Math" panose="02040503050406030204" pitchFamily="18" charset="0"/>
                          </a:rPr>
                          <m:t>𝒖</m:t>
                        </m:r>
                      </m:e>
                      <m:sub>
                        <m:r>
                          <a:rPr lang="fr-FR" sz="1400" b="1" i="1" smtClean="0">
                            <a:solidFill>
                              <a:srgbClr val="FF0000"/>
                            </a:solidFill>
                            <a:latin typeface="Cambria Math" panose="02040503050406030204" pitchFamily="18" charset="0"/>
                          </a:rPr>
                          <m:t>𝒏</m:t>
                        </m:r>
                      </m:sub>
                    </m:sSub>
                    <m:r>
                      <a:rPr lang="fr-FR" sz="1400" b="1" i="1" smtClean="0">
                        <a:solidFill>
                          <a:srgbClr val="FF0000"/>
                        </a:solidFill>
                        <a:latin typeface="Cambria Math" panose="02040503050406030204" pitchFamily="18" charset="0"/>
                      </a:rPr>
                      <m:t>)</m:t>
                    </m:r>
                  </m:oMath>
                </a14:m>
                <a:r>
                  <a:rPr lang="fr-FR" sz="1400" b="1" dirty="0">
                    <a:solidFill>
                      <a:srgbClr val="FF0000"/>
                    </a:solidFill>
                    <a:latin typeface="Comic Sans MS" panose="030F0702030302020204" pitchFamily="66" charset="0"/>
                  </a:rPr>
                  <a:t> est représentée par un nuage de points de coordonnées </a:t>
                </a:r>
                <a14:m>
                  <m:oMath xmlns:m="http://schemas.openxmlformats.org/officeDocument/2006/math">
                    <m:r>
                      <a:rPr lang="fr-FR" sz="1400" b="1" i="1" smtClean="0">
                        <a:solidFill>
                          <a:srgbClr val="FF0000"/>
                        </a:solidFill>
                        <a:latin typeface="Cambria Math" panose="02040503050406030204" pitchFamily="18" charset="0"/>
                      </a:rPr>
                      <m:t>(</m:t>
                    </m:r>
                    <m:r>
                      <a:rPr lang="fr-FR" sz="1400" b="1" i="1" smtClean="0">
                        <a:solidFill>
                          <a:srgbClr val="FF0000"/>
                        </a:solidFill>
                        <a:latin typeface="Cambria Math" panose="02040503050406030204" pitchFamily="18" charset="0"/>
                      </a:rPr>
                      <m:t>𝒏</m:t>
                    </m:r>
                    <m:r>
                      <a:rPr lang="fr-FR" sz="1400" b="1" i="1" smtClean="0">
                        <a:solidFill>
                          <a:srgbClr val="FF0000"/>
                        </a:solidFill>
                        <a:latin typeface="Cambria Math" panose="02040503050406030204" pitchFamily="18" charset="0"/>
                      </a:rPr>
                      <m:t>;</m:t>
                    </m:r>
                    <m:sSub>
                      <m:sSubPr>
                        <m:ctrlPr>
                          <a:rPr lang="fr-FR" sz="1400" b="1" i="1" smtClean="0">
                            <a:solidFill>
                              <a:srgbClr val="FF0000"/>
                            </a:solidFill>
                            <a:latin typeface="Cambria Math" panose="02040503050406030204" pitchFamily="18" charset="0"/>
                          </a:rPr>
                        </m:ctrlPr>
                      </m:sSubPr>
                      <m:e>
                        <m:r>
                          <a:rPr lang="fr-FR" sz="1400" b="1" i="1" smtClean="0">
                            <a:solidFill>
                              <a:srgbClr val="FF0000"/>
                            </a:solidFill>
                            <a:latin typeface="Cambria Math" panose="02040503050406030204" pitchFamily="18" charset="0"/>
                          </a:rPr>
                          <m:t>𝒖</m:t>
                        </m:r>
                      </m:e>
                      <m:sub>
                        <m:r>
                          <a:rPr lang="fr-FR" sz="1400" b="1" i="1" smtClean="0">
                            <a:solidFill>
                              <a:srgbClr val="FF0000"/>
                            </a:solidFill>
                            <a:latin typeface="Cambria Math" panose="02040503050406030204" pitchFamily="18" charset="0"/>
                          </a:rPr>
                          <m:t>𝒏</m:t>
                        </m:r>
                      </m:sub>
                    </m:sSub>
                    <m:r>
                      <a:rPr lang="fr-FR" sz="1400" b="1" i="1" smtClean="0">
                        <a:solidFill>
                          <a:srgbClr val="FF0000"/>
                        </a:solidFill>
                        <a:latin typeface="Cambria Math" panose="02040503050406030204" pitchFamily="18" charset="0"/>
                      </a:rPr>
                      <m:t>)</m:t>
                    </m:r>
                  </m:oMath>
                </a14:m>
                <a:endParaRPr lang="fr-FR" sz="1400" b="1" dirty="0">
                  <a:solidFill>
                    <a:srgbClr val="FF0000"/>
                  </a:solidFill>
                  <a:latin typeface="Comic Sans MS" panose="030F0702030302020204" pitchFamily="66"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793565" y="3187285"/>
                <a:ext cx="7450347" cy="307777"/>
              </a:xfrm>
              <a:prstGeom prst="rect">
                <a:avLst/>
              </a:prstGeom>
              <a:blipFill rotWithShape="0">
                <a:blip r:embed="rId3"/>
                <a:stretch>
                  <a:fillRect l="-163" t="-1887" b="-15094"/>
                </a:stretch>
              </a:blipFill>
            </p:spPr>
            <p:txBody>
              <a:bodyPr/>
              <a:lstStyle/>
              <a:p>
                <a:r>
                  <a:rPr lang="fr-FR">
                    <a:noFill/>
                  </a:rPr>
                  <a:t> </a:t>
                </a:r>
              </a:p>
            </p:txBody>
          </p:sp>
        </mc:Fallback>
      </mc:AlternateContent>
      <p:sp>
        <p:nvSpPr>
          <p:cNvPr id="10" name="Rectangle 9"/>
          <p:cNvSpPr/>
          <p:nvPr/>
        </p:nvSpPr>
        <p:spPr>
          <a:xfrm>
            <a:off x="793565" y="3694398"/>
            <a:ext cx="9411484" cy="307777"/>
          </a:xfrm>
          <a:prstGeom prst="rect">
            <a:avLst/>
          </a:prstGeom>
        </p:spPr>
        <p:txBody>
          <a:bodyPr wrap="square">
            <a:spAutoFit/>
          </a:bodyPr>
          <a:lstStyle/>
          <a:p>
            <a:r>
              <a:rPr lang="fr-FR" sz="1400" b="1" dirty="0">
                <a:solidFill>
                  <a:srgbClr val="7030A0"/>
                </a:solidFill>
                <a:latin typeface="Comic Sans MS" panose="030F0702030302020204" pitchFamily="66" charset="0"/>
                <a:cs typeface="Arial" pitchFamily="34" charset="0"/>
              </a:rPr>
              <a:t>Exemple:</a:t>
            </a:r>
            <a:r>
              <a:rPr lang="fr-FR" sz="1400" dirty="0">
                <a:solidFill>
                  <a:srgbClr val="0070C0"/>
                </a:solidFill>
                <a:latin typeface="Comic Sans MS" panose="030F0702030302020204" pitchFamily="66" charset="0"/>
                <a:cs typeface="Arial" pitchFamily="34" charset="0"/>
              </a:rPr>
              <a:t> </a:t>
            </a:r>
            <a:r>
              <a:rPr lang="fr-FR" sz="1400" dirty="0">
                <a:latin typeface="Comic Sans MS" panose="030F0702030302020204" pitchFamily="66" charset="0"/>
                <a:cs typeface="Arial" pitchFamily="34" charset="0"/>
              </a:rPr>
              <a:t>Soit la suite numérique définie par le tableau suivant:</a:t>
            </a:r>
          </a:p>
        </p:txBody>
      </p:sp>
      <mc:AlternateContent xmlns:mc="http://schemas.openxmlformats.org/markup-compatibility/2006" xmlns:a14="http://schemas.microsoft.com/office/drawing/2010/main">
        <mc:Choice Requires="a14">
          <p:graphicFrame>
            <p:nvGraphicFramePr>
              <p:cNvPr id="11" name="Tableau 10"/>
              <p:cNvGraphicFramePr>
                <a:graphicFrameLocks noGrp="1"/>
              </p:cNvGraphicFramePr>
              <p:nvPr>
                <p:extLst>
                  <p:ext uri="{D42A27DB-BD31-4B8C-83A1-F6EECF244321}">
                    <p14:modId xmlns:p14="http://schemas.microsoft.com/office/powerpoint/2010/main" val="1411615021"/>
                  </p:ext>
                </p:extLst>
              </p:nvPr>
            </p:nvGraphicFramePr>
            <p:xfrm>
              <a:off x="6287121" y="3630851"/>
              <a:ext cx="1668732" cy="1889760"/>
            </p:xfrm>
            <a:graphic>
              <a:graphicData uri="http://schemas.openxmlformats.org/drawingml/2006/table">
                <a:tbl>
                  <a:tblPr firstRow="1" bandRow="1">
                    <a:tableStyleId>{69CF1AB2-1976-4502-BF36-3FF5EA218861}</a:tableStyleId>
                  </a:tblPr>
                  <a:tblGrid>
                    <a:gridCol w="831970">
                      <a:extLst>
                        <a:ext uri="{9D8B030D-6E8A-4147-A177-3AD203B41FA5}">
                          <a16:colId xmlns:a16="http://schemas.microsoft.com/office/drawing/2014/main" val="20000"/>
                        </a:ext>
                      </a:extLst>
                    </a:gridCol>
                    <a:gridCol w="836762">
                      <a:extLst>
                        <a:ext uri="{9D8B030D-6E8A-4147-A177-3AD203B41FA5}">
                          <a16:colId xmlns:a16="http://schemas.microsoft.com/office/drawing/2014/main" val="20001"/>
                        </a:ext>
                      </a:extLst>
                    </a:gridCol>
                  </a:tblGrid>
                  <a:tr h="297463">
                    <a:tc>
                      <a:txBody>
                        <a:bodyPr/>
                        <a:lstStyle/>
                        <a:p>
                          <a:pPr/>
                          <a14:m>
                            <m:oMathPara xmlns:m="http://schemas.openxmlformats.org/officeDocument/2006/math">
                              <m:oMathParaPr>
                                <m:jc m:val="centerGroup"/>
                              </m:oMathParaPr>
                              <m:oMath xmlns:m="http://schemas.openxmlformats.org/officeDocument/2006/math">
                                <m:r>
                                  <a:rPr lang="fr-FR" b="1" i="1" smtClean="0">
                                    <a:latin typeface="Cambria Math" panose="02040503050406030204" pitchFamily="18" charset="0"/>
                                  </a:rPr>
                                  <m:t>𝒏</m:t>
                                </m:r>
                              </m:oMath>
                            </m:oMathPara>
                          </a14:m>
                          <a:endParaRPr lang="fr-FR" dirty="0"/>
                        </a:p>
                      </a:txBody>
                      <a:tcPr/>
                    </a:tc>
                    <a:tc>
                      <a:txBody>
                        <a:bodyPr/>
                        <a:lstStyle/>
                        <a:p>
                          <a:pPr/>
                          <a14:m>
                            <m:oMathPara xmlns:m="http://schemas.openxmlformats.org/officeDocument/2006/math">
                              <m:oMathParaPr>
                                <m:jc m:val="centerGroup"/>
                              </m:oMathParaPr>
                              <m:oMath xmlns:m="http://schemas.openxmlformats.org/officeDocument/2006/math">
                                <m:sSub>
                                  <m:sSubPr>
                                    <m:ctrlPr>
                                      <a:rPr lang="fr-FR" i="1" smtClean="0">
                                        <a:latin typeface="Cambria Math" panose="02040503050406030204" pitchFamily="18" charset="0"/>
                                      </a:rPr>
                                    </m:ctrlPr>
                                  </m:sSubPr>
                                  <m:e>
                                    <m:r>
                                      <a:rPr lang="fr-FR" b="1" i="1" smtClean="0">
                                        <a:latin typeface="Cambria Math" panose="02040503050406030204" pitchFamily="18" charset="0"/>
                                      </a:rPr>
                                      <m:t>𝒖</m:t>
                                    </m:r>
                                  </m:e>
                                  <m:sub>
                                    <m:r>
                                      <a:rPr lang="fr-FR" b="1" i="1" smtClean="0">
                                        <a:latin typeface="Cambria Math" panose="02040503050406030204" pitchFamily="18" charset="0"/>
                                      </a:rPr>
                                      <m:t>𝒏</m:t>
                                    </m:r>
                                  </m:sub>
                                </m:sSub>
                              </m:oMath>
                            </m:oMathPara>
                          </a14:m>
                          <a:endParaRPr lang="fr-FR" dirty="0"/>
                        </a:p>
                      </a:txBody>
                      <a:tcPr/>
                    </a:tc>
                    <a:extLst>
                      <a:ext uri="{0D108BD9-81ED-4DB2-BD59-A6C34878D82A}">
                        <a16:rowId xmlns:a16="http://schemas.microsoft.com/office/drawing/2014/main" val="10000"/>
                      </a:ext>
                    </a:extLst>
                  </a:tr>
                  <a:tr h="247886">
                    <a:tc>
                      <a:txBody>
                        <a:bodyPr/>
                        <a:lstStyle/>
                        <a:p>
                          <a:pPr algn="ctr"/>
                          <a:r>
                            <a:rPr lang="fr-FR" sz="1400" dirty="0">
                              <a:latin typeface="Comic Sans MS" panose="030F0702030302020204" pitchFamily="66" charset="0"/>
                            </a:rPr>
                            <a:t>1</a:t>
                          </a:r>
                        </a:p>
                      </a:txBody>
                      <a:tcPr/>
                    </a:tc>
                    <a:tc>
                      <a:txBody>
                        <a:bodyPr/>
                        <a:lstStyle/>
                        <a:p>
                          <a:pPr algn="ctr"/>
                          <a:r>
                            <a:rPr lang="fr-FR" sz="1400" dirty="0">
                              <a:latin typeface="Comic Sans MS" panose="030F0702030302020204" pitchFamily="66" charset="0"/>
                            </a:rPr>
                            <a:t>14</a:t>
                          </a:r>
                        </a:p>
                      </a:txBody>
                      <a:tcPr/>
                    </a:tc>
                    <a:extLst>
                      <a:ext uri="{0D108BD9-81ED-4DB2-BD59-A6C34878D82A}">
                        <a16:rowId xmlns:a16="http://schemas.microsoft.com/office/drawing/2014/main" val="10001"/>
                      </a:ext>
                    </a:extLst>
                  </a:tr>
                  <a:tr h="247886">
                    <a:tc>
                      <a:txBody>
                        <a:bodyPr/>
                        <a:lstStyle/>
                        <a:p>
                          <a:pPr algn="ctr"/>
                          <a:r>
                            <a:rPr lang="fr-FR" sz="1400" dirty="0">
                              <a:latin typeface="Comic Sans MS" panose="030F0702030302020204" pitchFamily="66" charset="0"/>
                            </a:rPr>
                            <a:t>2</a:t>
                          </a:r>
                        </a:p>
                      </a:txBody>
                      <a:tcPr/>
                    </a:tc>
                    <a:tc>
                      <a:txBody>
                        <a:bodyPr/>
                        <a:lstStyle/>
                        <a:p>
                          <a:pPr algn="ctr"/>
                          <a:r>
                            <a:rPr lang="fr-FR" sz="1400" dirty="0">
                              <a:latin typeface="Comic Sans MS" panose="030F0702030302020204" pitchFamily="66" charset="0"/>
                            </a:rPr>
                            <a:t>12</a:t>
                          </a:r>
                        </a:p>
                      </a:txBody>
                      <a:tcPr/>
                    </a:tc>
                    <a:extLst>
                      <a:ext uri="{0D108BD9-81ED-4DB2-BD59-A6C34878D82A}">
                        <a16:rowId xmlns:a16="http://schemas.microsoft.com/office/drawing/2014/main" val="10002"/>
                      </a:ext>
                    </a:extLst>
                  </a:tr>
                  <a:tr h="247886">
                    <a:tc>
                      <a:txBody>
                        <a:bodyPr/>
                        <a:lstStyle/>
                        <a:p>
                          <a:pPr algn="ctr"/>
                          <a:r>
                            <a:rPr lang="fr-FR" sz="1400" dirty="0">
                              <a:latin typeface="Comic Sans MS" panose="030F0702030302020204" pitchFamily="66" charset="0"/>
                            </a:rPr>
                            <a:t>3</a:t>
                          </a:r>
                        </a:p>
                      </a:txBody>
                      <a:tcPr/>
                    </a:tc>
                    <a:tc>
                      <a:txBody>
                        <a:bodyPr/>
                        <a:lstStyle/>
                        <a:p>
                          <a:pPr algn="ctr"/>
                          <a:r>
                            <a:rPr lang="fr-FR" sz="1400" dirty="0">
                              <a:latin typeface="Comic Sans MS" panose="030F0702030302020204" pitchFamily="66" charset="0"/>
                            </a:rPr>
                            <a:t>10</a:t>
                          </a:r>
                        </a:p>
                      </a:txBody>
                      <a:tcPr/>
                    </a:tc>
                    <a:extLst>
                      <a:ext uri="{0D108BD9-81ED-4DB2-BD59-A6C34878D82A}">
                        <a16:rowId xmlns:a16="http://schemas.microsoft.com/office/drawing/2014/main" val="10003"/>
                      </a:ext>
                    </a:extLst>
                  </a:tr>
                  <a:tr h="247886">
                    <a:tc>
                      <a:txBody>
                        <a:bodyPr/>
                        <a:lstStyle/>
                        <a:p>
                          <a:pPr algn="ctr"/>
                          <a:r>
                            <a:rPr lang="fr-FR" sz="1400" dirty="0">
                              <a:latin typeface="Comic Sans MS" panose="030F0702030302020204" pitchFamily="66" charset="0"/>
                            </a:rPr>
                            <a:t>4</a:t>
                          </a:r>
                        </a:p>
                      </a:txBody>
                      <a:tcPr/>
                    </a:tc>
                    <a:tc>
                      <a:txBody>
                        <a:bodyPr/>
                        <a:lstStyle/>
                        <a:p>
                          <a:pPr algn="ctr"/>
                          <a:r>
                            <a:rPr lang="fr-FR" sz="1400" dirty="0">
                              <a:latin typeface="Comic Sans MS" panose="030F0702030302020204" pitchFamily="66" charset="0"/>
                            </a:rPr>
                            <a:t>8</a:t>
                          </a:r>
                        </a:p>
                      </a:txBody>
                      <a:tcPr/>
                    </a:tc>
                    <a:extLst>
                      <a:ext uri="{0D108BD9-81ED-4DB2-BD59-A6C34878D82A}">
                        <a16:rowId xmlns:a16="http://schemas.microsoft.com/office/drawing/2014/main" val="10004"/>
                      </a:ext>
                    </a:extLst>
                  </a:tr>
                  <a:tr h="247886">
                    <a:tc>
                      <a:txBody>
                        <a:bodyPr/>
                        <a:lstStyle/>
                        <a:p>
                          <a:pPr algn="ctr"/>
                          <a:r>
                            <a:rPr lang="fr-FR" sz="1400" dirty="0">
                              <a:latin typeface="Comic Sans MS" panose="030F0702030302020204" pitchFamily="66" charset="0"/>
                            </a:rPr>
                            <a:t>5</a:t>
                          </a:r>
                        </a:p>
                      </a:txBody>
                      <a:tcPr/>
                    </a:tc>
                    <a:tc>
                      <a:txBody>
                        <a:bodyPr/>
                        <a:lstStyle/>
                        <a:p>
                          <a:pPr algn="ctr"/>
                          <a:r>
                            <a:rPr lang="fr-FR" sz="1400" dirty="0">
                              <a:latin typeface="Comic Sans MS" panose="030F0702030302020204" pitchFamily="66" charset="0"/>
                            </a:rPr>
                            <a:t>6</a:t>
                          </a:r>
                        </a:p>
                      </a:txBody>
                      <a:tcPr/>
                    </a:tc>
                    <a:extLst>
                      <a:ext uri="{0D108BD9-81ED-4DB2-BD59-A6C34878D82A}">
                        <a16:rowId xmlns:a16="http://schemas.microsoft.com/office/drawing/2014/main" val="10005"/>
                      </a:ext>
                    </a:extLst>
                  </a:tr>
                </a:tbl>
              </a:graphicData>
            </a:graphic>
          </p:graphicFrame>
        </mc:Choice>
        <mc:Fallback xmlns="">
          <p:graphicFrame>
            <p:nvGraphicFramePr>
              <p:cNvPr id="11" name="Tableau 10"/>
              <p:cNvGraphicFramePr>
                <a:graphicFrameLocks noGrp="1"/>
              </p:cNvGraphicFramePr>
              <p:nvPr>
                <p:extLst>
                  <p:ext uri="{D42A27DB-BD31-4B8C-83A1-F6EECF244321}">
                    <p14:modId xmlns:p14="http://schemas.microsoft.com/office/powerpoint/2010/main" val="1411615021"/>
                  </p:ext>
                </p:extLst>
              </p:nvPr>
            </p:nvGraphicFramePr>
            <p:xfrm>
              <a:off x="6287121" y="3630851"/>
              <a:ext cx="1668732" cy="1889760"/>
            </p:xfrm>
            <a:graphic>
              <a:graphicData uri="http://schemas.openxmlformats.org/drawingml/2006/table">
                <a:tbl>
                  <a:tblPr firstRow="1" bandRow="1">
                    <a:tableStyleId>{69CF1AB2-1976-4502-BF36-3FF5EA218861}</a:tableStyleId>
                  </a:tblPr>
                  <a:tblGrid>
                    <a:gridCol w="831970"/>
                    <a:gridCol w="836762"/>
                  </a:tblGrid>
                  <a:tr h="365760">
                    <a:tc>
                      <a:txBody>
                        <a:bodyPr/>
                        <a:lstStyle/>
                        <a:p>
                          <a:endParaRPr lang="fr-FR"/>
                        </a:p>
                      </a:txBody>
                      <a:tcPr>
                        <a:blipFill rotWithShape="0">
                          <a:blip r:embed="rId4"/>
                          <a:stretch>
                            <a:fillRect l="-730" t="-1667" r="-102190" b="-435000"/>
                          </a:stretch>
                        </a:blipFill>
                      </a:tcPr>
                    </a:tc>
                    <a:tc>
                      <a:txBody>
                        <a:bodyPr/>
                        <a:lstStyle/>
                        <a:p>
                          <a:endParaRPr lang="fr-FR"/>
                        </a:p>
                      </a:txBody>
                      <a:tcPr>
                        <a:blipFill rotWithShape="0">
                          <a:blip r:embed="rId4"/>
                          <a:stretch>
                            <a:fillRect l="-100000" t="-1667" r="-1449" b="-435000"/>
                          </a:stretch>
                        </a:blipFill>
                      </a:tcPr>
                    </a:tc>
                  </a:tr>
                  <a:tr h="304800">
                    <a:tc>
                      <a:txBody>
                        <a:bodyPr/>
                        <a:lstStyle/>
                        <a:p>
                          <a:pPr algn="ctr"/>
                          <a:r>
                            <a:rPr lang="fr-FR" sz="1400" dirty="0" smtClean="0">
                              <a:latin typeface="Comic Sans MS" panose="030F0702030302020204" pitchFamily="66" charset="0"/>
                            </a:rPr>
                            <a:t>1</a:t>
                          </a:r>
                          <a:endParaRPr lang="fr-FR" sz="1400" dirty="0">
                            <a:latin typeface="Comic Sans MS" panose="030F0702030302020204" pitchFamily="66" charset="0"/>
                          </a:endParaRPr>
                        </a:p>
                      </a:txBody>
                      <a:tcPr/>
                    </a:tc>
                    <a:tc>
                      <a:txBody>
                        <a:bodyPr/>
                        <a:lstStyle/>
                        <a:p>
                          <a:pPr algn="ctr"/>
                          <a:r>
                            <a:rPr lang="fr-FR" sz="1400" dirty="0" smtClean="0">
                              <a:latin typeface="Comic Sans MS" panose="030F0702030302020204" pitchFamily="66" charset="0"/>
                            </a:rPr>
                            <a:t>14</a:t>
                          </a:r>
                          <a:endParaRPr lang="fr-FR" sz="1400" dirty="0">
                            <a:latin typeface="Comic Sans MS" panose="030F0702030302020204" pitchFamily="66" charset="0"/>
                          </a:endParaRPr>
                        </a:p>
                      </a:txBody>
                      <a:tcPr/>
                    </a:tc>
                  </a:tr>
                  <a:tr h="304800">
                    <a:tc>
                      <a:txBody>
                        <a:bodyPr/>
                        <a:lstStyle/>
                        <a:p>
                          <a:pPr algn="ctr"/>
                          <a:r>
                            <a:rPr lang="fr-FR" sz="1400" dirty="0" smtClean="0">
                              <a:latin typeface="Comic Sans MS" panose="030F0702030302020204" pitchFamily="66" charset="0"/>
                            </a:rPr>
                            <a:t>2</a:t>
                          </a:r>
                          <a:endParaRPr lang="fr-FR" sz="1400" dirty="0">
                            <a:latin typeface="Comic Sans MS" panose="030F0702030302020204" pitchFamily="66" charset="0"/>
                          </a:endParaRPr>
                        </a:p>
                      </a:txBody>
                      <a:tcPr/>
                    </a:tc>
                    <a:tc>
                      <a:txBody>
                        <a:bodyPr/>
                        <a:lstStyle/>
                        <a:p>
                          <a:pPr algn="ctr"/>
                          <a:r>
                            <a:rPr lang="fr-FR" sz="1400" dirty="0" smtClean="0">
                              <a:latin typeface="Comic Sans MS" panose="030F0702030302020204" pitchFamily="66" charset="0"/>
                            </a:rPr>
                            <a:t>12</a:t>
                          </a:r>
                          <a:endParaRPr lang="fr-FR" sz="1400" dirty="0">
                            <a:latin typeface="Comic Sans MS" panose="030F0702030302020204" pitchFamily="66" charset="0"/>
                          </a:endParaRPr>
                        </a:p>
                      </a:txBody>
                      <a:tcPr/>
                    </a:tc>
                  </a:tr>
                  <a:tr h="304800">
                    <a:tc>
                      <a:txBody>
                        <a:bodyPr/>
                        <a:lstStyle/>
                        <a:p>
                          <a:pPr algn="ctr"/>
                          <a:r>
                            <a:rPr lang="fr-FR" sz="1400" dirty="0" smtClean="0">
                              <a:latin typeface="Comic Sans MS" panose="030F0702030302020204" pitchFamily="66" charset="0"/>
                            </a:rPr>
                            <a:t>3</a:t>
                          </a:r>
                          <a:endParaRPr lang="fr-FR" sz="1400" dirty="0">
                            <a:latin typeface="Comic Sans MS" panose="030F0702030302020204" pitchFamily="66" charset="0"/>
                          </a:endParaRPr>
                        </a:p>
                      </a:txBody>
                      <a:tcPr/>
                    </a:tc>
                    <a:tc>
                      <a:txBody>
                        <a:bodyPr/>
                        <a:lstStyle/>
                        <a:p>
                          <a:pPr algn="ctr"/>
                          <a:r>
                            <a:rPr lang="fr-FR" sz="1400" dirty="0" smtClean="0">
                              <a:latin typeface="Comic Sans MS" panose="030F0702030302020204" pitchFamily="66" charset="0"/>
                            </a:rPr>
                            <a:t>10</a:t>
                          </a:r>
                          <a:endParaRPr lang="fr-FR" sz="1400" dirty="0">
                            <a:latin typeface="Comic Sans MS" panose="030F0702030302020204" pitchFamily="66" charset="0"/>
                          </a:endParaRPr>
                        </a:p>
                      </a:txBody>
                      <a:tcPr/>
                    </a:tc>
                  </a:tr>
                  <a:tr h="304800">
                    <a:tc>
                      <a:txBody>
                        <a:bodyPr/>
                        <a:lstStyle/>
                        <a:p>
                          <a:pPr algn="ctr"/>
                          <a:r>
                            <a:rPr lang="fr-FR" sz="1400" dirty="0" smtClean="0">
                              <a:latin typeface="Comic Sans MS" panose="030F0702030302020204" pitchFamily="66" charset="0"/>
                            </a:rPr>
                            <a:t>4</a:t>
                          </a:r>
                          <a:endParaRPr lang="fr-FR" sz="1400" dirty="0">
                            <a:latin typeface="Comic Sans MS" panose="030F0702030302020204" pitchFamily="66" charset="0"/>
                          </a:endParaRPr>
                        </a:p>
                      </a:txBody>
                      <a:tcPr/>
                    </a:tc>
                    <a:tc>
                      <a:txBody>
                        <a:bodyPr/>
                        <a:lstStyle/>
                        <a:p>
                          <a:pPr algn="ctr"/>
                          <a:r>
                            <a:rPr lang="fr-FR" sz="1400" dirty="0" smtClean="0">
                              <a:latin typeface="Comic Sans MS" panose="030F0702030302020204" pitchFamily="66" charset="0"/>
                            </a:rPr>
                            <a:t>8</a:t>
                          </a:r>
                          <a:endParaRPr lang="fr-FR" sz="1400" dirty="0">
                            <a:latin typeface="Comic Sans MS" panose="030F0702030302020204" pitchFamily="66" charset="0"/>
                          </a:endParaRPr>
                        </a:p>
                      </a:txBody>
                      <a:tcPr/>
                    </a:tc>
                  </a:tr>
                  <a:tr h="304800">
                    <a:tc>
                      <a:txBody>
                        <a:bodyPr/>
                        <a:lstStyle/>
                        <a:p>
                          <a:pPr algn="ctr"/>
                          <a:r>
                            <a:rPr lang="fr-FR" sz="1400" dirty="0" smtClean="0">
                              <a:latin typeface="Comic Sans MS" panose="030F0702030302020204" pitchFamily="66" charset="0"/>
                            </a:rPr>
                            <a:t>5</a:t>
                          </a:r>
                          <a:endParaRPr lang="fr-FR" sz="1400" dirty="0">
                            <a:latin typeface="Comic Sans MS" panose="030F0702030302020204" pitchFamily="66" charset="0"/>
                          </a:endParaRPr>
                        </a:p>
                      </a:txBody>
                      <a:tcPr/>
                    </a:tc>
                    <a:tc>
                      <a:txBody>
                        <a:bodyPr/>
                        <a:lstStyle/>
                        <a:p>
                          <a:pPr algn="ctr"/>
                          <a:r>
                            <a:rPr lang="fr-FR" sz="1400" dirty="0" smtClean="0">
                              <a:latin typeface="Comic Sans MS" panose="030F0702030302020204" pitchFamily="66" charset="0"/>
                            </a:rPr>
                            <a:t>6</a:t>
                          </a:r>
                          <a:endParaRPr lang="fr-FR" sz="1400" dirty="0">
                            <a:latin typeface="Comic Sans MS" panose="030F0702030302020204" pitchFamily="66" charset="0"/>
                          </a:endParaRPr>
                        </a:p>
                      </a:txBody>
                      <a:tcPr/>
                    </a:tc>
                  </a:tr>
                </a:tbl>
              </a:graphicData>
            </a:graphic>
          </p:graphicFrame>
        </mc:Fallback>
      </mc:AlternateContent>
      <p:graphicFrame>
        <p:nvGraphicFramePr>
          <p:cNvPr id="12" name="Graphique 11"/>
          <p:cNvGraphicFramePr>
            <a:graphicFrameLocks/>
          </p:cNvGraphicFramePr>
          <p:nvPr>
            <p:extLst>
              <p:ext uri="{D42A27DB-BD31-4B8C-83A1-F6EECF244321}">
                <p14:modId xmlns:p14="http://schemas.microsoft.com/office/powerpoint/2010/main" val="2670432279"/>
              </p:ext>
            </p:extLst>
          </p:nvPr>
        </p:nvGraphicFramePr>
        <p:xfrm>
          <a:off x="2403894" y="4068637"/>
          <a:ext cx="3384307" cy="1450755"/>
        </p:xfrm>
        <a:graphic>
          <a:graphicData uri="http://schemas.openxmlformats.org/drawingml/2006/chart">
            <c:chart xmlns:c="http://schemas.openxmlformats.org/drawingml/2006/chart" xmlns:r="http://schemas.openxmlformats.org/officeDocument/2006/relationships" r:id="rId5"/>
          </a:graphicData>
        </a:graphic>
      </p:graphicFrame>
      <p:pic>
        <p:nvPicPr>
          <p:cNvPr id="13" name="Image 12">
            <a:extLst>
              <a:ext uri="{FF2B5EF4-FFF2-40B4-BE49-F238E27FC236}">
                <a16:creationId xmlns:a16="http://schemas.microsoft.com/office/drawing/2014/main" id="{B10F465A-3BCB-134B-B948-6A54C788CB5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312539" y="177544"/>
            <a:ext cx="1365775" cy="1365775"/>
          </a:xfrm>
          <a:prstGeom prst="rect">
            <a:avLst/>
          </a:prstGeom>
        </p:spPr>
      </p:pic>
      <p:pic>
        <p:nvPicPr>
          <p:cNvPr id="14" name="Image 13">
            <a:extLst>
              <a:ext uri="{FF2B5EF4-FFF2-40B4-BE49-F238E27FC236}">
                <a16:creationId xmlns:a16="http://schemas.microsoft.com/office/drawing/2014/main" id="{1C8D77F0-7792-4C44-BBD1-27B79E92F1F2}"/>
              </a:ext>
            </a:extLst>
          </p:cNvPr>
          <p:cNvPicPr>
            <a:picLocks noChangeAspect="1"/>
          </p:cNvPicPr>
          <p:nvPr/>
        </p:nvPicPr>
        <p:blipFill>
          <a:blip r:embed="rId7"/>
          <a:stretch>
            <a:fillRect/>
          </a:stretch>
        </p:blipFill>
        <p:spPr>
          <a:xfrm>
            <a:off x="8567985" y="3630851"/>
            <a:ext cx="1744554" cy="1744554"/>
          </a:xfrm>
          <a:prstGeom prst="rect">
            <a:avLst/>
          </a:prstGeom>
        </p:spPr>
      </p:pic>
    </p:spTree>
    <p:extLst>
      <p:ext uri="{BB962C8B-B14F-4D97-AF65-F5344CB8AC3E}">
        <p14:creationId xmlns:p14="http://schemas.microsoft.com/office/powerpoint/2010/main" val="39633106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a:t>mevel christophe</a:t>
            </a:r>
          </a:p>
        </p:txBody>
      </p:sp>
      <p:sp>
        <p:nvSpPr>
          <p:cNvPr id="3" name="Espace réservé du numéro de diapositive 2"/>
          <p:cNvSpPr>
            <a:spLocks noGrp="1"/>
          </p:cNvSpPr>
          <p:nvPr>
            <p:ph type="sldNum" sz="quarter" idx="12"/>
          </p:nvPr>
        </p:nvSpPr>
        <p:spPr/>
        <p:txBody>
          <a:bodyPr/>
          <a:lstStyle/>
          <a:p>
            <a:fld id="{D36F33B7-9A85-457B-8A49-2F9D48DC0B12}" type="slidenum">
              <a:rPr lang="fr-FR" smtClean="0"/>
              <a:t>5</a:t>
            </a:fld>
            <a:endParaRPr lang="fr-FR"/>
          </a:p>
        </p:txBody>
      </p:sp>
      <p:sp>
        <p:nvSpPr>
          <p:cNvPr id="4" name="ZoneTexte 3"/>
          <p:cNvSpPr txBox="1"/>
          <p:nvPr/>
        </p:nvSpPr>
        <p:spPr>
          <a:xfrm>
            <a:off x="1334047" y="331415"/>
            <a:ext cx="4416594" cy="338554"/>
          </a:xfrm>
          <a:prstGeom prst="rect">
            <a:avLst/>
          </a:prstGeom>
          <a:noFill/>
        </p:spPr>
        <p:txBody>
          <a:bodyPr wrap="none" rtlCol="0">
            <a:spAutoFit/>
          </a:bodyPr>
          <a:lstStyle/>
          <a:p>
            <a:r>
              <a:rPr lang="fr-FR" sz="1600" b="1" dirty="0">
                <a:solidFill>
                  <a:srgbClr val="0070C0"/>
                </a:solidFill>
                <a:latin typeface="Comic Sans MS" panose="030F0702030302020204" pitchFamily="66" charset="0"/>
                <a:cs typeface="Arial" pitchFamily="34" charset="0"/>
              </a:rPr>
              <a:t>e) Sens de variation d’une suite numérique</a:t>
            </a:r>
          </a:p>
        </p:txBody>
      </p:sp>
      <mc:AlternateContent xmlns:mc="http://schemas.openxmlformats.org/markup-compatibility/2006" xmlns:a14="http://schemas.microsoft.com/office/drawing/2010/main">
        <mc:Choice Requires="a14">
          <p:sp>
            <p:nvSpPr>
              <p:cNvPr id="6" name="ZoneTexte 5"/>
              <p:cNvSpPr txBox="1"/>
              <p:nvPr/>
            </p:nvSpPr>
            <p:spPr>
              <a:xfrm>
                <a:off x="682646" y="909569"/>
                <a:ext cx="9794854" cy="954107"/>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fr-FR" sz="1400" b="1" dirty="0">
                    <a:solidFill>
                      <a:srgbClr val="FF0000"/>
                    </a:solidFill>
                    <a:latin typeface="Comic Sans MS" panose="030F0702030302020204" pitchFamily="66" charset="0"/>
                    <a:cs typeface="Arial" pitchFamily="34" charset="0"/>
                  </a:rPr>
                  <a:t>Définition: Soit une suite numérique </a:t>
                </a:r>
                <a14:m>
                  <m:oMath xmlns:m="http://schemas.openxmlformats.org/officeDocument/2006/math">
                    <m:r>
                      <a:rPr lang="fr-FR" sz="1400" b="1" i="1" smtClean="0">
                        <a:solidFill>
                          <a:srgbClr val="FF0000"/>
                        </a:solidFill>
                        <a:latin typeface="Cambria Math" panose="02040503050406030204" pitchFamily="18" charset="0"/>
                        <a:cs typeface="Arial" pitchFamily="34" charset="0"/>
                      </a:rPr>
                      <m:t>(</m:t>
                    </m:r>
                    <m:sSub>
                      <m:sSubPr>
                        <m:ctrlPr>
                          <a:rPr lang="fr-FR" sz="1400" b="1" i="1" smtClean="0">
                            <a:solidFill>
                              <a:srgbClr val="FF0000"/>
                            </a:solidFill>
                            <a:latin typeface="Cambria Math" panose="02040503050406030204" pitchFamily="18" charset="0"/>
                            <a:cs typeface="Arial" pitchFamily="34" charset="0"/>
                          </a:rPr>
                        </m:ctrlPr>
                      </m:sSubPr>
                      <m:e>
                        <m:r>
                          <a:rPr lang="fr-FR" sz="1400" b="1" i="1" smtClean="0">
                            <a:solidFill>
                              <a:srgbClr val="FF0000"/>
                            </a:solidFill>
                            <a:latin typeface="Cambria Math" panose="02040503050406030204" pitchFamily="18" charset="0"/>
                            <a:cs typeface="Arial" pitchFamily="34" charset="0"/>
                          </a:rPr>
                          <m:t>𝒖</m:t>
                        </m:r>
                      </m:e>
                      <m:sub>
                        <m:r>
                          <a:rPr lang="fr-FR" sz="1400" b="1" i="1" smtClean="0">
                            <a:solidFill>
                              <a:srgbClr val="FF0000"/>
                            </a:solidFill>
                            <a:latin typeface="Cambria Math" panose="02040503050406030204" pitchFamily="18" charset="0"/>
                            <a:cs typeface="Arial" pitchFamily="34" charset="0"/>
                          </a:rPr>
                          <m:t>𝒏</m:t>
                        </m:r>
                      </m:sub>
                    </m:sSub>
                    <m:r>
                      <a:rPr lang="fr-FR" sz="1400" b="1" i="1" smtClean="0">
                        <a:solidFill>
                          <a:srgbClr val="FF0000"/>
                        </a:solidFill>
                        <a:latin typeface="Cambria Math" panose="02040503050406030204" pitchFamily="18" charset="0"/>
                        <a:cs typeface="Arial" pitchFamily="34" charset="0"/>
                      </a:rPr>
                      <m:t>)</m:t>
                    </m:r>
                  </m:oMath>
                </a14:m>
                <a:r>
                  <a:rPr lang="fr-FR" sz="1400" b="1" dirty="0">
                    <a:solidFill>
                      <a:srgbClr val="FF0000"/>
                    </a:solidFill>
                    <a:latin typeface="Comic Sans MS" panose="030F0702030302020204" pitchFamily="66" charset="0"/>
                    <a:cs typeface="Arial" pitchFamily="34" charset="0"/>
                  </a:rPr>
                  <a:t>. </a:t>
                </a:r>
              </a:p>
              <a:p>
                <a:r>
                  <a:rPr lang="fr-FR" sz="1400" b="1" dirty="0">
                    <a:solidFill>
                      <a:srgbClr val="FF0000"/>
                    </a:solidFill>
                    <a:latin typeface="Comic Sans MS" panose="030F0702030302020204" pitchFamily="66" charset="0"/>
                    <a:cs typeface="Arial" pitchFamily="34" charset="0"/>
                  </a:rPr>
                  <a:t>Dire que:</a:t>
                </a:r>
              </a:p>
              <a:p>
                <a:pPr>
                  <a:buFont typeface="Arial" pitchFamily="34" charset="0"/>
                  <a:buChar char="•"/>
                </a:pPr>
                <a:r>
                  <a:rPr lang="fr-FR" sz="1400" dirty="0">
                    <a:solidFill>
                      <a:srgbClr val="FF0000"/>
                    </a:solidFill>
                    <a:latin typeface="Comic Sans MS" panose="030F0702030302020204" pitchFamily="66" charset="0"/>
                    <a:cs typeface="Arial" pitchFamily="34" charset="0"/>
                  </a:rPr>
                  <a:t>…………………………………………………………………………………………………………………………………………………………………………………………………………….</a:t>
                </a:r>
                <a:r>
                  <a:rPr lang="fr-FR" sz="1400" b="1" dirty="0">
                    <a:solidFill>
                      <a:srgbClr val="FF0000"/>
                    </a:solidFill>
                    <a:latin typeface="Comic Sans MS" panose="030F0702030302020204" pitchFamily="66" charset="0"/>
                    <a:cs typeface="Arial" pitchFamily="34" charset="0"/>
                  </a:rPr>
                  <a:t> </a:t>
                </a:r>
              </a:p>
              <a:p>
                <a:pPr>
                  <a:buFont typeface="Arial" pitchFamily="34" charset="0"/>
                  <a:buChar char="•"/>
                </a:pPr>
                <a:r>
                  <a:rPr lang="fr-FR" sz="1400" b="1" dirty="0">
                    <a:solidFill>
                      <a:srgbClr val="FF0000"/>
                    </a:solidFill>
                    <a:latin typeface="Comic Sans MS" panose="030F0702030302020204" pitchFamily="66" charset="0"/>
                    <a:cs typeface="Arial" pitchFamily="34" charset="0"/>
                  </a:rPr>
                  <a:t> ………………………………………………………………………………………………………………………………………………………………………………………………………………</a:t>
                </a:r>
              </a:p>
            </p:txBody>
          </p:sp>
        </mc:Choice>
        <mc:Fallback xmlns="">
          <p:sp>
            <p:nvSpPr>
              <p:cNvPr id="6" name="ZoneTexte 5"/>
              <p:cNvSpPr txBox="1">
                <a:spLocks noRot="1" noChangeAspect="1" noMove="1" noResize="1" noEditPoints="1" noAdjustHandles="1" noChangeArrowheads="1" noChangeShapeType="1" noTextEdit="1"/>
              </p:cNvSpPr>
              <p:nvPr/>
            </p:nvSpPr>
            <p:spPr>
              <a:xfrm>
                <a:off x="682646" y="909569"/>
                <a:ext cx="9794854" cy="954107"/>
              </a:xfrm>
              <a:prstGeom prst="rect">
                <a:avLst/>
              </a:prstGeom>
              <a:blipFill rotWithShape="0">
                <a:blip r:embed="rId2"/>
                <a:stretch>
                  <a:fillRect l="-124" t="-625" b="-4375"/>
                </a:stretch>
              </a:blipFill>
              <a:ln/>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682646" y="2103276"/>
                <a:ext cx="9411484" cy="765722"/>
              </a:xfrm>
              <a:prstGeom prst="rect">
                <a:avLst/>
              </a:prstGeom>
            </p:spPr>
            <p:txBody>
              <a:bodyPr wrap="square">
                <a:spAutoFit/>
              </a:bodyPr>
              <a:lstStyle/>
              <a:p>
                <a:r>
                  <a:rPr lang="fr-FR" sz="1400" b="1" dirty="0">
                    <a:solidFill>
                      <a:srgbClr val="7030A0"/>
                    </a:solidFill>
                    <a:latin typeface="Comic Sans MS" panose="030F0702030302020204" pitchFamily="66" charset="0"/>
                    <a:cs typeface="Arial" pitchFamily="34" charset="0"/>
                  </a:rPr>
                  <a:t>Exemple:</a:t>
                </a:r>
                <a:r>
                  <a:rPr lang="fr-FR" sz="1400" dirty="0">
                    <a:solidFill>
                      <a:srgbClr val="0070C0"/>
                    </a:solidFill>
                    <a:latin typeface="Comic Sans MS" panose="030F0702030302020204" pitchFamily="66" charset="0"/>
                    <a:cs typeface="Arial" pitchFamily="34" charset="0"/>
                  </a:rPr>
                  <a:t> </a:t>
                </a:r>
                <a:r>
                  <a:rPr lang="fr-FR" sz="1400" dirty="0">
                    <a:latin typeface="Comic Sans MS" panose="030F0702030302020204" pitchFamily="66" charset="0"/>
                    <a:cs typeface="Arial" pitchFamily="34" charset="0"/>
                  </a:rPr>
                  <a:t>Dans l’exemple précédent, on peut conjecturer sur la représentation graphique ou sur la deuxième colonne du tableau que la suite est ………………………………………. </a:t>
                </a:r>
              </a:p>
              <a:p>
                <a:pPr/>
                <a14:m>
                  <m:oMathPara xmlns:m="http://schemas.openxmlformats.org/officeDocument/2006/math">
                    <m:oMathParaPr>
                      <m:jc m:val="centerGroup"/>
                    </m:oMathParaPr>
                    <m:oMath xmlns:m="http://schemas.openxmlformats.org/officeDocument/2006/math">
                      <m:sSub>
                        <m:sSubPr>
                          <m:ctrlPr>
                            <a:rPr lang="fr-FR" sz="1400" i="1" smtClean="0">
                              <a:latin typeface="Cambria Math" panose="02040503050406030204" pitchFamily="18" charset="0"/>
                              <a:cs typeface="Arial" pitchFamily="34" charset="0"/>
                            </a:rPr>
                          </m:ctrlPr>
                        </m:sSubPr>
                        <m:e>
                          <m:r>
                            <a:rPr lang="fr-FR" sz="1400" b="0" i="1" smtClean="0">
                              <a:latin typeface="Cambria Math" panose="02040503050406030204" pitchFamily="18" charset="0"/>
                              <a:cs typeface="Arial" pitchFamily="34" charset="0"/>
                            </a:rPr>
                            <m:t>𝑢</m:t>
                          </m:r>
                        </m:e>
                        <m:sub>
                          <m:r>
                            <a:rPr lang="fr-FR" sz="1400" b="0" i="1" smtClean="0">
                              <a:latin typeface="Cambria Math" panose="02040503050406030204" pitchFamily="18" charset="0"/>
                              <a:cs typeface="Arial" pitchFamily="34" charset="0"/>
                            </a:rPr>
                            <m:t>𝑛</m:t>
                          </m:r>
                          <m:r>
                            <a:rPr lang="fr-FR" sz="1400" b="0" i="1" smtClean="0">
                              <a:latin typeface="Cambria Math" panose="02040503050406030204" pitchFamily="18" charset="0"/>
                              <a:cs typeface="Arial" pitchFamily="34" charset="0"/>
                            </a:rPr>
                            <m:t>+1 </m:t>
                          </m:r>
                        </m:sub>
                      </m:sSub>
                      <m:r>
                        <a:rPr lang="fr-FR" sz="1400" b="0" i="1" smtClean="0">
                          <a:latin typeface="Cambria Math" panose="02040503050406030204" pitchFamily="18" charset="0"/>
                          <a:cs typeface="Arial" pitchFamily="34" charset="0"/>
                        </a:rPr>
                        <m:t>= </m:t>
                      </m:r>
                      <m:sSub>
                        <m:sSubPr>
                          <m:ctrlPr>
                            <a:rPr lang="fr-FR" sz="1400" b="0" i="1" smtClean="0">
                              <a:latin typeface="Cambria Math" panose="02040503050406030204" pitchFamily="18" charset="0"/>
                              <a:cs typeface="Arial" pitchFamily="34" charset="0"/>
                            </a:rPr>
                          </m:ctrlPr>
                        </m:sSubPr>
                        <m:e>
                          <m:r>
                            <a:rPr lang="fr-FR" sz="1400" b="0" i="1" smtClean="0">
                              <a:latin typeface="Cambria Math" panose="02040503050406030204" pitchFamily="18" charset="0"/>
                              <a:cs typeface="Arial" pitchFamily="34" charset="0"/>
                            </a:rPr>
                            <m:t>𝑢</m:t>
                          </m:r>
                        </m:e>
                        <m:sub>
                          <m:r>
                            <a:rPr lang="fr-FR" sz="1400" b="0" i="1" smtClean="0">
                              <a:latin typeface="Cambria Math" panose="02040503050406030204" pitchFamily="18" charset="0"/>
                              <a:cs typeface="Arial" pitchFamily="34" charset="0"/>
                            </a:rPr>
                            <m:t>𝑛</m:t>
                          </m:r>
                        </m:sub>
                      </m:sSub>
                      <m:r>
                        <a:rPr lang="fr-FR" sz="1400" b="0" i="1" smtClean="0">
                          <a:latin typeface="Cambria Math" panose="02040503050406030204" pitchFamily="18" charset="0"/>
                          <a:cs typeface="Arial" pitchFamily="34" charset="0"/>
                        </a:rPr>
                        <m:t> −2.</m:t>
                      </m:r>
                    </m:oMath>
                  </m:oMathPara>
                </a14:m>
                <a:endParaRPr lang="fr-FR" sz="1400" dirty="0">
                  <a:latin typeface="Comic Sans MS" panose="030F0702030302020204" pitchFamily="66" charset="0"/>
                  <a:cs typeface="Arial" pitchFamily="34"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682646" y="2103276"/>
                <a:ext cx="9411484" cy="765722"/>
              </a:xfrm>
              <a:prstGeom prst="rect">
                <a:avLst/>
              </a:prstGeom>
              <a:blipFill rotWithShape="0">
                <a:blip r:embed="rId3"/>
                <a:stretch>
                  <a:fillRect l="-194" t="-1587"/>
                </a:stretch>
              </a:blipFill>
            </p:spPr>
            <p:txBody>
              <a:bodyPr/>
              <a:lstStyle/>
              <a:p>
                <a:r>
                  <a:rPr lang="fr-FR">
                    <a:noFill/>
                  </a:rPr>
                  <a:t> </a:t>
                </a:r>
              </a:p>
            </p:txBody>
          </p:sp>
        </mc:Fallback>
      </mc:AlternateContent>
      <p:pic>
        <p:nvPicPr>
          <p:cNvPr id="8" name="Imag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12539" y="5809743"/>
            <a:ext cx="1117460" cy="393651"/>
          </a:xfrm>
          <a:prstGeom prst="rect">
            <a:avLst/>
          </a:prstGeom>
        </p:spPr>
      </p:pic>
      <p:sp>
        <p:nvSpPr>
          <p:cNvPr id="9" name="ZoneTexte 8">
            <a:extLst>
              <a:ext uri="{FF2B5EF4-FFF2-40B4-BE49-F238E27FC236}">
                <a16:creationId xmlns:a16="http://schemas.microsoft.com/office/drawing/2014/main" id="{6E955CEF-ECD8-6745-8442-E53396DDFA70}"/>
              </a:ext>
            </a:extLst>
          </p:cNvPr>
          <p:cNvSpPr txBox="1"/>
          <p:nvPr/>
        </p:nvSpPr>
        <p:spPr>
          <a:xfrm>
            <a:off x="1334047" y="2969290"/>
            <a:ext cx="5429692" cy="338554"/>
          </a:xfrm>
          <a:prstGeom prst="rect">
            <a:avLst/>
          </a:prstGeom>
          <a:noFill/>
        </p:spPr>
        <p:txBody>
          <a:bodyPr wrap="none" rtlCol="0">
            <a:spAutoFit/>
          </a:bodyPr>
          <a:lstStyle/>
          <a:p>
            <a:r>
              <a:rPr lang="fr-FR" sz="1600" b="1" dirty="0">
                <a:solidFill>
                  <a:srgbClr val="0070C0"/>
                </a:solidFill>
                <a:latin typeface="Comic Sans MS" panose="030F0702030302020204" pitchFamily="66" charset="0"/>
                <a:cs typeface="Arial" pitchFamily="34" charset="0"/>
              </a:rPr>
              <a:t>f) Utiliser les algorithmes pour effectuer les calculs</a:t>
            </a:r>
          </a:p>
        </p:txBody>
      </p:sp>
      <p:pic>
        <p:nvPicPr>
          <p:cNvPr id="10" name="Image 9">
            <a:extLst>
              <a:ext uri="{FF2B5EF4-FFF2-40B4-BE49-F238E27FC236}">
                <a16:creationId xmlns:a16="http://schemas.microsoft.com/office/drawing/2014/main" id="{CC2F3CDB-F006-C74A-84B6-EAC811AF7B8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89685" y="3307844"/>
            <a:ext cx="3980615" cy="2419870"/>
          </a:xfrm>
          <a:prstGeom prst="rect">
            <a:avLst/>
          </a:prstGeom>
        </p:spPr>
      </p:pic>
      <p:pic>
        <p:nvPicPr>
          <p:cNvPr id="14" name="Image 13">
            <a:extLst>
              <a:ext uri="{FF2B5EF4-FFF2-40B4-BE49-F238E27FC236}">
                <a16:creationId xmlns:a16="http://schemas.microsoft.com/office/drawing/2014/main" id="{C0D78808-A03B-F946-A633-A7139899FC3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69178" y="3408136"/>
            <a:ext cx="3757534" cy="2237559"/>
          </a:xfrm>
          <a:prstGeom prst="rect">
            <a:avLst/>
          </a:prstGeom>
        </p:spPr>
      </p:pic>
      <mc:AlternateContent xmlns:mc="http://schemas.openxmlformats.org/markup-compatibility/2006" xmlns:a14="http://schemas.microsoft.com/office/drawing/2010/main">
        <mc:Choice Requires="a14">
          <p:sp>
            <p:nvSpPr>
              <p:cNvPr id="17" name="ZoneTexte 16">
                <a:extLst>
                  <a:ext uri="{FF2B5EF4-FFF2-40B4-BE49-F238E27FC236}">
                    <a16:creationId xmlns:a16="http://schemas.microsoft.com/office/drawing/2014/main" id="{181C7F8A-C4BD-544E-9610-99BC8F7FEDAB}"/>
                  </a:ext>
                </a:extLst>
              </p:cNvPr>
              <p:cNvSpPr txBox="1"/>
              <p:nvPr/>
            </p:nvSpPr>
            <p:spPr>
              <a:xfrm>
                <a:off x="172405" y="3656495"/>
                <a:ext cx="3196773" cy="1661993"/>
              </a:xfrm>
              <a:prstGeom prst="rect">
                <a:avLst/>
              </a:prstGeom>
              <a:noFill/>
            </p:spPr>
            <p:txBody>
              <a:bodyPr wrap="none" rtlCol="0">
                <a:spAutoFit/>
              </a:bodyPr>
              <a:lstStyle/>
              <a:p>
                <a:r>
                  <a:rPr lang="fr-FR" sz="1400" b="1" dirty="0">
                    <a:solidFill>
                      <a:srgbClr val="C00000"/>
                    </a:solidFill>
                    <a:latin typeface="Comic Sans MS" panose="030F0702030302020204" pitchFamily="66" charset="0"/>
                    <a:cs typeface="Arial" pitchFamily="34" charset="0"/>
                  </a:rPr>
                  <a:t>Suite définie par récurrence:</a:t>
                </a:r>
              </a:p>
              <a:p>
                <a:endParaRPr lang="fr-FR" sz="1400" b="1" dirty="0">
                  <a:solidFill>
                    <a:srgbClr val="C00000"/>
                  </a:solidFill>
                  <a:latin typeface="Comic Sans MS" panose="030F0702030302020204" pitchFamily="66" charset="0"/>
                  <a:cs typeface="Arial" pitchFamily="34" charset="0"/>
                </a:endParaRPr>
              </a:p>
              <a:p>
                <a:pPr/>
                <a14:m>
                  <m:oMathPara xmlns:m="http://schemas.openxmlformats.org/officeDocument/2006/math">
                    <m:oMathParaPr>
                      <m:jc m:val="centerGroup"/>
                    </m:oMathParaPr>
                    <m:oMath xmlns:m="http://schemas.openxmlformats.org/officeDocument/2006/math">
                      <m:sSub>
                        <m:sSubPr>
                          <m:ctrlPr>
                            <a:rPr lang="fr-FR" sz="1600" i="1" smtClean="0">
                              <a:solidFill>
                                <a:schemeClr val="tx1"/>
                              </a:solidFill>
                              <a:latin typeface="Cambria Math" panose="02040503050406030204" pitchFamily="18" charset="0"/>
                              <a:cs typeface="Arial" pitchFamily="34" charset="0"/>
                            </a:rPr>
                          </m:ctrlPr>
                        </m:sSubPr>
                        <m:e>
                          <m:r>
                            <a:rPr lang="fr-FR" sz="1600" b="0" i="1" smtClean="0">
                              <a:solidFill>
                                <a:schemeClr val="tx1"/>
                              </a:solidFill>
                              <a:latin typeface="Cambria Math" panose="02040503050406030204" pitchFamily="18" charset="0"/>
                              <a:cs typeface="Arial" pitchFamily="34" charset="0"/>
                            </a:rPr>
                            <m:t>𝑢</m:t>
                          </m:r>
                        </m:e>
                        <m:sub>
                          <m:r>
                            <a:rPr lang="fr-FR" sz="1600" b="0" i="1" smtClean="0">
                              <a:solidFill>
                                <a:schemeClr val="tx1"/>
                              </a:solidFill>
                              <a:latin typeface="Cambria Math" panose="02040503050406030204" pitchFamily="18" charset="0"/>
                              <a:cs typeface="Arial" pitchFamily="34" charset="0"/>
                            </a:rPr>
                            <m:t>𝑛</m:t>
                          </m:r>
                          <m:r>
                            <a:rPr lang="fr-FR" sz="1600" b="0" i="1" smtClean="0">
                              <a:solidFill>
                                <a:schemeClr val="tx1"/>
                              </a:solidFill>
                              <a:latin typeface="Cambria Math" panose="02040503050406030204" pitchFamily="18" charset="0"/>
                              <a:cs typeface="Arial" pitchFamily="34" charset="0"/>
                            </a:rPr>
                            <m:t>+1</m:t>
                          </m:r>
                        </m:sub>
                      </m:sSub>
                      <m:r>
                        <a:rPr lang="fr-FR" sz="1600" b="0" i="1" smtClean="0">
                          <a:solidFill>
                            <a:schemeClr val="tx1"/>
                          </a:solidFill>
                          <a:latin typeface="Cambria Math" panose="02040503050406030204" pitchFamily="18" charset="0"/>
                          <a:cs typeface="Arial" pitchFamily="34" charset="0"/>
                        </a:rPr>
                        <m:t>=0,9</m:t>
                      </m:r>
                      <m:r>
                        <a:rPr lang="fr-FR" sz="1600" b="0" i="1" smtClean="0">
                          <a:solidFill>
                            <a:schemeClr val="tx1"/>
                          </a:solidFill>
                          <a:latin typeface="Cambria Math" panose="02040503050406030204" pitchFamily="18" charset="0"/>
                          <a:ea typeface="Cambria Math" panose="02040503050406030204" pitchFamily="18" charset="0"/>
                          <a:cs typeface="Arial" pitchFamily="34" charset="0"/>
                        </a:rPr>
                        <m:t>×</m:t>
                      </m:r>
                      <m:sSub>
                        <m:sSubPr>
                          <m:ctrlPr>
                            <a:rPr lang="fr-FR" sz="1600" i="1" smtClean="0">
                              <a:solidFill>
                                <a:schemeClr val="tx1"/>
                              </a:solidFill>
                              <a:latin typeface="Cambria Math" panose="02040503050406030204" pitchFamily="18" charset="0"/>
                              <a:cs typeface="Arial" pitchFamily="34" charset="0"/>
                            </a:rPr>
                          </m:ctrlPr>
                        </m:sSubPr>
                        <m:e>
                          <m:r>
                            <a:rPr lang="fr-FR" sz="1600" b="0" i="1" smtClean="0">
                              <a:solidFill>
                                <a:schemeClr val="tx1"/>
                              </a:solidFill>
                              <a:latin typeface="Cambria Math" panose="02040503050406030204" pitchFamily="18" charset="0"/>
                              <a:cs typeface="Arial" pitchFamily="34" charset="0"/>
                            </a:rPr>
                            <m:t>𝑢</m:t>
                          </m:r>
                        </m:e>
                        <m:sub>
                          <m:r>
                            <a:rPr lang="fr-FR" sz="1600" b="0" i="1" smtClean="0">
                              <a:solidFill>
                                <a:schemeClr val="tx1"/>
                              </a:solidFill>
                              <a:latin typeface="Cambria Math" panose="02040503050406030204" pitchFamily="18" charset="0"/>
                              <a:cs typeface="Arial" pitchFamily="34" charset="0"/>
                            </a:rPr>
                            <m:t>𝑛</m:t>
                          </m:r>
                        </m:sub>
                      </m:sSub>
                      <m:r>
                        <a:rPr lang="fr-FR" sz="1600" b="0" i="1" smtClean="0">
                          <a:solidFill>
                            <a:schemeClr val="tx1"/>
                          </a:solidFill>
                          <a:latin typeface="Cambria Math" panose="02040503050406030204" pitchFamily="18" charset="0"/>
                          <a:cs typeface="Arial" pitchFamily="34" charset="0"/>
                        </a:rPr>
                        <m:t>+10</m:t>
                      </m:r>
                    </m:oMath>
                  </m:oMathPara>
                </a14:m>
                <a:endParaRPr lang="fr-FR" sz="1600" dirty="0">
                  <a:solidFill>
                    <a:srgbClr val="0070C0"/>
                  </a:solidFill>
                  <a:latin typeface="Comic Sans MS" panose="030F0702030302020204" pitchFamily="66" charset="0"/>
                  <a:cs typeface="Arial" pitchFamily="34" charset="0"/>
                </a:endParaRPr>
              </a:p>
              <a:p>
                <a:r>
                  <a:rPr lang="fr-FR" sz="1400" dirty="0">
                    <a:latin typeface="Comic Sans MS" panose="030F0702030302020204" pitchFamily="66" charset="0"/>
                    <a:cs typeface="Arial" pitchFamily="34" charset="0"/>
                  </a:rPr>
                  <a:t>   dont le premier terme est </a:t>
                </a:r>
              </a:p>
              <a:p>
                <a:pPr/>
                <a14:m>
                  <m:oMathPara xmlns:m="http://schemas.openxmlformats.org/officeDocument/2006/math">
                    <m:oMathParaPr>
                      <m:jc m:val="centerGroup"/>
                    </m:oMathParaPr>
                    <m:oMath xmlns:m="http://schemas.openxmlformats.org/officeDocument/2006/math">
                      <m:sSub>
                        <m:sSubPr>
                          <m:ctrlPr>
                            <a:rPr lang="fr-FR" sz="1600" i="1" smtClean="0">
                              <a:latin typeface="Cambria Math" panose="02040503050406030204" pitchFamily="18" charset="0"/>
                              <a:cs typeface="Arial" pitchFamily="34" charset="0"/>
                            </a:rPr>
                          </m:ctrlPr>
                        </m:sSubPr>
                        <m:e>
                          <m:r>
                            <a:rPr lang="fr-FR" sz="1600" b="0" i="1" smtClean="0">
                              <a:latin typeface="Cambria Math" panose="02040503050406030204" pitchFamily="18" charset="0"/>
                              <a:cs typeface="Arial" pitchFamily="34" charset="0"/>
                            </a:rPr>
                            <m:t>𝑢</m:t>
                          </m:r>
                        </m:e>
                        <m:sub>
                          <m:r>
                            <a:rPr lang="fr-FR" sz="1600" b="0" i="1" smtClean="0">
                              <a:latin typeface="Cambria Math" panose="02040503050406030204" pitchFamily="18" charset="0"/>
                              <a:cs typeface="Arial" pitchFamily="34" charset="0"/>
                            </a:rPr>
                            <m:t>0</m:t>
                          </m:r>
                        </m:sub>
                      </m:sSub>
                      <m:r>
                        <a:rPr lang="fr-FR" sz="1600" b="0" i="1" smtClean="0">
                          <a:latin typeface="Cambria Math" panose="02040503050406030204" pitchFamily="18" charset="0"/>
                          <a:cs typeface="Arial" pitchFamily="34" charset="0"/>
                        </a:rPr>
                        <m:t>=2019</m:t>
                      </m:r>
                    </m:oMath>
                  </m:oMathPara>
                </a14:m>
                <a:endParaRPr lang="fr-FR" sz="1600" dirty="0">
                  <a:latin typeface="Comic Sans MS" panose="030F0702030302020204" pitchFamily="66" charset="0"/>
                  <a:cs typeface="Arial" pitchFamily="34" charset="0"/>
                </a:endParaRPr>
              </a:p>
              <a:p>
                <a:r>
                  <a:rPr lang="fr-FR" sz="1400" dirty="0">
                    <a:latin typeface="Comic Sans MS" panose="030F0702030302020204" pitchFamily="66" charset="0"/>
                    <a:cs typeface="Arial" pitchFamily="34" charset="0"/>
                  </a:rPr>
                  <a:t>Calcul du terme de rang 12</a:t>
                </a:r>
              </a:p>
              <a:p>
                <a:r>
                  <a:rPr lang="fr-FR" sz="1400" dirty="0">
                    <a:latin typeface="Comic Sans MS" panose="030F0702030302020204" pitchFamily="66" charset="0"/>
                    <a:cs typeface="Arial" pitchFamily="34" charset="0"/>
                  </a:rPr>
                  <a:t>c’est-à-dire </a:t>
                </a:r>
                <a14:m>
                  <m:oMath xmlns:m="http://schemas.openxmlformats.org/officeDocument/2006/math">
                    <m:sSub>
                      <m:sSubPr>
                        <m:ctrlPr>
                          <a:rPr lang="fr-FR" sz="1400" i="1" smtClean="0">
                            <a:latin typeface="Cambria Math" panose="02040503050406030204" pitchFamily="18" charset="0"/>
                            <a:cs typeface="Arial" pitchFamily="34" charset="0"/>
                          </a:rPr>
                        </m:ctrlPr>
                      </m:sSubPr>
                      <m:e>
                        <m:r>
                          <a:rPr lang="fr-FR" sz="1400" b="0" i="1" smtClean="0">
                            <a:latin typeface="Cambria Math" panose="02040503050406030204" pitchFamily="18" charset="0"/>
                            <a:cs typeface="Arial" pitchFamily="34" charset="0"/>
                          </a:rPr>
                          <m:t>𝑢</m:t>
                        </m:r>
                      </m:e>
                      <m:sub>
                        <m:r>
                          <a:rPr lang="fr-FR" sz="1400" b="0" i="1" smtClean="0">
                            <a:latin typeface="Cambria Math" panose="02040503050406030204" pitchFamily="18" charset="0"/>
                            <a:cs typeface="Arial" pitchFamily="34" charset="0"/>
                          </a:rPr>
                          <m:t>12</m:t>
                        </m:r>
                      </m:sub>
                    </m:sSub>
                  </m:oMath>
                </a14:m>
                <a:r>
                  <a:rPr lang="fr-FR" sz="1400" dirty="0">
                    <a:latin typeface="Comic Sans MS" panose="030F0702030302020204" pitchFamily="66" charset="0"/>
                    <a:cs typeface="Arial" pitchFamily="34" charset="0"/>
                  </a:rPr>
                  <a:t>, c’est le 13</a:t>
                </a:r>
                <a:r>
                  <a:rPr lang="fr-FR" sz="1400" baseline="30000" dirty="0">
                    <a:latin typeface="Comic Sans MS" panose="030F0702030302020204" pitchFamily="66" charset="0"/>
                    <a:cs typeface="Arial" pitchFamily="34" charset="0"/>
                  </a:rPr>
                  <a:t>ème</a:t>
                </a:r>
                <a:r>
                  <a:rPr lang="fr-FR" sz="1400" dirty="0">
                    <a:latin typeface="Comic Sans MS" panose="030F0702030302020204" pitchFamily="66" charset="0"/>
                    <a:cs typeface="Arial" pitchFamily="34" charset="0"/>
                  </a:rPr>
                  <a:t> terme</a:t>
                </a:r>
              </a:p>
            </p:txBody>
          </p:sp>
        </mc:Choice>
        <mc:Fallback xmlns="">
          <p:sp>
            <p:nvSpPr>
              <p:cNvPr id="17" name="ZoneTexte 16">
                <a:extLst>
                  <a:ext uri="{FF2B5EF4-FFF2-40B4-BE49-F238E27FC236}">
                    <a16:creationId xmlns:a16="http://schemas.microsoft.com/office/drawing/2014/main" id="{181C7F8A-C4BD-544E-9610-99BC8F7FEDAB}"/>
                  </a:ext>
                </a:extLst>
              </p:cNvPr>
              <p:cNvSpPr txBox="1">
                <a:spLocks noRot="1" noChangeAspect="1" noMove="1" noResize="1" noEditPoints="1" noAdjustHandles="1" noChangeArrowheads="1" noChangeShapeType="1" noTextEdit="1"/>
              </p:cNvSpPr>
              <p:nvPr/>
            </p:nvSpPr>
            <p:spPr>
              <a:xfrm>
                <a:off x="172405" y="3656495"/>
                <a:ext cx="3196773" cy="1661993"/>
              </a:xfrm>
              <a:prstGeom prst="rect">
                <a:avLst/>
              </a:prstGeom>
              <a:blipFill>
                <a:blip r:embed="rId7"/>
                <a:stretch>
                  <a:fillRect l="-397" t="-763" b="-3053"/>
                </a:stretch>
              </a:blipFill>
            </p:spPr>
            <p:txBody>
              <a:bodyPr/>
              <a:lstStyle/>
              <a:p>
                <a:r>
                  <a:rPr lang="fr-FR">
                    <a:noFill/>
                  </a:rPr>
                  <a:t> </a:t>
                </a:r>
              </a:p>
            </p:txBody>
          </p:sp>
        </mc:Fallback>
      </mc:AlternateContent>
    </p:spTree>
    <p:extLst>
      <p:ext uri="{BB962C8B-B14F-4D97-AF65-F5344CB8AC3E}">
        <p14:creationId xmlns:p14="http://schemas.microsoft.com/office/powerpoint/2010/main" val="30479954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43B54F48-56A0-A241-9677-0D29892F9F25}"/>
              </a:ext>
            </a:extLst>
          </p:cNvPr>
          <p:cNvSpPr>
            <a:spLocks noGrp="1"/>
          </p:cNvSpPr>
          <p:nvPr>
            <p:ph type="ftr" sz="quarter" idx="11"/>
          </p:nvPr>
        </p:nvSpPr>
        <p:spPr/>
        <p:txBody>
          <a:bodyPr/>
          <a:lstStyle/>
          <a:p>
            <a:r>
              <a:rPr lang="fr-FR"/>
              <a:t>mevel christophe</a:t>
            </a:r>
          </a:p>
        </p:txBody>
      </p:sp>
      <p:sp>
        <p:nvSpPr>
          <p:cNvPr id="3" name="Espace réservé du numéro de diapositive 2">
            <a:extLst>
              <a:ext uri="{FF2B5EF4-FFF2-40B4-BE49-F238E27FC236}">
                <a16:creationId xmlns:a16="http://schemas.microsoft.com/office/drawing/2014/main" id="{634163A5-909A-5545-913F-FE7D633E1806}"/>
              </a:ext>
            </a:extLst>
          </p:cNvPr>
          <p:cNvSpPr>
            <a:spLocks noGrp="1"/>
          </p:cNvSpPr>
          <p:nvPr>
            <p:ph type="sldNum" sz="quarter" idx="12"/>
          </p:nvPr>
        </p:nvSpPr>
        <p:spPr/>
        <p:txBody>
          <a:bodyPr/>
          <a:lstStyle/>
          <a:p>
            <a:fld id="{D36F33B7-9A85-457B-8A49-2F9D48DC0B12}" type="slidenum">
              <a:rPr lang="fr-FR" smtClean="0"/>
              <a:t>6</a:t>
            </a:fld>
            <a:endParaRPr lang="fr-FR"/>
          </a:p>
        </p:txBody>
      </p:sp>
      <p:pic>
        <p:nvPicPr>
          <p:cNvPr id="4" name="Image 3">
            <a:extLst>
              <a:ext uri="{FF2B5EF4-FFF2-40B4-BE49-F238E27FC236}">
                <a16:creationId xmlns:a16="http://schemas.microsoft.com/office/drawing/2014/main" id="{E1DFC1C2-DF99-6E4A-BEBF-9AB9FDAC58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12539" y="5809743"/>
            <a:ext cx="1117460" cy="393651"/>
          </a:xfrm>
          <a:prstGeom prst="rect">
            <a:avLst/>
          </a:prstGeom>
        </p:spPr>
      </p:pic>
      <mc:AlternateContent xmlns:mc="http://schemas.openxmlformats.org/markup-compatibility/2006" xmlns:a14="http://schemas.microsoft.com/office/drawing/2010/main">
        <mc:Choice Requires="a14">
          <p:sp>
            <p:nvSpPr>
              <p:cNvPr id="5" name="ZoneTexte 4">
                <a:extLst>
                  <a:ext uri="{FF2B5EF4-FFF2-40B4-BE49-F238E27FC236}">
                    <a16:creationId xmlns:a16="http://schemas.microsoft.com/office/drawing/2014/main" id="{D0E0BAAF-6E63-2E4A-B562-92465F8EF8DE}"/>
                  </a:ext>
                </a:extLst>
              </p:cNvPr>
              <p:cNvSpPr txBox="1"/>
              <p:nvPr/>
            </p:nvSpPr>
            <p:spPr>
              <a:xfrm>
                <a:off x="233384" y="2053071"/>
                <a:ext cx="3672800" cy="1661993"/>
              </a:xfrm>
              <a:prstGeom prst="rect">
                <a:avLst/>
              </a:prstGeom>
              <a:noFill/>
            </p:spPr>
            <p:txBody>
              <a:bodyPr wrap="none" rtlCol="0">
                <a:spAutoFit/>
              </a:bodyPr>
              <a:lstStyle/>
              <a:p>
                <a:r>
                  <a:rPr lang="fr-FR" sz="1400" b="1" dirty="0">
                    <a:solidFill>
                      <a:srgbClr val="C00000"/>
                    </a:solidFill>
                    <a:latin typeface="Comic Sans MS" panose="030F0702030302020204" pitchFamily="66" charset="0"/>
                    <a:cs typeface="Arial" pitchFamily="34" charset="0"/>
                  </a:rPr>
                  <a:t>Somme de termes avec</a:t>
                </a:r>
              </a:p>
              <a:p>
                <a:r>
                  <a:rPr lang="fr-FR" sz="1400" b="1" dirty="0">
                    <a:solidFill>
                      <a:srgbClr val="C00000"/>
                    </a:solidFill>
                    <a:latin typeface="Comic Sans MS" panose="030F0702030302020204" pitchFamily="66" charset="0"/>
                    <a:cs typeface="Arial" pitchFamily="34" charset="0"/>
                  </a:rPr>
                  <a:t>une suite définie par récurrence:</a:t>
                </a:r>
              </a:p>
              <a:p>
                <a:endParaRPr lang="fr-FR" sz="1400" b="1" dirty="0">
                  <a:solidFill>
                    <a:srgbClr val="C00000"/>
                  </a:solidFill>
                  <a:latin typeface="Comic Sans MS" panose="030F0702030302020204" pitchFamily="66" charset="0"/>
                  <a:cs typeface="Arial" pitchFamily="34" charset="0"/>
                </a:endParaRPr>
              </a:p>
              <a:p>
                <a:pPr/>
                <a14:m>
                  <m:oMathPara xmlns:m="http://schemas.openxmlformats.org/officeDocument/2006/math">
                    <m:oMathParaPr>
                      <m:jc m:val="centerGroup"/>
                    </m:oMathParaPr>
                    <m:oMath xmlns:m="http://schemas.openxmlformats.org/officeDocument/2006/math">
                      <m:sSub>
                        <m:sSubPr>
                          <m:ctrlPr>
                            <a:rPr lang="fr-FR" sz="1600" i="1" smtClean="0">
                              <a:solidFill>
                                <a:schemeClr val="tx1"/>
                              </a:solidFill>
                              <a:latin typeface="Cambria Math" panose="02040503050406030204" pitchFamily="18" charset="0"/>
                              <a:cs typeface="Arial" pitchFamily="34" charset="0"/>
                            </a:rPr>
                          </m:ctrlPr>
                        </m:sSubPr>
                        <m:e>
                          <m:r>
                            <a:rPr lang="fr-FR" sz="1600" b="0" i="1" smtClean="0">
                              <a:solidFill>
                                <a:schemeClr val="tx1"/>
                              </a:solidFill>
                              <a:latin typeface="Cambria Math" panose="02040503050406030204" pitchFamily="18" charset="0"/>
                              <a:cs typeface="Arial" pitchFamily="34" charset="0"/>
                            </a:rPr>
                            <m:t>𝑢</m:t>
                          </m:r>
                        </m:e>
                        <m:sub>
                          <m:r>
                            <a:rPr lang="fr-FR" sz="1600" b="0" i="1" smtClean="0">
                              <a:solidFill>
                                <a:schemeClr val="tx1"/>
                              </a:solidFill>
                              <a:latin typeface="Cambria Math" panose="02040503050406030204" pitchFamily="18" charset="0"/>
                              <a:cs typeface="Arial" pitchFamily="34" charset="0"/>
                            </a:rPr>
                            <m:t>𝑛</m:t>
                          </m:r>
                          <m:r>
                            <a:rPr lang="fr-FR" sz="1600" b="0" i="1" smtClean="0">
                              <a:solidFill>
                                <a:schemeClr val="tx1"/>
                              </a:solidFill>
                              <a:latin typeface="Cambria Math" panose="02040503050406030204" pitchFamily="18" charset="0"/>
                              <a:cs typeface="Arial" pitchFamily="34" charset="0"/>
                            </a:rPr>
                            <m:t>+1</m:t>
                          </m:r>
                        </m:sub>
                      </m:sSub>
                      <m:r>
                        <a:rPr lang="fr-FR" sz="1600" b="0" i="1" smtClean="0">
                          <a:solidFill>
                            <a:schemeClr val="tx1"/>
                          </a:solidFill>
                          <a:latin typeface="Cambria Math" panose="02040503050406030204" pitchFamily="18" charset="0"/>
                          <a:cs typeface="Arial" pitchFamily="34" charset="0"/>
                        </a:rPr>
                        <m:t>=0,9</m:t>
                      </m:r>
                      <m:r>
                        <a:rPr lang="fr-FR" sz="1600" b="0" i="1" smtClean="0">
                          <a:solidFill>
                            <a:schemeClr val="tx1"/>
                          </a:solidFill>
                          <a:latin typeface="Cambria Math" panose="02040503050406030204" pitchFamily="18" charset="0"/>
                          <a:ea typeface="Cambria Math" panose="02040503050406030204" pitchFamily="18" charset="0"/>
                          <a:cs typeface="Arial" pitchFamily="34" charset="0"/>
                        </a:rPr>
                        <m:t>×</m:t>
                      </m:r>
                      <m:sSub>
                        <m:sSubPr>
                          <m:ctrlPr>
                            <a:rPr lang="fr-FR" sz="1600" i="1" smtClean="0">
                              <a:solidFill>
                                <a:schemeClr val="tx1"/>
                              </a:solidFill>
                              <a:latin typeface="Cambria Math" panose="02040503050406030204" pitchFamily="18" charset="0"/>
                              <a:cs typeface="Arial" pitchFamily="34" charset="0"/>
                            </a:rPr>
                          </m:ctrlPr>
                        </m:sSubPr>
                        <m:e>
                          <m:r>
                            <a:rPr lang="fr-FR" sz="1600" b="0" i="1" smtClean="0">
                              <a:solidFill>
                                <a:schemeClr val="tx1"/>
                              </a:solidFill>
                              <a:latin typeface="Cambria Math" panose="02040503050406030204" pitchFamily="18" charset="0"/>
                              <a:cs typeface="Arial" pitchFamily="34" charset="0"/>
                            </a:rPr>
                            <m:t>𝑢</m:t>
                          </m:r>
                        </m:e>
                        <m:sub>
                          <m:r>
                            <a:rPr lang="fr-FR" sz="1600" b="0" i="1" smtClean="0">
                              <a:solidFill>
                                <a:schemeClr val="tx1"/>
                              </a:solidFill>
                              <a:latin typeface="Cambria Math" panose="02040503050406030204" pitchFamily="18" charset="0"/>
                              <a:cs typeface="Arial" pitchFamily="34" charset="0"/>
                            </a:rPr>
                            <m:t>𝑛</m:t>
                          </m:r>
                        </m:sub>
                      </m:sSub>
                      <m:r>
                        <a:rPr lang="fr-FR" sz="1600" b="0" i="1" smtClean="0">
                          <a:solidFill>
                            <a:schemeClr val="tx1"/>
                          </a:solidFill>
                          <a:latin typeface="Cambria Math" panose="02040503050406030204" pitchFamily="18" charset="0"/>
                          <a:cs typeface="Arial" pitchFamily="34" charset="0"/>
                        </a:rPr>
                        <m:t>+10</m:t>
                      </m:r>
                    </m:oMath>
                  </m:oMathPara>
                </a14:m>
                <a:endParaRPr lang="fr-FR" sz="1600" dirty="0">
                  <a:solidFill>
                    <a:srgbClr val="0070C0"/>
                  </a:solidFill>
                  <a:latin typeface="Comic Sans MS" panose="030F0702030302020204" pitchFamily="66" charset="0"/>
                  <a:cs typeface="Arial" pitchFamily="34" charset="0"/>
                </a:endParaRPr>
              </a:p>
              <a:p>
                <a:r>
                  <a:rPr lang="fr-FR" sz="1400" dirty="0">
                    <a:latin typeface="Comic Sans MS" panose="030F0702030302020204" pitchFamily="66" charset="0"/>
                    <a:cs typeface="Arial" pitchFamily="34" charset="0"/>
                  </a:rPr>
                  <a:t>   dont le premier terme est </a:t>
                </a:r>
              </a:p>
              <a:p>
                <a:pPr/>
                <a14:m>
                  <m:oMathPara xmlns:m="http://schemas.openxmlformats.org/officeDocument/2006/math">
                    <m:oMathParaPr>
                      <m:jc m:val="centerGroup"/>
                    </m:oMathParaPr>
                    <m:oMath xmlns:m="http://schemas.openxmlformats.org/officeDocument/2006/math">
                      <m:sSub>
                        <m:sSubPr>
                          <m:ctrlPr>
                            <a:rPr lang="fr-FR" sz="1600" i="1" smtClean="0">
                              <a:latin typeface="Cambria Math" panose="02040503050406030204" pitchFamily="18" charset="0"/>
                              <a:cs typeface="Arial" pitchFamily="34" charset="0"/>
                            </a:rPr>
                          </m:ctrlPr>
                        </m:sSubPr>
                        <m:e>
                          <m:r>
                            <a:rPr lang="fr-FR" sz="1600" b="0" i="1" smtClean="0">
                              <a:latin typeface="Cambria Math" panose="02040503050406030204" pitchFamily="18" charset="0"/>
                              <a:cs typeface="Arial" pitchFamily="34" charset="0"/>
                            </a:rPr>
                            <m:t>𝑢</m:t>
                          </m:r>
                        </m:e>
                        <m:sub>
                          <m:r>
                            <a:rPr lang="fr-FR" sz="1600" b="0" i="1" smtClean="0">
                              <a:latin typeface="Cambria Math" panose="02040503050406030204" pitchFamily="18" charset="0"/>
                              <a:cs typeface="Arial" pitchFamily="34" charset="0"/>
                            </a:rPr>
                            <m:t>0</m:t>
                          </m:r>
                        </m:sub>
                      </m:sSub>
                      <m:r>
                        <a:rPr lang="fr-FR" sz="1600" b="0" i="1" smtClean="0">
                          <a:latin typeface="Cambria Math" panose="02040503050406030204" pitchFamily="18" charset="0"/>
                          <a:cs typeface="Arial" pitchFamily="34" charset="0"/>
                        </a:rPr>
                        <m:t>=2019</m:t>
                      </m:r>
                    </m:oMath>
                  </m:oMathPara>
                </a14:m>
                <a:endParaRPr lang="fr-FR" sz="1600" dirty="0">
                  <a:latin typeface="Comic Sans MS" panose="030F0702030302020204" pitchFamily="66" charset="0"/>
                  <a:cs typeface="Arial" pitchFamily="34" charset="0"/>
                </a:endParaRPr>
              </a:p>
              <a:p>
                <a:r>
                  <a:rPr lang="fr-FR" sz="1400" dirty="0">
                    <a:latin typeface="Comic Sans MS" panose="030F0702030302020204" pitchFamily="66" charset="0"/>
                    <a:cs typeface="Arial" pitchFamily="34" charset="0"/>
                  </a:rPr>
                  <a:t>Calcul de la somme des 10 premiers terme</a:t>
                </a:r>
              </a:p>
            </p:txBody>
          </p:sp>
        </mc:Choice>
        <mc:Fallback xmlns="">
          <p:sp>
            <p:nvSpPr>
              <p:cNvPr id="5" name="ZoneTexte 4">
                <a:extLst>
                  <a:ext uri="{FF2B5EF4-FFF2-40B4-BE49-F238E27FC236}">
                    <a16:creationId xmlns:a16="http://schemas.microsoft.com/office/drawing/2014/main" id="{D0E0BAAF-6E63-2E4A-B562-92465F8EF8DE}"/>
                  </a:ext>
                </a:extLst>
              </p:cNvPr>
              <p:cNvSpPr txBox="1">
                <a:spLocks noRot="1" noChangeAspect="1" noMove="1" noResize="1" noEditPoints="1" noAdjustHandles="1" noChangeArrowheads="1" noChangeShapeType="1" noTextEdit="1"/>
              </p:cNvSpPr>
              <p:nvPr/>
            </p:nvSpPr>
            <p:spPr>
              <a:xfrm>
                <a:off x="233384" y="2053071"/>
                <a:ext cx="3672800" cy="1661993"/>
              </a:xfrm>
              <a:prstGeom prst="rect">
                <a:avLst/>
              </a:prstGeom>
              <a:blipFill>
                <a:blip r:embed="rId3"/>
                <a:stretch>
                  <a:fillRect l="-344" t="-758" b="-3030"/>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6" name="ZoneTexte 5">
                <a:extLst>
                  <a:ext uri="{FF2B5EF4-FFF2-40B4-BE49-F238E27FC236}">
                    <a16:creationId xmlns:a16="http://schemas.microsoft.com/office/drawing/2014/main" id="{4480DD73-D221-E247-893B-9B0A5274C5BF}"/>
                  </a:ext>
                </a:extLst>
              </p:cNvPr>
              <p:cNvSpPr txBox="1"/>
              <p:nvPr/>
            </p:nvSpPr>
            <p:spPr>
              <a:xfrm>
                <a:off x="429736" y="226246"/>
                <a:ext cx="3206327" cy="1446550"/>
              </a:xfrm>
              <a:prstGeom prst="rect">
                <a:avLst/>
              </a:prstGeom>
              <a:noFill/>
            </p:spPr>
            <p:txBody>
              <a:bodyPr wrap="none" rtlCol="0">
                <a:spAutoFit/>
              </a:bodyPr>
              <a:lstStyle/>
              <a:p>
                <a:r>
                  <a:rPr lang="fr-FR" sz="1400" b="1" dirty="0">
                    <a:solidFill>
                      <a:srgbClr val="0070C0"/>
                    </a:solidFill>
                    <a:latin typeface="Comic Sans MS" panose="030F0702030302020204" pitchFamily="66" charset="0"/>
                    <a:cs typeface="Arial" pitchFamily="34" charset="0"/>
                  </a:rPr>
                  <a:t>Exemple d’application :</a:t>
                </a:r>
                <a:endParaRPr lang="fr-FR" sz="1400" b="1" dirty="0">
                  <a:solidFill>
                    <a:srgbClr val="C00000"/>
                  </a:solidFill>
                  <a:latin typeface="Comic Sans MS" panose="030F0702030302020204" pitchFamily="66" charset="0"/>
                  <a:cs typeface="Arial" pitchFamily="34" charset="0"/>
                </a:endParaRPr>
              </a:p>
              <a:p>
                <a:pPr/>
                <a14:m>
                  <m:oMathPara xmlns:m="http://schemas.openxmlformats.org/officeDocument/2006/math">
                    <m:oMathParaPr>
                      <m:jc m:val="centerGroup"/>
                    </m:oMathParaPr>
                    <m:oMath xmlns:m="http://schemas.openxmlformats.org/officeDocument/2006/math">
                      <m:sSub>
                        <m:sSubPr>
                          <m:ctrlPr>
                            <a:rPr lang="fr-FR" sz="1600" i="1" smtClean="0">
                              <a:solidFill>
                                <a:schemeClr val="tx1"/>
                              </a:solidFill>
                              <a:latin typeface="Cambria Math" panose="02040503050406030204" pitchFamily="18" charset="0"/>
                              <a:cs typeface="Arial" pitchFamily="34" charset="0"/>
                            </a:rPr>
                          </m:ctrlPr>
                        </m:sSubPr>
                        <m:e>
                          <m:r>
                            <a:rPr lang="fr-FR" sz="1600" b="0" i="1" smtClean="0">
                              <a:solidFill>
                                <a:schemeClr val="tx1"/>
                              </a:solidFill>
                              <a:latin typeface="Cambria Math" panose="02040503050406030204" pitchFamily="18" charset="0"/>
                              <a:cs typeface="Arial" pitchFamily="34" charset="0"/>
                            </a:rPr>
                            <m:t>𝑢</m:t>
                          </m:r>
                        </m:e>
                        <m:sub>
                          <m:r>
                            <a:rPr lang="fr-FR" sz="1600" b="0" i="1" smtClean="0">
                              <a:solidFill>
                                <a:schemeClr val="tx1"/>
                              </a:solidFill>
                              <a:latin typeface="Cambria Math" panose="02040503050406030204" pitchFamily="18" charset="0"/>
                              <a:cs typeface="Arial" pitchFamily="34" charset="0"/>
                            </a:rPr>
                            <m:t>𝑛</m:t>
                          </m:r>
                          <m:r>
                            <a:rPr lang="fr-FR" sz="1600" b="0" i="1" smtClean="0">
                              <a:solidFill>
                                <a:schemeClr val="tx1"/>
                              </a:solidFill>
                              <a:latin typeface="Cambria Math" panose="02040503050406030204" pitchFamily="18" charset="0"/>
                              <a:cs typeface="Arial" pitchFamily="34" charset="0"/>
                            </a:rPr>
                            <m:t>+1</m:t>
                          </m:r>
                        </m:sub>
                      </m:sSub>
                      <m:r>
                        <a:rPr lang="fr-FR" sz="1600" b="0" i="1" smtClean="0">
                          <a:solidFill>
                            <a:schemeClr val="tx1"/>
                          </a:solidFill>
                          <a:latin typeface="Cambria Math" panose="02040503050406030204" pitchFamily="18" charset="0"/>
                          <a:cs typeface="Arial" pitchFamily="34" charset="0"/>
                        </a:rPr>
                        <m:t>=−2</m:t>
                      </m:r>
                      <m:r>
                        <a:rPr lang="fr-FR" sz="1600" b="0" i="1" smtClean="0">
                          <a:solidFill>
                            <a:schemeClr val="tx1"/>
                          </a:solidFill>
                          <a:latin typeface="Cambria Math" panose="02040503050406030204" pitchFamily="18" charset="0"/>
                          <a:ea typeface="Cambria Math" panose="02040503050406030204" pitchFamily="18" charset="0"/>
                          <a:cs typeface="Arial" pitchFamily="34" charset="0"/>
                        </a:rPr>
                        <m:t>×</m:t>
                      </m:r>
                      <m:sSub>
                        <m:sSubPr>
                          <m:ctrlPr>
                            <a:rPr lang="fr-FR" sz="1600" i="1" smtClean="0">
                              <a:solidFill>
                                <a:schemeClr val="tx1"/>
                              </a:solidFill>
                              <a:latin typeface="Cambria Math" panose="02040503050406030204" pitchFamily="18" charset="0"/>
                              <a:cs typeface="Arial" pitchFamily="34" charset="0"/>
                            </a:rPr>
                          </m:ctrlPr>
                        </m:sSubPr>
                        <m:e>
                          <m:r>
                            <a:rPr lang="fr-FR" sz="1600" b="0" i="1" smtClean="0">
                              <a:solidFill>
                                <a:schemeClr val="tx1"/>
                              </a:solidFill>
                              <a:latin typeface="Cambria Math" panose="02040503050406030204" pitchFamily="18" charset="0"/>
                              <a:cs typeface="Arial" pitchFamily="34" charset="0"/>
                            </a:rPr>
                            <m:t>𝑢</m:t>
                          </m:r>
                        </m:e>
                        <m:sub>
                          <m:r>
                            <a:rPr lang="fr-FR" sz="1600" b="0" i="1" smtClean="0">
                              <a:solidFill>
                                <a:schemeClr val="tx1"/>
                              </a:solidFill>
                              <a:latin typeface="Cambria Math" panose="02040503050406030204" pitchFamily="18" charset="0"/>
                              <a:cs typeface="Arial" pitchFamily="34" charset="0"/>
                            </a:rPr>
                            <m:t>𝑛</m:t>
                          </m:r>
                        </m:sub>
                      </m:sSub>
                      <m:r>
                        <a:rPr lang="fr-FR" sz="1600" b="0" i="1" smtClean="0">
                          <a:solidFill>
                            <a:schemeClr val="tx1"/>
                          </a:solidFill>
                          <a:latin typeface="Cambria Math" panose="02040503050406030204" pitchFamily="18" charset="0"/>
                          <a:cs typeface="Arial" pitchFamily="34" charset="0"/>
                        </a:rPr>
                        <m:t>+5</m:t>
                      </m:r>
                    </m:oMath>
                  </m:oMathPara>
                </a14:m>
                <a:endParaRPr lang="fr-FR" sz="1600" dirty="0">
                  <a:solidFill>
                    <a:srgbClr val="0070C0"/>
                  </a:solidFill>
                  <a:latin typeface="Comic Sans MS" panose="030F0702030302020204" pitchFamily="66" charset="0"/>
                  <a:cs typeface="Arial" pitchFamily="34" charset="0"/>
                </a:endParaRPr>
              </a:p>
              <a:p>
                <a:r>
                  <a:rPr lang="fr-FR" sz="1400" dirty="0">
                    <a:latin typeface="Comic Sans MS" panose="030F0702030302020204" pitchFamily="66" charset="0"/>
                    <a:cs typeface="Arial" pitchFamily="34" charset="0"/>
                  </a:rPr>
                  <a:t>   dont le premier terme est </a:t>
                </a:r>
              </a:p>
              <a:p>
                <a:pPr/>
                <a14:m>
                  <m:oMathPara xmlns:m="http://schemas.openxmlformats.org/officeDocument/2006/math">
                    <m:oMathParaPr>
                      <m:jc m:val="centerGroup"/>
                    </m:oMathParaPr>
                    <m:oMath xmlns:m="http://schemas.openxmlformats.org/officeDocument/2006/math">
                      <m:sSub>
                        <m:sSubPr>
                          <m:ctrlPr>
                            <a:rPr lang="fr-FR" sz="1600" i="1" smtClean="0">
                              <a:latin typeface="Cambria Math" panose="02040503050406030204" pitchFamily="18" charset="0"/>
                              <a:cs typeface="Arial" pitchFamily="34" charset="0"/>
                            </a:rPr>
                          </m:ctrlPr>
                        </m:sSubPr>
                        <m:e>
                          <m:r>
                            <a:rPr lang="fr-FR" sz="1600" b="0" i="1" smtClean="0">
                              <a:latin typeface="Cambria Math" panose="02040503050406030204" pitchFamily="18" charset="0"/>
                              <a:cs typeface="Arial" pitchFamily="34" charset="0"/>
                            </a:rPr>
                            <m:t>𝑢</m:t>
                          </m:r>
                        </m:e>
                        <m:sub>
                          <m:r>
                            <a:rPr lang="fr-FR" sz="1600" b="0" i="1" smtClean="0">
                              <a:latin typeface="Cambria Math" panose="02040503050406030204" pitchFamily="18" charset="0"/>
                              <a:cs typeface="Arial" pitchFamily="34" charset="0"/>
                            </a:rPr>
                            <m:t>1</m:t>
                          </m:r>
                        </m:sub>
                      </m:sSub>
                      <m:r>
                        <a:rPr lang="fr-FR" sz="1600" b="0" i="1" smtClean="0">
                          <a:latin typeface="Cambria Math" panose="02040503050406030204" pitchFamily="18" charset="0"/>
                          <a:cs typeface="Arial" pitchFamily="34" charset="0"/>
                        </a:rPr>
                        <m:t>=2019</m:t>
                      </m:r>
                    </m:oMath>
                  </m:oMathPara>
                </a14:m>
                <a:endParaRPr lang="fr-FR" sz="1600" dirty="0">
                  <a:latin typeface="Comic Sans MS" panose="030F0702030302020204" pitchFamily="66" charset="0"/>
                  <a:cs typeface="Arial" pitchFamily="34" charset="0"/>
                </a:endParaRPr>
              </a:p>
              <a:p>
                <a:r>
                  <a:rPr lang="fr-FR" sz="1400" dirty="0">
                    <a:latin typeface="Comic Sans MS" panose="030F0702030302020204" pitchFamily="66" charset="0"/>
                    <a:cs typeface="Arial" pitchFamily="34" charset="0"/>
                  </a:rPr>
                  <a:t>Calcul du terme de rang 8</a:t>
                </a:r>
              </a:p>
              <a:p>
                <a:r>
                  <a:rPr lang="fr-FR" sz="1400" dirty="0">
                    <a:latin typeface="Comic Sans MS" panose="030F0702030302020204" pitchFamily="66" charset="0"/>
                    <a:cs typeface="Arial" pitchFamily="34" charset="0"/>
                  </a:rPr>
                  <a:t>c’est-à-dire ……., c’est le ….</a:t>
                </a:r>
                <a:r>
                  <a:rPr lang="fr-FR" sz="1400" baseline="30000" dirty="0" err="1">
                    <a:latin typeface="Comic Sans MS" panose="030F0702030302020204" pitchFamily="66" charset="0"/>
                    <a:cs typeface="Arial" pitchFamily="34" charset="0"/>
                  </a:rPr>
                  <a:t>ème</a:t>
                </a:r>
                <a:r>
                  <a:rPr lang="fr-FR" sz="1400" dirty="0">
                    <a:latin typeface="Comic Sans MS" panose="030F0702030302020204" pitchFamily="66" charset="0"/>
                    <a:cs typeface="Arial" pitchFamily="34" charset="0"/>
                  </a:rPr>
                  <a:t> terme</a:t>
                </a:r>
              </a:p>
            </p:txBody>
          </p:sp>
        </mc:Choice>
        <mc:Fallback xmlns="">
          <p:sp>
            <p:nvSpPr>
              <p:cNvPr id="6" name="ZoneTexte 5">
                <a:extLst>
                  <a:ext uri="{FF2B5EF4-FFF2-40B4-BE49-F238E27FC236}">
                    <a16:creationId xmlns:a16="http://schemas.microsoft.com/office/drawing/2014/main" id="{4480DD73-D221-E247-893B-9B0A5274C5BF}"/>
                  </a:ext>
                </a:extLst>
              </p:cNvPr>
              <p:cNvSpPr txBox="1">
                <a:spLocks noRot="1" noChangeAspect="1" noMove="1" noResize="1" noEditPoints="1" noAdjustHandles="1" noChangeArrowheads="1" noChangeShapeType="1" noTextEdit="1"/>
              </p:cNvSpPr>
              <p:nvPr/>
            </p:nvSpPr>
            <p:spPr>
              <a:xfrm>
                <a:off x="429736" y="226246"/>
                <a:ext cx="3206327" cy="1446550"/>
              </a:xfrm>
              <a:prstGeom prst="rect">
                <a:avLst/>
              </a:prstGeom>
              <a:blipFill>
                <a:blip r:embed="rId4"/>
                <a:stretch>
                  <a:fillRect l="-395" t="-870" b="-3478"/>
                </a:stretch>
              </a:blipFill>
            </p:spPr>
            <p:txBody>
              <a:bodyPr/>
              <a:lstStyle/>
              <a:p>
                <a:r>
                  <a:rPr lang="fr-FR">
                    <a:noFill/>
                  </a:rPr>
                  <a:t> </a:t>
                </a:r>
              </a:p>
            </p:txBody>
          </p:sp>
        </mc:Fallback>
      </mc:AlternateContent>
      <p:pic>
        <p:nvPicPr>
          <p:cNvPr id="8" name="Image 7">
            <a:extLst>
              <a:ext uri="{FF2B5EF4-FFF2-40B4-BE49-F238E27FC236}">
                <a16:creationId xmlns:a16="http://schemas.microsoft.com/office/drawing/2014/main" id="{21338788-071A-B64A-B763-24365154F74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06184" y="230296"/>
            <a:ext cx="5388963" cy="1442500"/>
          </a:xfrm>
          <a:prstGeom prst="rect">
            <a:avLst/>
          </a:prstGeom>
          <a:ln>
            <a:solidFill>
              <a:schemeClr val="tx1"/>
            </a:solidFill>
          </a:ln>
        </p:spPr>
      </p:pic>
      <p:pic>
        <p:nvPicPr>
          <p:cNvPr id="12" name="Image 11">
            <a:extLst>
              <a:ext uri="{FF2B5EF4-FFF2-40B4-BE49-F238E27FC236}">
                <a16:creationId xmlns:a16="http://schemas.microsoft.com/office/drawing/2014/main" id="{3374E79D-23B7-2041-8B64-ADFBDB3EF08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19728" y="1862308"/>
            <a:ext cx="4761874" cy="2255277"/>
          </a:xfrm>
          <a:prstGeom prst="rect">
            <a:avLst/>
          </a:prstGeom>
          <a:ln>
            <a:solidFill>
              <a:schemeClr val="tx1"/>
            </a:solidFill>
          </a:ln>
        </p:spPr>
      </p:pic>
      <mc:AlternateContent xmlns:mc="http://schemas.openxmlformats.org/markup-compatibility/2006" xmlns:a14="http://schemas.microsoft.com/office/drawing/2010/main">
        <mc:Choice Requires="a14">
          <p:sp>
            <p:nvSpPr>
              <p:cNvPr id="14" name="Rectangle 13">
                <a:extLst>
                  <a:ext uri="{FF2B5EF4-FFF2-40B4-BE49-F238E27FC236}">
                    <a16:creationId xmlns:a16="http://schemas.microsoft.com/office/drawing/2014/main" id="{096CCF56-AF99-8941-A004-282E457B91C3}"/>
                  </a:ext>
                </a:extLst>
              </p:cNvPr>
              <p:cNvSpPr/>
              <p:nvPr/>
            </p:nvSpPr>
            <p:spPr>
              <a:xfrm>
                <a:off x="281078" y="4291871"/>
                <a:ext cx="3625106" cy="1169551"/>
              </a:xfrm>
              <a:prstGeom prst="rect">
                <a:avLst/>
              </a:prstGeom>
            </p:spPr>
            <p:txBody>
              <a:bodyPr wrap="square">
                <a:spAutoFit/>
              </a:bodyPr>
              <a:lstStyle/>
              <a:p>
                <a:r>
                  <a:rPr lang="fr-FR" sz="1400" b="1" dirty="0">
                    <a:solidFill>
                      <a:srgbClr val="0070C0"/>
                    </a:solidFill>
                    <a:latin typeface="Comic Sans MS" panose="030F0702030302020204" pitchFamily="66" charset="0"/>
                    <a:cs typeface="Arial" pitchFamily="34" charset="0"/>
                  </a:rPr>
                  <a:t>Exemple d’application :</a:t>
                </a:r>
                <a:endParaRPr lang="fr-FR" sz="1400" b="1" dirty="0">
                  <a:solidFill>
                    <a:srgbClr val="C00000"/>
                  </a:solidFill>
                  <a:latin typeface="Comic Sans MS" panose="030F0702030302020204" pitchFamily="66" charset="0"/>
                  <a:cs typeface="Arial" pitchFamily="34" charset="0"/>
                </a:endParaRPr>
              </a:p>
              <a:p>
                <a:pPr/>
                <a14:m>
                  <m:oMathPara xmlns:m="http://schemas.openxmlformats.org/officeDocument/2006/math">
                    <m:oMathParaPr>
                      <m:jc m:val="left"/>
                    </m:oMathParaPr>
                    <m:oMath xmlns:m="http://schemas.openxmlformats.org/officeDocument/2006/math">
                      <m:sSub>
                        <m:sSubPr>
                          <m:ctrlPr>
                            <a:rPr lang="fr-FR" sz="1400" i="1">
                              <a:latin typeface="Cambria Math" panose="02040503050406030204" pitchFamily="18" charset="0"/>
                              <a:cs typeface="Arial" pitchFamily="34" charset="0"/>
                            </a:rPr>
                          </m:ctrlPr>
                        </m:sSubPr>
                        <m:e>
                          <m:r>
                            <a:rPr lang="fr-FR" sz="1400" b="0" i="1" smtClean="0">
                              <a:latin typeface="Cambria Math" panose="02040503050406030204" pitchFamily="18" charset="0"/>
                              <a:cs typeface="Arial" pitchFamily="34" charset="0"/>
                            </a:rPr>
                            <m:t>         </m:t>
                          </m:r>
                          <m:r>
                            <a:rPr lang="fr-FR" sz="1400" i="1">
                              <a:latin typeface="Cambria Math" panose="02040503050406030204" pitchFamily="18" charset="0"/>
                              <a:cs typeface="Arial" pitchFamily="34" charset="0"/>
                            </a:rPr>
                            <m:t>𝑢</m:t>
                          </m:r>
                        </m:e>
                        <m:sub>
                          <m:r>
                            <a:rPr lang="fr-FR" sz="1400" i="1">
                              <a:latin typeface="Cambria Math" panose="02040503050406030204" pitchFamily="18" charset="0"/>
                              <a:cs typeface="Arial" pitchFamily="34" charset="0"/>
                            </a:rPr>
                            <m:t>𝑛</m:t>
                          </m:r>
                          <m:r>
                            <a:rPr lang="fr-FR" sz="1400" i="1">
                              <a:latin typeface="Cambria Math" panose="02040503050406030204" pitchFamily="18" charset="0"/>
                              <a:cs typeface="Arial" pitchFamily="34" charset="0"/>
                            </a:rPr>
                            <m:t>+1</m:t>
                          </m:r>
                        </m:sub>
                      </m:sSub>
                      <m:r>
                        <a:rPr lang="fr-FR" sz="1400" i="1">
                          <a:latin typeface="Cambria Math" panose="02040503050406030204" pitchFamily="18" charset="0"/>
                          <a:cs typeface="Arial" pitchFamily="34" charset="0"/>
                        </a:rPr>
                        <m:t>=−2</m:t>
                      </m:r>
                      <m:r>
                        <a:rPr lang="fr-FR" sz="1400" i="1">
                          <a:latin typeface="Cambria Math" panose="02040503050406030204" pitchFamily="18" charset="0"/>
                          <a:ea typeface="Cambria Math" panose="02040503050406030204" pitchFamily="18" charset="0"/>
                          <a:cs typeface="Arial" pitchFamily="34" charset="0"/>
                        </a:rPr>
                        <m:t>×</m:t>
                      </m:r>
                      <m:sSub>
                        <m:sSubPr>
                          <m:ctrlPr>
                            <a:rPr lang="fr-FR" sz="1400" i="1">
                              <a:latin typeface="Cambria Math" panose="02040503050406030204" pitchFamily="18" charset="0"/>
                              <a:cs typeface="Arial" pitchFamily="34" charset="0"/>
                            </a:rPr>
                          </m:ctrlPr>
                        </m:sSubPr>
                        <m:e>
                          <m:r>
                            <a:rPr lang="fr-FR" sz="1400" i="1">
                              <a:latin typeface="Cambria Math" panose="02040503050406030204" pitchFamily="18" charset="0"/>
                              <a:cs typeface="Arial" pitchFamily="34" charset="0"/>
                            </a:rPr>
                            <m:t>𝑢</m:t>
                          </m:r>
                        </m:e>
                        <m:sub>
                          <m:r>
                            <a:rPr lang="fr-FR" sz="1400" i="1">
                              <a:latin typeface="Cambria Math" panose="02040503050406030204" pitchFamily="18" charset="0"/>
                              <a:cs typeface="Arial" pitchFamily="34" charset="0"/>
                            </a:rPr>
                            <m:t>𝑛</m:t>
                          </m:r>
                        </m:sub>
                      </m:sSub>
                      <m:r>
                        <a:rPr lang="fr-FR" sz="1400" i="1">
                          <a:latin typeface="Cambria Math" panose="02040503050406030204" pitchFamily="18" charset="0"/>
                          <a:cs typeface="Arial" pitchFamily="34" charset="0"/>
                        </a:rPr>
                        <m:t>+5</m:t>
                      </m:r>
                    </m:oMath>
                  </m:oMathPara>
                </a14:m>
                <a:endParaRPr lang="fr-FR" sz="1400" dirty="0">
                  <a:solidFill>
                    <a:srgbClr val="0070C0"/>
                  </a:solidFill>
                  <a:latin typeface="Comic Sans MS" panose="030F0702030302020204" pitchFamily="66" charset="0"/>
                  <a:cs typeface="Arial" pitchFamily="34" charset="0"/>
                </a:endParaRPr>
              </a:p>
              <a:p>
                <a:r>
                  <a:rPr lang="fr-FR" sz="1400" dirty="0">
                    <a:latin typeface="Comic Sans MS" panose="030F0702030302020204" pitchFamily="66" charset="0"/>
                    <a:cs typeface="Arial" pitchFamily="34" charset="0"/>
                  </a:rPr>
                  <a:t>dont le premier terme est </a:t>
                </a:r>
              </a:p>
              <a:p>
                <a:pPr/>
                <a14:m>
                  <m:oMathPara xmlns:m="http://schemas.openxmlformats.org/officeDocument/2006/math">
                    <m:oMathParaPr>
                      <m:jc m:val="left"/>
                    </m:oMathParaPr>
                    <m:oMath xmlns:m="http://schemas.openxmlformats.org/officeDocument/2006/math">
                      <m:sSub>
                        <m:sSubPr>
                          <m:ctrlPr>
                            <a:rPr lang="fr-FR" sz="1400" i="1">
                              <a:latin typeface="Cambria Math" panose="02040503050406030204" pitchFamily="18" charset="0"/>
                              <a:cs typeface="Arial" pitchFamily="34" charset="0"/>
                            </a:rPr>
                          </m:ctrlPr>
                        </m:sSubPr>
                        <m:e>
                          <m:r>
                            <a:rPr lang="fr-FR" sz="1400" b="0" i="1" smtClean="0">
                              <a:latin typeface="Cambria Math" panose="02040503050406030204" pitchFamily="18" charset="0"/>
                              <a:cs typeface="Arial" pitchFamily="34" charset="0"/>
                            </a:rPr>
                            <m:t>             </m:t>
                          </m:r>
                          <m:r>
                            <a:rPr lang="fr-FR" sz="1400" i="1">
                              <a:latin typeface="Cambria Math" panose="02040503050406030204" pitchFamily="18" charset="0"/>
                              <a:cs typeface="Arial" pitchFamily="34" charset="0"/>
                            </a:rPr>
                            <m:t>𝑢</m:t>
                          </m:r>
                        </m:e>
                        <m:sub>
                          <m:r>
                            <a:rPr lang="fr-FR" sz="1400" i="1">
                              <a:latin typeface="Cambria Math" panose="02040503050406030204" pitchFamily="18" charset="0"/>
                              <a:cs typeface="Arial" pitchFamily="34" charset="0"/>
                            </a:rPr>
                            <m:t>1</m:t>
                          </m:r>
                        </m:sub>
                      </m:sSub>
                      <m:r>
                        <a:rPr lang="fr-FR" sz="1400" i="1">
                          <a:latin typeface="Cambria Math" panose="02040503050406030204" pitchFamily="18" charset="0"/>
                          <a:cs typeface="Arial" pitchFamily="34" charset="0"/>
                        </a:rPr>
                        <m:t>=2019</m:t>
                      </m:r>
                    </m:oMath>
                  </m:oMathPara>
                </a14:m>
                <a:endParaRPr lang="fr-FR" sz="1400" dirty="0">
                  <a:latin typeface="Comic Sans MS" panose="030F0702030302020204" pitchFamily="66" charset="0"/>
                  <a:cs typeface="Arial" pitchFamily="34" charset="0"/>
                </a:endParaRPr>
              </a:p>
              <a:p>
                <a:r>
                  <a:rPr lang="fr-FR" sz="1400" dirty="0">
                    <a:latin typeface="Comic Sans MS" panose="030F0702030302020204" pitchFamily="66" charset="0"/>
                    <a:cs typeface="Arial" pitchFamily="34" charset="0"/>
                  </a:rPr>
                  <a:t>Calcul de la somme des 8 premiers terme</a:t>
                </a:r>
              </a:p>
            </p:txBody>
          </p:sp>
        </mc:Choice>
        <mc:Fallback xmlns="">
          <p:sp>
            <p:nvSpPr>
              <p:cNvPr id="14" name="Rectangle 13">
                <a:extLst>
                  <a:ext uri="{FF2B5EF4-FFF2-40B4-BE49-F238E27FC236}">
                    <a16:creationId xmlns:a16="http://schemas.microsoft.com/office/drawing/2014/main" id="{096CCF56-AF99-8941-A004-282E457B91C3}"/>
                  </a:ext>
                </a:extLst>
              </p:cNvPr>
              <p:cNvSpPr>
                <a:spLocks noRot="1" noChangeAspect="1" noMove="1" noResize="1" noEditPoints="1" noAdjustHandles="1" noChangeArrowheads="1" noChangeShapeType="1" noTextEdit="1"/>
              </p:cNvSpPr>
              <p:nvPr/>
            </p:nvSpPr>
            <p:spPr>
              <a:xfrm>
                <a:off x="281078" y="4291871"/>
                <a:ext cx="3625106" cy="1169551"/>
              </a:xfrm>
              <a:prstGeom prst="rect">
                <a:avLst/>
              </a:prstGeom>
              <a:blipFill>
                <a:blip r:embed="rId7"/>
                <a:stretch>
                  <a:fillRect l="-348" t="-1075" b="-4301"/>
                </a:stretch>
              </a:blipFill>
            </p:spPr>
            <p:txBody>
              <a:bodyPr/>
              <a:lstStyle/>
              <a:p>
                <a:r>
                  <a:rPr lang="fr-FR">
                    <a:noFill/>
                  </a:rPr>
                  <a:t> </a:t>
                </a:r>
              </a:p>
            </p:txBody>
          </p:sp>
        </mc:Fallback>
      </mc:AlternateContent>
      <p:pic>
        <p:nvPicPr>
          <p:cNvPr id="16" name="Image 15">
            <a:extLst>
              <a:ext uri="{FF2B5EF4-FFF2-40B4-BE49-F238E27FC236}">
                <a16:creationId xmlns:a16="http://schemas.microsoft.com/office/drawing/2014/main" id="{B1A5DC97-3F01-F648-9B0E-8DF55405C2C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219728" y="4341592"/>
            <a:ext cx="6564859" cy="1405595"/>
          </a:xfrm>
          <a:prstGeom prst="rect">
            <a:avLst/>
          </a:prstGeom>
          <a:ln>
            <a:solidFill>
              <a:schemeClr val="tx1"/>
            </a:solidFill>
          </a:ln>
        </p:spPr>
      </p:pic>
      <p:pic>
        <p:nvPicPr>
          <p:cNvPr id="11" name="Image 10">
            <a:extLst>
              <a:ext uri="{FF2B5EF4-FFF2-40B4-BE49-F238E27FC236}">
                <a16:creationId xmlns:a16="http://schemas.microsoft.com/office/drawing/2014/main" id="{3A66952A-58B3-304F-A2EE-E78A9F1F20C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295146" y="1590285"/>
            <a:ext cx="2527300" cy="2527300"/>
          </a:xfrm>
          <a:prstGeom prst="rect">
            <a:avLst/>
          </a:prstGeom>
        </p:spPr>
      </p:pic>
    </p:spTree>
    <p:extLst>
      <p:ext uri="{BB962C8B-B14F-4D97-AF65-F5344CB8AC3E}">
        <p14:creationId xmlns:p14="http://schemas.microsoft.com/office/powerpoint/2010/main" val="165161972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Grand événement">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Grand événem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rand événem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Grand événement</Template>
  <TotalTime>183</TotalTime>
  <Words>651</Words>
  <Application>Microsoft Macintosh PowerPoint</Application>
  <PresentationFormat>Grand écran</PresentationFormat>
  <Paragraphs>86</Paragraphs>
  <Slides>6</Slides>
  <Notes>1</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6</vt:i4>
      </vt:variant>
    </vt:vector>
  </HeadingPairs>
  <TitlesOfParts>
    <vt:vector size="14" baseType="lpstr">
      <vt:lpstr>Arial</vt:lpstr>
      <vt:lpstr>Calibri</vt:lpstr>
      <vt:lpstr>Cambria Math</vt:lpstr>
      <vt:lpstr>Comic Sans MS</vt:lpstr>
      <vt:lpstr>Impact</vt:lpstr>
      <vt:lpstr>Symbol</vt:lpstr>
      <vt:lpstr>Times New Roman</vt:lpstr>
      <vt:lpstr>Grand événement</vt:lpstr>
      <vt:lpstr>Thème: Analyse     séquence 3:   Les suites numÉriques</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Thème: analyse      séquence 1:           Le second degré</dc:title>
  <dc:creator>MEVEL CHRISTOPHE</dc:creator>
  <cp:lastModifiedBy>Christophe Mevel</cp:lastModifiedBy>
  <cp:revision>25</cp:revision>
  <cp:lastPrinted>2014-11-02T23:46:26Z</cp:lastPrinted>
  <dcterms:created xsi:type="dcterms:W3CDTF">2014-09-05T11:48:57Z</dcterms:created>
  <dcterms:modified xsi:type="dcterms:W3CDTF">2019-11-07T11:20:49Z</dcterms:modified>
</cp:coreProperties>
</file>