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8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89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50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671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412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884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906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913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0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8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88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0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51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96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29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65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88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41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60F22B-8F3F-48CD-8454-8BD991699179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0C04AD-7439-458F-8196-90FC32AEE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60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iff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0127-AB38-42B0-80FF-55139E8B0BC6}" type="slidenum">
              <a:rPr lang="fr-FR" smtClean="0"/>
              <a:t>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158583" y="1759849"/>
            <a:ext cx="7270581" cy="156966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Séquence 2 :Trigonométrie</a:t>
            </a:r>
          </a:p>
          <a:p>
            <a:pPr algn="ctr"/>
            <a:r>
              <a:rPr lang="fr-F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Partie 1</a:t>
            </a:r>
          </a:p>
        </p:txBody>
      </p:sp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02" y="6248400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6608456" y="624840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Toute utilisation ou toute modification devra mentionner l’auteur original sous la forme :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 </a:t>
            </a:r>
            <a:r>
              <a:rPr lang="fr-FR" sz="1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Auteur :</a:t>
            </a: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Mevel Christophe (Email : christophe.mevel@ac-rennes.fr) »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15CD68B-C470-2B42-AB79-9280E9551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63" y="368335"/>
            <a:ext cx="3187700" cy="119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34B569A-8889-2148-A7D0-11524A4A3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4" y="5010489"/>
            <a:ext cx="1745571" cy="174557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5618684-F7DE-2A47-8802-702D74F95E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61" y="3395706"/>
            <a:ext cx="6147466" cy="253631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DDAE469-77EF-524B-BC9B-257A154B0106}"/>
              </a:ext>
            </a:extLst>
          </p:cNvPr>
          <p:cNvSpPr txBox="1"/>
          <p:nvPr/>
        </p:nvSpPr>
        <p:spPr>
          <a:xfrm>
            <a:off x="2158583" y="520138"/>
            <a:ext cx="5760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>
                <a:solidFill>
                  <a:schemeClr val="accent1">
                    <a:lumMod val="75000"/>
                  </a:schemeClr>
                </a:solidFill>
              </a:rPr>
              <a:t>Thème: Géométrie</a:t>
            </a:r>
          </a:p>
        </p:txBody>
      </p:sp>
    </p:spTree>
    <p:extLst>
      <p:ext uri="{BB962C8B-B14F-4D97-AF65-F5344CB8AC3E}">
        <p14:creationId xmlns:p14="http://schemas.microsoft.com/office/powerpoint/2010/main" val="265712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Cours Mathématiques\première\1S\Trigonométrie\angleradia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482" y="1398131"/>
            <a:ext cx="2211705" cy="209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469220" y="1412776"/>
            <a:ext cx="1531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1°) </a:t>
            </a:r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 radian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38829" y="2271267"/>
            <a:ext cx="5229588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Définition: </a:t>
            </a:r>
          </a:p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On appelle radian noté rad, la mesure d’un angle qui intercepte un arc dont la longueur est égale à son rayon.</a:t>
            </a:r>
          </a:p>
        </p:txBody>
      </p:sp>
      <p:sp>
        <p:nvSpPr>
          <p:cNvPr id="6" name="Ellipse 5"/>
          <p:cNvSpPr/>
          <p:nvPr/>
        </p:nvSpPr>
        <p:spPr>
          <a:xfrm>
            <a:off x="9340290" y="2069824"/>
            <a:ext cx="792088" cy="50405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>
            <a:stCxn id="6" idx="0"/>
            <a:endCxn id="12" idx="2"/>
          </p:cNvCxnSpPr>
          <p:nvPr/>
        </p:nvCxnSpPr>
        <p:spPr>
          <a:xfrm flipH="1" flipV="1">
            <a:off x="7640036" y="1622113"/>
            <a:ext cx="2096298" cy="447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027968" y="1252781"/>
            <a:ext cx="1224136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1 radian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338829" y="3910682"/>
            <a:ext cx="7159332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Propriétés: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La longueur l d’un arc de cercle intercepté par un angle 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</a:rPr>
              <a:t>α</a:t>
            </a:r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</a:rPr>
              <a:t>, exprimé</a:t>
            </a:r>
          </a:p>
          <a:p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</a:rPr>
              <a:t>     en radians, est donnée par : </a:t>
            </a:r>
          </a:p>
          <a:p>
            <a:pPr algn="ctr"/>
            <a:endParaRPr lang="fr-FR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La mesure en radians d’un angle plein (tour complet) est de 2</a:t>
            </a:r>
            <a:r>
              <a:rPr lang="el-GR" sz="1600" dirty="0">
                <a:solidFill>
                  <a:srgbClr val="FF0000"/>
                </a:solidFill>
                <a:latin typeface="Cambria Math"/>
                <a:ea typeface="Cambria Math"/>
              </a:rPr>
              <a:t>π</a:t>
            </a:r>
            <a:r>
              <a:rPr lang="fr-FR" sz="1600" dirty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</a:rPr>
              <a:t>radians.</a:t>
            </a:r>
            <a:endParaRPr lang="fr-FR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450442" y="4515549"/>
            <a:ext cx="1217057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  <a:latin typeface="Comic Sans MS" panose="030F0702030302020204" pitchFamily="66" charset="0"/>
              </a:rPr>
              <a:t>.................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338829" y="5421838"/>
            <a:ext cx="2449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Démonstrations à faire.</a:t>
            </a: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0127-AB38-42B0-80FF-55139E8B0BC6}" type="slidenum">
              <a:rPr lang="fr-FR" smtClean="0"/>
              <a:t>2</a:t>
            </a:fld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310870" y="867746"/>
            <a:ext cx="424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A] </a:t>
            </a:r>
            <a:r>
              <a:rPr lang="fr-FR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Radian et cercle trigonométrique</a:t>
            </a:r>
          </a:p>
        </p:txBody>
      </p:sp>
      <p:pic>
        <p:nvPicPr>
          <p:cNvPr id="25" name="Image 24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79" y="6248400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3722870" y="624646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Toute utilisation ou toute modification devra mentionner l’auteur original sous la forme :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 </a:t>
            </a:r>
            <a:r>
              <a:rPr lang="fr-FR" sz="1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Auteur :</a:t>
            </a: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Mevel Christophe (Email : christophe.mevel@ac-rennes.fr) »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512EB9C-ACC9-A840-B33F-89E629A6F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2" y="338281"/>
            <a:ext cx="1625986" cy="608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8557E4A-95AD-5A49-B968-F19E95EB5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5" y="3251549"/>
            <a:ext cx="1305214" cy="13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3054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67609" y="836712"/>
            <a:ext cx="3148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2°) </a:t>
            </a:r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 cercle trigonométrique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9576" y="1340768"/>
            <a:ext cx="7128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Orienter un cercle</a:t>
            </a:r>
            <a:r>
              <a:rPr lang="fr-FR" sz="1600" i="1" dirty="0">
                <a:latin typeface="Comic Sans MS" panose="030F0702030302020204" pitchFamily="66" charset="0"/>
              </a:rPr>
              <a:t>,</a:t>
            </a:r>
            <a:r>
              <a:rPr lang="fr-FR" sz="1600" dirty="0">
                <a:latin typeface="Comic Sans MS" panose="030F0702030302020204" pitchFamily="66" charset="0"/>
              </a:rPr>
              <a:t> c'est choisir un sens de parcours sur ce cercle appelé …………………………………… ( ou positif ) .</a:t>
            </a:r>
          </a:p>
          <a:p>
            <a:r>
              <a:rPr lang="fr-FR" sz="1600" dirty="0">
                <a:latin typeface="Comic Sans MS" panose="030F0702030302020204" pitchFamily="66" charset="0"/>
              </a:rPr>
              <a:t>L'autre sens est appelé ……………………………………………. (négatif ou rétrograde)</a:t>
            </a:r>
          </a:p>
          <a:p>
            <a:r>
              <a:rPr lang="fr-FR" sz="1600" dirty="0">
                <a:latin typeface="Comic Sans MS" panose="030F0702030302020204" pitchFamily="66" charset="0"/>
              </a:rPr>
              <a:t> </a:t>
            </a:r>
          </a:p>
          <a:p>
            <a:r>
              <a:rPr lang="fr-F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Orienter le plan</a:t>
            </a:r>
            <a:r>
              <a:rPr lang="fr-FR" sz="1600" i="1" dirty="0">
                <a:latin typeface="Comic Sans MS" panose="030F0702030302020204" pitchFamily="66" charset="0"/>
              </a:rPr>
              <a:t>,</a:t>
            </a:r>
            <a:r>
              <a:rPr lang="fr-FR" sz="1600" dirty="0">
                <a:latin typeface="Comic Sans MS" panose="030F0702030302020204" pitchFamily="66" charset="0"/>
              </a:rPr>
              <a:t> c'est orienter tous les cercles du plan dans le même sens.</a:t>
            </a:r>
          </a:p>
          <a:p>
            <a:r>
              <a:rPr lang="fr-FR" sz="1600" dirty="0">
                <a:latin typeface="Comic Sans MS" panose="030F0702030302020204" pitchFamily="66" charset="0"/>
              </a:rPr>
              <a:t>L'usage est de choisir pour sens direct le sens contraire des aiguilles d'une montre ( appelé aussi sens trigonométrique 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351584" y="3464427"/>
                <a:ext cx="7856638" cy="8309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Définition: </a:t>
                </a:r>
              </a:p>
              <a:p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Dans le plan muni d’un repère </a:t>
                </a:r>
                <a:r>
                  <a:rPr lang="fr-FR" sz="1600" b="1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orthonormal</a:t>
                </a:r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(O;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fr-FR" sz="1600" b="1" i="1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acc>
                      <m:accPr>
                        <m:chr m:val="⃗"/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</m:e>
                    </m:acc>
                  </m:oMath>
                </a14:m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) et orienté, </a:t>
                </a:r>
              </a:p>
              <a:p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 cercle trigonométrique est …………………………………………………………………………………….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3464427"/>
                <a:ext cx="7856638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387" t="-719" b="-791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42" y="4365104"/>
            <a:ext cx="2066661" cy="19440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èche courbée vers la droite 4"/>
          <p:cNvSpPr/>
          <p:nvPr/>
        </p:nvSpPr>
        <p:spPr>
          <a:xfrm rot="8186039">
            <a:off x="6355415" y="4228391"/>
            <a:ext cx="259864" cy="10018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51572" y="436510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0127-AB38-42B0-80FF-55139E8B0BC6}" type="slidenum">
              <a:rPr lang="fr-FR" smtClean="0"/>
              <a:t>3</a:t>
            </a:fld>
            <a:endParaRPr lang="fr-FR"/>
          </a:p>
        </p:txBody>
      </p:sp>
      <p:pic>
        <p:nvPicPr>
          <p:cNvPr id="14" name="Image 13" descr="D:\Cours Mathématiques\Seconde\Cours 2014_2015\Fonctions\Résolution des équations\C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79" y="6248400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3722870" y="624646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Toute utilisation ou toute modification devra mentionner l’auteur original sous la forme :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 </a:t>
            </a:r>
            <a:r>
              <a:rPr lang="fr-FR" sz="1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Auteur :</a:t>
            </a: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Mevel Christophe (Email : christophe.mevel@ac-rennes.fr) »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7188441-D42B-A943-8531-B773BE067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2" y="338281"/>
            <a:ext cx="1625986" cy="608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DC14BDB-5DA9-BD4F-B33E-5F0BF24538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49" y="1005989"/>
            <a:ext cx="25273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1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0127-AB38-42B0-80FF-55139E8B0BC6}" type="slidenum">
              <a:rPr lang="fr-FR" smtClean="0"/>
              <a:t>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351584" y="836713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3°) </a:t>
            </a:r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Enroulement de la droite des réels autour du cercle </a:t>
            </a:r>
          </a:p>
          <a:p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trigonométrique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23592" y="1628800"/>
            <a:ext cx="69878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On note </a:t>
            </a:r>
            <a:r>
              <a:rPr lang="fr-FR" sz="1600" dirty="0">
                <a:latin typeface="Comic Sans MS" panose="030F0702030302020204" pitchFamily="66" charset="0"/>
                <a:ea typeface="Cambria Math"/>
              </a:rPr>
              <a:t>𝒞 le cercle trigonométrique de centre O et (O; I, J) un repère </a:t>
            </a:r>
          </a:p>
          <a:p>
            <a:r>
              <a:rPr lang="fr-FR" sz="1600" dirty="0">
                <a:latin typeface="Comic Sans MS" panose="030F0702030302020204" pitchFamily="66" charset="0"/>
                <a:ea typeface="Cambria Math"/>
              </a:rPr>
              <a:t>orthonormé direct. K est le point de coordonnées (1;1) et on munit </a:t>
            </a:r>
          </a:p>
          <a:p>
            <a:r>
              <a:rPr lang="fr-FR" sz="1600" dirty="0">
                <a:latin typeface="Comic Sans MS" panose="030F0702030302020204" pitchFamily="66" charset="0"/>
                <a:ea typeface="Cambria Math"/>
              </a:rPr>
              <a:t>la droite (IK) du repère (I; K).</a:t>
            </a:r>
          </a:p>
          <a:p>
            <a:r>
              <a:rPr lang="fr-FR" sz="1600" dirty="0">
                <a:latin typeface="Comic Sans MS" panose="030F0702030302020204" pitchFamily="66" charset="0"/>
                <a:ea typeface="Cambria Math"/>
              </a:rPr>
              <a:t>On enroule droite (IK) sur le cercle 𝒞, ainsi tout nombre réel x </a:t>
            </a:r>
          </a:p>
          <a:p>
            <a:r>
              <a:rPr lang="fr-FR" sz="1600" dirty="0">
                <a:latin typeface="Comic Sans MS" panose="030F0702030302020204" pitchFamily="66" charset="0"/>
                <a:ea typeface="Cambria Math"/>
              </a:rPr>
              <a:t>Vient s’appliquer sur un point M de 𝒞:</a:t>
            </a:r>
          </a:p>
          <a:p>
            <a:r>
              <a:rPr lang="fr-FR" sz="1600" dirty="0">
                <a:latin typeface="Comic Sans MS" panose="030F0702030302020204" pitchFamily="66" charset="0"/>
              </a:rPr>
              <a:t>M est le point image du nombre réel 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423593" y="3789040"/>
                <a:ext cx="8272982" cy="181588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Propriétés (admises):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 x et x’ sont des nombres réels tels que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fr-FR" sz="1600" b="1" dirty="0">
                  <a:solidFill>
                    <a:srgbClr val="FF0000"/>
                  </a:solidFill>
                  <a:latin typeface="Comic Sans MS" panose="030F0702030302020204" pitchFamily="66" charset="0"/>
                  <a:ea typeface="Cambria Math"/>
                </a:endParaRPr>
              </a:p>
              <a:p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/>
                  </a:rPr>
                  <a:t>     où k est une entier relatif alors x et x’ …………………………………………………………………</a:t>
                </a:r>
              </a:p>
              <a:p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/>
                  </a:rPr>
                  <a:t>…………………………………………………………………………………………………………………………………………………………</a:t>
                </a:r>
                <a:r>
                  <a:rPr lang="fr-FR" sz="1600" b="1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/>
                  </a:rPr>
                  <a:t>Si M est le point du cercle trigonométrique 𝒞, image d’un </a:t>
                </a:r>
              </a:p>
              <a:p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/>
                  </a:rPr>
                  <a:t>       nombre réel x, alors ………………………………………………………………………………………………….</a:t>
                </a:r>
              </a:p>
              <a:p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/>
                  </a:rPr>
                  <a:t>………………………………………………………………………………………………………………………………………………………</a:t>
                </a:r>
                <a:endParaRPr lang="fr-FR" sz="16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93" y="3789040"/>
                <a:ext cx="8272982" cy="1815882"/>
              </a:xfrm>
              <a:prstGeom prst="rect">
                <a:avLst/>
              </a:prstGeom>
              <a:blipFill>
                <a:blip r:embed="rId2"/>
                <a:stretch>
                  <a:fillRect l="-306" b="-206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4246996" y="3284331"/>
            <a:ext cx="3139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rgbClr val="FF0000"/>
                </a:solidFill>
                <a:latin typeface="Comic Sans MS" panose="030F0702030302020204" pitchFamily="66" charset="0"/>
              </a:rPr>
              <a:t>Voir le fichier </a:t>
            </a:r>
            <a:r>
              <a:rPr lang="fr-FR" sz="16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enroulement.gif</a:t>
            </a:r>
            <a:r>
              <a:rPr lang="fr-FR" sz="1600" i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076" name="Picture 4" descr="D:\Cours Mathématiques\première\1S\Trigonométrie\items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893" y="1946347"/>
            <a:ext cx="1271018" cy="1728219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D:\Cours Mathématiques\Seconde\Cours 2014_2015\Fonctions\Résolution des équations\C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79" y="6248400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3722870" y="624646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Toute utilisation ou toute modification devra mentionner l’auteur original sous la forme :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 </a:t>
            </a:r>
            <a:r>
              <a:rPr lang="fr-FR" sz="1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Auteur :</a:t>
            </a: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Mevel Christophe (Email : christophe.mevel@ac-rennes.fr) »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98D9A82-7E1F-374E-9267-DE2907E81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2" y="338281"/>
            <a:ext cx="1625986" cy="608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9B09DDC-A58A-F840-A8ED-2201983A19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25" y="4051301"/>
            <a:ext cx="1291359" cy="12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9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0127-AB38-42B0-80FF-55139E8B0BC6}" type="slidenum">
              <a:rPr lang="fr-FR" smtClean="0"/>
              <a:t>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279576" y="836712"/>
            <a:ext cx="365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B] </a:t>
            </a:r>
            <a:r>
              <a:rPr lang="fr-FR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Mesure d’un angle en radian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827069" y="1387356"/>
                <a:ext cx="5755102" cy="116955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Définition: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Soit un point M du cercle trigonométrique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𝓒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associé à un nombre réel x.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On dit que x ………………………………………………………………………………………………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……………………………………………………………………………………….</a:t>
                </a:r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69" y="1387356"/>
                <a:ext cx="5755102" cy="1169551"/>
              </a:xfrm>
              <a:prstGeom prst="rect">
                <a:avLst/>
              </a:prstGeom>
              <a:blipFill>
                <a:blip r:embed="rId2"/>
                <a:stretch>
                  <a:fillRect l="-441" b="-31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D:\Cours Mathématiques\première\1S\Trigonométrie\enroulementbi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829" y="1021378"/>
            <a:ext cx="3077756" cy="56881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88" y="4797152"/>
            <a:ext cx="1095075" cy="108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3" y="4797152"/>
            <a:ext cx="1139695" cy="108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4792970"/>
            <a:ext cx="1444123" cy="108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/>
          <p:nvPr/>
        </p:nvCxnSpPr>
        <p:spPr>
          <a:xfrm>
            <a:off x="5161134" y="4653136"/>
            <a:ext cx="0" cy="1656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9" y="4792970"/>
            <a:ext cx="1317363" cy="108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 16" descr="D:\Cours Mathématiques\Seconde\Cours 2014_2015\Fonctions\Résolution des équations\CC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79" y="6248400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3722870" y="624646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Toute utilisation ou toute modification devra mentionner l’auteur original sous la forme :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 </a:t>
            </a:r>
            <a:r>
              <a:rPr lang="fr-FR" sz="1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Auteur :</a:t>
            </a: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Mevel Christophe (Email : christophe.mevel@ac-rennes.fr) »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476C3E7-FDEE-6C4B-B937-D083A6170A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2" y="338281"/>
            <a:ext cx="1625986" cy="608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9C25B16-5F0A-2040-8B47-28BEE5D27A7C}"/>
              </a:ext>
            </a:extLst>
          </p:cNvPr>
          <p:cNvSpPr txBox="1"/>
          <p:nvPr/>
        </p:nvSpPr>
        <p:spPr>
          <a:xfrm>
            <a:off x="912143" y="4345134"/>
            <a:ext cx="2589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Intérêt de l’orientation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11116F8-64C9-2D4A-B73D-4535611F82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63" y="4775386"/>
            <a:ext cx="1097584" cy="10975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E9D3ACE9-7041-494E-8FA8-1EC1E1DE4891}"/>
                  </a:ext>
                </a:extLst>
              </p:cNvPr>
              <p:cNvSpPr txBox="1"/>
              <p:nvPr/>
            </p:nvSpPr>
            <p:spPr>
              <a:xfrm>
                <a:off x="1773454" y="2893337"/>
                <a:ext cx="6071957" cy="630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</a:rPr>
                  <a:t>Exemples:</a:t>
                </a:r>
                <a:r>
                  <a:rPr lang="fr-FR" sz="1400" dirty="0">
                    <a:solidFill>
                      <a:srgbClr val="7030A0"/>
                    </a:solidFill>
                  </a:rPr>
                  <a:t> Placer sur le cercle trigonométrique 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</a:rPr>
                  <a:t>les points  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fr-FR" sz="1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14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E9D3ACE9-7041-494E-8FA8-1EC1E1DE4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454" y="2893337"/>
                <a:ext cx="6071957" cy="630173"/>
              </a:xfrm>
              <a:prstGeom prst="rect">
                <a:avLst/>
              </a:prstGeom>
              <a:blipFill>
                <a:blip r:embed="rId11"/>
                <a:stretch>
                  <a:fillRect l="-209" t="-2041" b="-2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E5521698-D12A-C94D-A257-3F548F9014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94" y="2864881"/>
            <a:ext cx="2259909" cy="18651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274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0127-AB38-42B0-80FF-55139E8B0BC6}" type="slidenum">
              <a:rPr lang="fr-FR" smtClean="0"/>
              <a:t>6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351585" y="617445"/>
            <a:ext cx="4681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C] </a:t>
            </a:r>
            <a:r>
              <a:rPr lang="fr-FR" sz="20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Cosinus et sinus d’un nombre réel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985802" y="1267068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1°) Définitions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351584" y="1976025"/>
            <a:ext cx="8427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L’activité 3 page 211 du votre manuel Déclic (2019) nous avait permis de découvrir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les définitions du cosinus et du sinus d’un nombre réel que nous rappelons ici à l’aide 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de la figure ci-dessous: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15583" y="2887007"/>
            <a:ext cx="5856090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 cosinus du nombre réel </a:t>
            </a:r>
            <a:r>
              <a:rPr lang="el-GR" sz="1400" b="1" dirty="0">
                <a:solidFill>
                  <a:srgbClr val="FF0000"/>
                </a:solidFill>
                <a:latin typeface="Cambria Math"/>
                <a:ea typeface="Cambria Math"/>
              </a:rPr>
              <a:t>α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</a:rPr>
              <a:t> est l’………………………… du point M. 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</a:rPr>
              <a:t>   Cette valeur se note 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</a:rPr>
              <a:t>Le sinus du nombre réel </a:t>
            </a:r>
            <a:r>
              <a:rPr lang="el-GR" sz="1400" b="1" dirty="0">
                <a:solidFill>
                  <a:srgbClr val="FF0000"/>
                </a:solidFill>
                <a:latin typeface="Cambria Math"/>
                <a:ea typeface="Cambria Math"/>
              </a:rPr>
              <a:t>α</a:t>
            </a:r>
            <a:r>
              <a:rPr lang="fr-FR" sz="1400" b="1" dirty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</a:rPr>
              <a:t>est l’………………………………. du point M.</a:t>
            </a:r>
          </a:p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  <a:ea typeface="Cambria Math"/>
              </a:rPr>
              <a:t>    Cette valeur se note ……………………………</a:t>
            </a:r>
            <a:r>
              <a:rPr lang="fr-FR" sz="1400" b="1" dirty="0">
                <a:solidFill>
                  <a:srgbClr val="FF0000"/>
                </a:solidFill>
                <a:latin typeface="Cambria Math"/>
                <a:ea typeface="Cambria Math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FF0000"/>
                </a:solidFill>
                <a:latin typeface="Comic Sans MS" panose="030F0902030302020204" pitchFamily="66" charset="0"/>
                <a:ea typeface="Cambria Math"/>
              </a:rPr>
              <a:t>Les coordonnées du point M sont donc (……………… ; ………………)</a:t>
            </a:r>
            <a:endParaRPr lang="fr-FR" sz="1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26" name="Picture 2" descr="D:\Cours Mathématiques\première\1S\Trigonométrie\items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818" y="2577516"/>
            <a:ext cx="2730629" cy="2546261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79" y="6248400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3722870" y="624646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Toute utilisation ou toute modification devra mentionner l’auteur original sous la forme :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 </a:t>
            </a:r>
            <a:r>
              <a:rPr lang="fr-FR" sz="1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Auteur :</a:t>
            </a: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Mevel Christophe (Email : christophe.mevel@ac-rennes.fr) »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8845401-44BB-B74E-8221-B40EB27C0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2" y="338281"/>
            <a:ext cx="1625986" cy="608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E5FB3D53-217B-9240-A4CE-4DD2395CBE18}"/>
                  </a:ext>
                </a:extLst>
              </p:cNvPr>
              <p:cNvSpPr txBox="1"/>
              <p:nvPr/>
            </p:nvSpPr>
            <p:spPr>
              <a:xfrm>
                <a:off x="1715583" y="4986603"/>
                <a:ext cx="6772431" cy="74347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Propriétés (admises):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Pour tout nombre réel </a:t>
                </a:r>
                <a:r>
                  <a:rPr lang="el-GR" sz="1400" b="1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α</a:t>
                </a:r>
                <a:r>
                  <a:rPr lang="fr-FR" sz="1400" b="1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 , </a:t>
                </a:r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/>
                  </a:rPr>
                  <a:t>on a :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/>
                  </a:rPr>
                  <a:t>	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𝒔𝒊𝒏</m:t>
                        </m:r>
                      </m:e>
                      <m:sup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 </m:t>
                    </m:r>
                    <m:sSup>
                      <m:sSupPr>
                        <m:ctrlP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𝒄𝒐𝒔</m:t>
                        </m:r>
                      </m:e>
                      <m:sup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 ….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 2) </a:t>
                </a:r>
                <a14:m>
                  <m:oMath xmlns:m="http://schemas.openxmlformats.org/officeDocument/2006/math">
                    <m:r>
                      <a:rPr lang="fr-FR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</a:rPr>
                      <m:t> ≤</m:t>
                    </m:r>
                    <m:func>
                      <m:funcPr>
                        <m:ctrlP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fr-FR" sz="1400" b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𝐬𝐢𝐧</m:t>
                        </m:r>
                      </m:fName>
                      <m:e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≤ …</m:t>
                        </m:r>
                      </m:e>
                    </m:func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</m:t>
                    </m:r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𝒆𝒕</m:t>
                    </m:r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… ≤</m:t>
                    </m:r>
                    <m:func>
                      <m:funcPr>
                        <m:ctrlPr>
                          <a:rPr lang="fr-FR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a:rPr lang="fr-FR" sz="1400" b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𝐜𝐨𝐬</m:t>
                        </m:r>
                      </m:fName>
                      <m:e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fr-FR" sz="1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≤ …</m:t>
                        </m:r>
                      </m:e>
                    </m:func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E5FB3D53-217B-9240-A4CE-4DD2395CB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3" y="4986603"/>
                <a:ext cx="6772431" cy="743473"/>
              </a:xfrm>
              <a:prstGeom prst="rect">
                <a:avLst/>
              </a:prstGeom>
              <a:blipFill>
                <a:blip r:embed="rId5"/>
                <a:stretch>
                  <a:fillRect l="-187" t="-1667" b="-666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BE90BD00-44FE-674F-8811-84D82CC75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56" y="1021533"/>
            <a:ext cx="1479384" cy="14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5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0127-AB38-42B0-80FF-55139E8B0BC6}" type="slidenum">
              <a:rPr lang="fr-FR" smtClean="0"/>
              <a:t>7</a:t>
            </a:fld>
            <a:endParaRPr lang="fr-FR"/>
          </a:p>
        </p:txBody>
      </p:sp>
      <p:pic>
        <p:nvPicPr>
          <p:cNvPr id="2050" name="Picture 2" descr="D:\Cours Mathématiques\première\1S\Trigonométrie\items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984" y="4017523"/>
            <a:ext cx="2417255" cy="2046102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79" y="6248400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3722870" y="624646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Toute utilisation ou toute modification devra mentionner l’auteur original sous la forme :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 </a:t>
            </a:r>
            <a:r>
              <a:rPr lang="fr-FR" sz="1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Auteur :</a:t>
            </a: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Mevel Christophe (Email : christophe.mevel@ac-rennes.fr) »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428A35A-A73F-9C45-92C6-A9CB7BE55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2" y="338281"/>
            <a:ext cx="1625986" cy="608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029E947-1765-384F-933F-CF6364AD1C25}"/>
              </a:ext>
            </a:extLst>
          </p:cNvPr>
          <p:cNvSpPr txBox="1"/>
          <p:nvPr/>
        </p:nvSpPr>
        <p:spPr>
          <a:xfrm>
            <a:off x="2818622" y="608662"/>
            <a:ext cx="6194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2°) Lien avec le cosinus et sinus dans un triangle rectangle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E6257CE-A14B-624A-A252-85C4784E5FD6}"/>
                  </a:ext>
                </a:extLst>
              </p:cNvPr>
              <p:cNvSpPr txBox="1"/>
              <p:nvPr/>
            </p:nvSpPr>
            <p:spPr>
              <a:xfrm>
                <a:off x="2683115" y="1345832"/>
                <a:ext cx="5028236" cy="3864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omic Sans MS" panose="030F0902030302020204" pitchFamily="66" charset="0"/>
                  </a:rPr>
                  <a:t>Ces définitions du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𝑒𝑡</m:t>
                        </m:r>
                        <m:func>
                          <m:func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prolongent celles </a:t>
                </a:r>
                <a:r>
                  <a:rPr lang="fr-FR" sz="1400" dirty="0" err="1">
                    <a:latin typeface="Comic Sans MS" panose="030F0902030302020204" pitchFamily="66" charset="0"/>
                  </a:rPr>
                  <a:t>apprisent</a:t>
                </a:r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au collège qui se limitaient à un triangle rectangle et par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conséquent à un angle aigu. Elle est valable pour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tout nombre réel </a:t>
                </a:r>
                <a14:m>
                  <m:oMath xmlns:m="http://schemas.openxmlformats.org/officeDocument/2006/math">
                    <m:r>
                      <a:rPr lang="fr-F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On s’intéresse au triangle rectangle OHM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1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𝑂𝐻𝑀</m:t>
                                      </m:r>
                                    </m:e>
                                  </m:acc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  <m:f>
                                    <m:fPr>
                                      <m:ctrlPr>
                                        <a:rPr lang="fr-FR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num>
                                    <m:den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  <m:t>𝑂𝑀</m:t>
                                      </m:r>
                                    </m:den>
                                  </m:f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  <m:f>
                                    <m:fPr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  <m:t>𝑂𝐻</m:t>
                                      </m:r>
                                    </m:num>
                                    <m:den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  <m:t>1 </m:t>
                                      </m:r>
                                    </m:den>
                                  </m:f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𝑂𝐻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1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𝐼𝑂𝑀</m:t>
                                      </m:r>
                                    </m:e>
                                  </m:acc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  <m:func>
                                    <m:func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1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fr-F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14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fr-FR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  <m:t>𝑂𝐻𝑀</m:t>
                                      </m:r>
                                    </m:e>
                                  </m:acc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  <m:func>
                                    <m:funcPr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fr-FR" sz="14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fr-F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𝐼𝑂𝑀</m:t>
                                          </m:r>
                                        </m:e>
                                      </m:acc>
                                    </m:e>
                                  </m:func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On en déduit que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𝑂𝐻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Par le même raisonnement, on démontre que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𝐻𝑀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E6257CE-A14B-624A-A252-85C4784E5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115" y="1345832"/>
                <a:ext cx="5028236" cy="3864135"/>
              </a:xfrm>
              <a:prstGeom prst="rect">
                <a:avLst/>
              </a:prstGeom>
              <a:blipFill>
                <a:blip r:embed="rId5"/>
                <a:stretch>
                  <a:fillRect l="-2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05D2D215-C885-AF47-8FD9-29271FEA2BE8}"/>
              </a:ext>
            </a:extLst>
          </p:cNvPr>
          <p:cNvSpPr txBox="1"/>
          <p:nvPr/>
        </p:nvSpPr>
        <p:spPr>
          <a:xfrm>
            <a:off x="10222482" y="5125037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F4BAD7-51DA-F94B-BE6F-6AD971AE8C84}"/>
              </a:ext>
            </a:extLst>
          </p:cNvPr>
          <p:cNvSpPr txBox="1"/>
          <p:nvPr/>
        </p:nvSpPr>
        <p:spPr>
          <a:xfrm>
            <a:off x="9436524" y="5155227"/>
            <a:ext cx="2199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I</a:t>
            </a:r>
          </a:p>
        </p:txBody>
      </p:sp>
      <p:pic>
        <p:nvPicPr>
          <p:cNvPr id="17" name="Picture 2" descr="D:\Cours Mathématiques\première\1S\Trigonométrie\items1.tif">
            <a:extLst>
              <a:ext uri="{FF2B5EF4-FFF2-40B4-BE49-F238E27FC236}">
                <a16:creationId xmlns:a16="http://schemas.microsoft.com/office/drawing/2014/main" id="{37670AF1-0CB9-984F-BF35-121AA8CD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272" y="1379842"/>
            <a:ext cx="2730629" cy="2546261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0F6C6D1-1C6E-474D-87E6-A4123F681A45}"/>
              </a:ext>
            </a:extLst>
          </p:cNvPr>
          <p:cNvSpPr txBox="1"/>
          <p:nvPr/>
        </p:nvSpPr>
        <p:spPr>
          <a:xfrm>
            <a:off x="10122133" y="2814183"/>
            <a:ext cx="234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9813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0127-AB38-42B0-80FF-55139E8B0BC6}" type="slidenum">
              <a:rPr lang="fr-FR" smtClean="0"/>
              <a:t>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72279" y="304194"/>
            <a:ext cx="4788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3°) Valeurs remarquables des cosinus et sinus</a:t>
            </a:r>
          </a:p>
        </p:txBody>
      </p:sp>
      <p:pic>
        <p:nvPicPr>
          <p:cNvPr id="15" name="Image 14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79" y="6248400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3722870" y="624646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Toute utilisation ou toute modification devra mentionner l’auteur original sous la forme :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 </a:t>
            </a:r>
            <a:r>
              <a:rPr lang="fr-FR" sz="1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Auteur :</a:t>
            </a:r>
            <a:r>
              <a:rPr lang="fr-FR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Mevel Christophe (Email : christophe.mevel@ac-rennes.fr) »</a:t>
            </a:r>
            <a:endParaRPr lang="fr-F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947B38E-1425-2740-B0FD-93CAD3946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82" y="338281"/>
            <a:ext cx="1625986" cy="608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41A0054-7BA0-0645-9603-1719A105D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740" y="839670"/>
            <a:ext cx="5843078" cy="16766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E6DD2C4-BEBA-7045-B153-A3699301E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37" y="2581439"/>
            <a:ext cx="3709718" cy="33966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63B56BC-2D7A-F04F-B5D4-3528D39BFB56}"/>
              </a:ext>
            </a:extLst>
          </p:cNvPr>
          <p:cNvSpPr txBox="1"/>
          <p:nvPr/>
        </p:nvSpPr>
        <p:spPr>
          <a:xfrm>
            <a:off x="2572279" y="3091800"/>
            <a:ext cx="468589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  <a:latin typeface="Comic Sans MS" panose="030F0902030302020204" pitchFamily="66" charset="0"/>
              </a:rPr>
              <a:t>Ce tableau doit être mis en relation avec le cercle</a:t>
            </a:r>
          </a:p>
          <a:p>
            <a:r>
              <a:rPr lang="fr-FR" sz="1400" dirty="0">
                <a:solidFill>
                  <a:srgbClr val="0070C0"/>
                </a:solidFill>
                <a:latin typeface="Comic Sans MS" panose="030F0902030302020204" pitchFamily="66" charset="0"/>
              </a:rPr>
              <a:t>trigonométrique afin de déterminer les autres valeurs</a:t>
            </a:r>
          </a:p>
          <a:p>
            <a:r>
              <a:rPr lang="fr-FR" sz="1400" dirty="0">
                <a:solidFill>
                  <a:srgbClr val="0070C0"/>
                </a:solidFill>
                <a:latin typeface="Comic Sans MS" panose="030F0902030302020204" pitchFamily="66" charset="0"/>
              </a:rPr>
              <a:t>remarquables.</a:t>
            </a:r>
          </a:p>
        </p:txBody>
      </p:sp>
      <p:sp>
        <p:nvSpPr>
          <p:cNvPr id="20" name="Virage 19">
            <a:extLst>
              <a:ext uri="{FF2B5EF4-FFF2-40B4-BE49-F238E27FC236}">
                <a16:creationId xmlns:a16="http://schemas.microsoft.com/office/drawing/2014/main" id="{CB3BE5E0-7E38-6C4A-ABFB-8CB052148AE2}"/>
              </a:ext>
            </a:extLst>
          </p:cNvPr>
          <p:cNvSpPr/>
          <p:nvPr/>
        </p:nvSpPr>
        <p:spPr>
          <a:xfrm flipV="1">
            <a:off x="7360770" y="2557089"/>
            <a:ext cx="854976" cy="186250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E28FFFB-E55C-7D4E-8557-978B2F4547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70" y="3701719"/>
            <a:ext cx="25273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4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B7C763E-ADB2-F34E-AD1F-7820FFA803A4}"/>
                  </a:ext>
                </a:extLst>
              </p:cNvPr>
              <p:cNvSpPr txBox="1"/>
              <p:nvPr/>
            </p:nvSpPr>
            <p:spPr>
              <a:xfrm>
                <a:off x="2244436" y="415636"/>
                <a:ext cx="9033178" cy="6659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Comic Sans MS" panose="030F0902030302020204" pitchFamily="66" charset="0"/>
                  </a:rPr>
                  <a:t>Démonstrations de certaines valeurs du tableau :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1°) Montrons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Soit un point M tel que l’angle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𝐼𝑂𝑀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mesure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radian. M a pour coordonnées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(…………;…………..)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La droite (OM) est la ……………………………………… de l’angle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𝐼𝑂𝑀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En centrant notre attention sur le triangle ………………………………, nous sommes 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en mesure de calculer la mesure de l’angle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𝑂𝑀𝐻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noté </a:t>
                </a:r>
                <a14:m>
                  <m:oMath xmlns:m="http://schemas.openxmlformats.org/officeDocument/2006/math">
                    <m:r>
                      <a:rPr lang="fr-F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</m:t>
                    </m:r>
                    <m:r>
                      <a:rPr lang="fr-F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…………………………………………………………………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Par conséquent, le triangle OHM est ………………………………………………. en H.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D’après le théorème de Pythagore appliqué dans le triangle OHM rectangle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isocèle en H, je peux dire que: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………………………………….</m:t>
                    </m:r>
                  </m:oMath>
                </a14:m>
                <a:endParaRPr lang="fr-FR" sz="1400" b="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…………………..</m:t>
                    </m:r>
                  </m:oMath>
                </a14:m>
                <a:endParaRPr lang="fr-FR" sz="1400" b="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Or,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𝑂𝑀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 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𝑅𝑎𝑦𝑜𝑛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𝑐𝑒𝑟𝑐𝑙𝑒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𝑡𝑟𝑖𝑔𝑜𝑛𝑜𝑚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𝑡𝑟𝑖𝑞𝑢𝑒</m:t>
                        </m:r>
                      </m:e>
                    </m:d>
                  </m:oMath>
                </a14:m>
                <a:endParaRPr lang="fr-FR" sz="1400" b="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…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𝑠𝑜𝑖𝑡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𝑀𝐻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……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2°) Montrons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	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Voir votre manuel page 214.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3°) Montrons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       	On est en capacité de démontrer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De plus, on sait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 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ù 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endParaRPr lang="fr-FR" sz="1400" b="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On en déduit que,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14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140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fr-F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…………………………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En définitive,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4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=  ……</m:t>
                        </m:r>
                      </m:e>
                    </m:func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B7C763E-ADB2-F34E-AD1F-7820FFA80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436" y="415636"/>
                <a:ext cx="9033178" cy="6659836"/>
              </a:xfrm>
              <a:prstGeom prst="rect">
                <a:avLst/>
              </a:prstGeom>
              <a:blipFill>
                <a:blip r:embed="rId2"/>
                <a:stretch>
                  <a:fillRect l="-140" t="-1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E27036FB-A702-D143-9318-C63300427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381" y="1359516"/>
            <a:ext cx="2421082" cy="20088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B9381CB-8254-7E47-B0D3-818DD1683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000" y="3592820"/>
            <a:ext cx="25146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86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893</TotalTime>
  <Words>700</Words>
  <Application>Microsoft Macintosh PowerPoint</Application>
  <PresentationFormat>Grand écran</PresentationFormat>
  <Paragraphs>140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Comic Sans MS</vt:lpstr>
      <vt:lpstr>Corbel</vt:lpstr>
      <vt:lpstr>Times New Roman</vt:lpstr>
      <vt:lpstr>Parallaxe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Capacité travaillée: Utiliser le cercle trigonométrique pour déterminer le cosinus et sinus d’angles associées</dc:title>
  <dc:creator>MEVEL CHRISTOPHE</dc:creator>
  <cp:lastModifiedBy>Christophe Mevel</cp:lastModifiedBy>
  <cp:revision>28</cp:revision>
  <dcterms:created xsi:type="dcterms:W3CDTF">2016-01-01T12:23:16Z</dcterms:created>
  <dcterms:modified xsi:type="dcterms:W3CDTF">2019-10-07T16:05:22Z</dcterms:modified>
</cp:coreProperties>
</file>