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70" r:id="rId4"/>
    <p:sldId id="258" r:id="rId5"/>
    <p:sldId id="265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6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5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24/01/2020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5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24/01/2020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9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4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4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9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1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24/01/2020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24/01/2020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24/01/2020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7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hyperlink" Target="https://www.geogebra.org/m/qec7y4v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hyperlink" Target="https://www.geogebra.org/m/fx5hc3xt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s://www.geogebra.org/m/qxeqza3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hyperlink" Target="https://www.geogebra.org/m/zw8qjmmf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br>
              <a:rPr lang="fr-FR" sz="6000" dirty="0"/>
            </a:br>
            <a:r>
              <a:rPr lang="fr-FR" sz="7300" dirty="0"/>
              <a:t>Thème: analyse</a:t>
            </a:r>
            <a:br>
              <a:rPr lang="fr-FR" sz="73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7 :</a:t>
            </a:r>
            <a:br>
              <a:rPr lang="fr-FR" sz="3200" dirty="0"/>
            </a:br>
            <a:r>
              <a:rPr lang="fr-FR" sz="3200" dirty="0"/>
              <a:t>               Fonctions polynômes de degré 3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228924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0B9D68-02C2-B84E-A2FB-5576E77BA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80" y="2277056"/>
            <a:ext cx="1559196" cy="1559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612F4C-99D4-FA4D-A676-B886F83EC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356">
            <a:off x="2055527" y="3010733"/>
            <a:ext cx="5248785" cy="15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8361" y="332458"/>
            <a:ext cx="974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1°)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Courbes représentatives de fonctions polynômes de degré 3 du type ax</a:t>
            </a:r>
            <a:r>
              <a:rPr lang="fr-FR" b="1" baseline="30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 ax</a:t>
            </a:r>
            <a:r>
              <a:rPr lang="fr-FR" b="1" baseline="30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b  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63266" y="768026"/>
                <a:ext cx="9512156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49580">
                  <a:spcAft>
                    <a:spcPts val="0"/>
                  </a:spcAft>
                </a:pPr>
                <a:r>
                  <a:rPr lang="fr-FR" sz="1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la fonction cube aux fonctions polynômes de degré 3 de la forme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66" y="768026"/>
                <a:ext cx="9512156" cy="344133"/>
              </a:xfrm>
              <a:prstGeom prst="rect">
                <a:avLst/>
              </a:prstGeom>
              <a:blipFill>
                <a:blip r:embed="rId2"/>
                <a:stretch>
                  <a:fillRect t="-3571" b="-17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8F97F2-04AC-5C41-9E27-4FA142D0B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1" y="1424243"/>
            <a:ext cx="977448" cy="97744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753FEAB-2A5D-8349-BF61-CFE71A17D3FA}"/>
              </a:ext>
            </a:extLst>
          </p:cNvPr>
          <p:cNvSpPr txBox="1"/>
          <p:nvPr/>
        </p:nvSpPr>
        <p:spPr>
          <a:xfrm>
            <a:off x="419947" y="3280858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Lien applet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FC8E72F-C40A-264F-A811-63D434435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1239517"/>
            <a:ext cx="4394486" cy="2057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45A984B-B179-FC42-9E3E-87168876E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79" y="2514973"/>
            <a:ext cx="1694704" cy="694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DB4F55F-FC70-6942-B184-B32FEBB73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" y="2476377"/>
            <a:ext cx="771551" cy="771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11DD85-6A13-1044-A368-0F5DDA64A5BB}"/>
                  </a:ext>
                </a:extLst>
              </p:cNvPr>
              <p:cNvSpPr/>
              <p:nvPr/>
            </p:nvSpPr>
            <p:spPr>
              <a:xfrm>
                <a:off x="1479853" y="1349557"/>
                <a:ext cx="4527557" cy="52803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Définition: 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⟼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est appelée fonction cube. Elle est définie sur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11DD85-6A13-1044-A368-0F5DDA64A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53" y="1349557"/>
                <a:ext cx="4527557" cy="528030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2175720-82B6-E743-A0B6-907BBB48F126}"/>
              </a:ext>
            </a:extLst>
          </p:cNvPr>
          <p:cNvSpPr/>
          <p:nvPr/>
        </p:nvSpPr>
        <p:spPr>
          <a:xfrm>
            <a:off x="1527151" y="2011164"/>
            <a:ext cx="4480259" cy="11695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Propriétés: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La fonction cube est strictement croissante sur </a:t>
            </a:r>
            <a:r>
              <a:rPr lang="fr-FR" sz="1400" dirty="0" err="1">
                <a:solidFill>
                  <a:srgbClr val="C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ℝ</a:t>
            </a:r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La courbe représentative de la fonction cube passe par l’origine du repère et est  symétrique par rapport à celui-ci.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585C4FF-0541-7F42-93E1-49BB981951FF}"/>
                  </a:ext>
                </a:extLst>
              </p:cNvPr>
              <p:cNvSpPr txBox="1"/>
              <p:nvPr/>
            </p:nvSpPr>
            <p:spPr>
              <a:xfrm>
                <a:off x="1460408" y="3348081"/>
                <a:ext cx="9594999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Résolution graphique et algébrique des équations 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16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6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6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nombre réel positif.</a:t>
                </a: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585C4FF-0541-7F42-93E1-49BB9819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08" y="3348081"/>
                <a:ext cx="9594999" cy="344133"/>
              </a:xfrm>
              <a:prstGeom prst="rect">
                <a:avLst/>
              </a:prstGeom>
              <a:blipFill>
                <a:blip r:embed="rId10"/>
                <a:stretch>
                  <a:fillRect l="-264" t="-740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63BEF34-E127-8B47-A9A5-8B52902D94AD}"/>
                  </a:ext>
                </a:extLst>
              </p:cNvPr>
              <p:cNvSpPr txBox="1"/>
              <p:nvPr/>
            </p:nvSpPr>
            <p:spPr>
              <a:xfrm>
                <a:off x="1665697" y="3760706"/>
                <a:ext cx="3471912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Résolvons l’équations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63BEF34-E127-8B47-A9A5-8B52902D9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97" y="3760706"/>
                <a:ext cx="3471912" cy="220253"/>
              </a:xfrm>
              <a:prstGeom prst="rect">
                <a:avLst/>
              </a:prstGeom>
              <a:blipFill>
                <a:blip r:embed="rId11"/>
                <a:stretch>
                  <a:fillRect l="-2909" t="-22222" r="-1091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Image 35">
            <a:extLst>
              <a:ext uri="{FF2B5EF4-FFF2-40B4-BE49-F238E27FC236}">
                <a16:creationId xmlns:a16="http://schemas.microsoft.com/office/drawing/2014/main" id="{C254F3E7-3F00-824E-8ED9-F10C61E6D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" y="3976150"/>
            <a:ext cx="4059382" cy="1668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36DFA47-9254-A245-93CE-B03B6FB6D13B}"/>
                  </a:ext>
                </a:extLst>
              </p:cNvPr>
              <p:cNvSpPr txBox="1"/>
              <p:nvPr/>
            </p:nvSpPr>
            <p:spPr>
              <a:xfrm>
                <a:off x="4339559" y="4039097"/>
                <a:ext cx="1556836" cy="74347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Graphiquement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 une 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𝟕𝟏</m:t>
                    </m:r>
                  </m:oMath>
                </a14:m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36DFA47-9254-A245-93CE-B03B6FB6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59" y="4039097"/>
                <a:ext cx="1556836" cy="743473"/>
              </a:xfrm>
              <a:prstGeom prst="rect">
                <a:avLst/>
              </a:prstGeom>
              <a:blipFill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en arc 47">
            <a:extLst>
              <a:ext uri="{FF2B5EF4-FFF2-40B4-BE49-F238E27FC236}">
                <a16:creationId xmlns:a16="http://schemas.microsoft.com/office/drawing/2014/main" id="{ECDC43A5-461F-0240-B838-1C1437034B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93128" y="4571710"/>
            <a:ext cx="557447" cy="526761"/>
          </a:xfrm>
          <a:prstGeom prst="curvedConnector3">
            <a:avLst/>
          </a:prstGeom>
          <a:ln>
            <a:solidFill>
              <a:srgbClr val="0062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A4D6C36-06DC-7148-86FB-CE6EC46D61E4}"/>
                  </a:ext>
                </a:extLst>
              </p:cNvPr>
              <p:cNvSpPr/>
              <p:nvPr/>
            </p:nvSpPr>
            <p:spPr>
              <a:xfrm>
                <a:off x="6118426" y="3773187"/>
                <a:ext cx="4973437" cy="8310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admet une unique solution 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g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notée aussi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f>
                          <m:f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A4D6C36-06DC-7148-86FB-CE6EC46D6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426" y="3773187"/>
                <a:ext cx="4973437" cy="831061"/>
              </a:xfrm>
              <a:prstGeom prst="rect">
                <a:avLst/>
              </a:prstGeom>
              <a:blipFill>
                <a:blip r:embed="rId1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FE835C3-E0AD-5F48-8807-EB386C9E8575}"/>
              </a:ext>
            </a:extLst>
          </p:cNvPr>
          <p:cNvCxnSpPr/>
          <p:nvPr/>
        </p:nvCxnSpPr>
        <p:spPr>
          <a:xfrm>
            <a:off x="6007410" y="3760706"/>
            <a:ext cx="0" cy="17672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F649EA1-9D67-464E-A8E9-1A6E08808B6D}"/>
                  </a:ext>
                </a:extLst>
              </p:cNvPr>
              <p:cNvSpPr txBox="1"/>
              <p:nvPr/>
            </p:nvSpPr>
            <p:spPr>
              <a:xfrm>
                <a:off x="6185520" y="4782570"/>
                <a:ext cx="5242461" cy="54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admet une unique solution qui est :</a:t>
                </a:r>
              </a:p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ctrlP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g>
                      <m:e>
                        <m: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e>
                    </m:rad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𝟕𝟏𝟒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à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62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𝒑𝒓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è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(Touche Math puis 4 de la TI83)</a:t>
                </a: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F649EA1-9D67-464E-A8E9-1A6E08808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20" y="4782570"/>
                <a:ext cx="5242461" cy="549574"/>
              </a:xfrm>
              <a:prstGeom prst="rect">
                <a:avLst/>
              </a:prstGeom>
              <a:blipFill>
                <a:blip r:embed="rId15"/>
                <a:stretch>
                  <a:fillRect l="-242" t="-2273"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oneTexte 55">
            <a:extLst>
              <a:ext uri="{FF2B5EF4-FFF2-40B4-BE49-F238E27FC236}">
                <a16:creationId xmlns:a16="http://schemas.microsoft.com/office/drawing/2014/main" id="{063312E3-7B35-9440-A900-ADA31FD382F9}"/>
              </a:ext>
            </a:extLst>
          </p:cNvPr>
          <p:cNvSpPr txBox="1"/>
          <p:nvPr/>
        </p:nvSpPr>
        <p:spPr>
          <a:xfrm>
            <a:off x="4574762" y="5774247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applet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232E48FC-366F-7C49-A765-059EFF181B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4" y="4895174"/>
            <a:ext cx="835186" cy="83518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1816932C-E017-5842-846C-7A52505985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79" y="5427773"/>
            <a:ext cx="640358" cy="64035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9D49AB37-037A-7B40-9ABE-6C4E75901F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15" y="5427773"/>
            <a:ext cx="659121" cy="659121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20B5EBB9-A837-2B4F-9888-0075A0FF61AE}"/>
              </a:ext>
            </a:extLst>
          </p:cNvPr>
          <p:cNvSpPr txBox="1"/>
          <p:nvPr/>
        </p:nvSpPr>
        <p:spPr>
          <a:xfrm>
            <a:off x="5604163" y="295794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25022F3-CB88-134D-A391-25F909373640}"/>
              </a:ext>
            </a:extLst>
          </p:cNvPr>
          <p:cNvSpPr txBox="1"/>
          <p:nvPr/>
        </p:nvSpPr>
        <p:spPr>
          <a:xfrm>
            <a:off x="7290480" y="566994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Entraînements :</a:t>
            </a:r>
          </a:p>
        </p:txBody>
      </p:sp>
    </p:spTree>
    <p:extLst>
      <p:ext uri="{BB962C8B-B14F-4D97-AF65-F5344CB8AC3E}">
        <p14:creationId xmlns:p14="http://schemas.microsoft.com/office/powerpoint/2010/main" val="3786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F7F60E2-E798-E748-8815-11EC0F14B381}"/>
              </a:ext>
            </a:extLst>
          </p:cNvPr>
          <p:cNvCxnSpPr>
            <a:cxnSpLocks/>
          </p:cNvCxnSpPr>
          <p:nvPr/>
        </p:nvCxnSpPr>
        <p:spPr>
          <a:xfrm flipV="1">
            <a:off x="5807100" y="165400"/>
            <a:ext cx="0" cy="28271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5FAC34-318D-094D-AAEF-804BC1D34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5" y="165400"/>
            <a:ext cx="3633750" cy="258707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61B50A0-D06E-0F4E-85DF-0F7E90CEA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07" y="165400"/>
            <a:ext cx="4013127" cy="27210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7906515-B8B9-E840-B047-EF0034A3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23" y="1977124"/>
            <a:ext cx="909318" cy="90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9BFE868-82D3-184A-B9D6-F2606C980116}"/>
                  </a:ext>
                </a:extLst>
              </p:cNvPr>
              <p:cNvSpPr txBox="1"/>
              <p:nvPr/>
            </p:nvSpPr>
            <p:spPr>
              <a:xfrm>
                <a:off x="5022270" y="373218"/>
                <a:ext cx="1569660" cy="1477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polynôme de 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degré 3 de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 forme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⟼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9BFE868-82D3-184A-B9D6-F2606C980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70" y="373218"/>
                <a:ext cx="1569660" cy="1477328"/>
              </a:xfrm>
              <a:prstGeom prst="rect">
                <a:avLst/>
              </a:prstGeom>
              <a:blipFill>
                <a:blip r:embed="rId6"/>
                <a:stretch>
                  <a:fillRect l="-787" r="-1575"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4753FEAB-2A5D-8349-BF61-CFE71A17D3FA}"/>
              </a:ext>
            </a:extLst>
          </p:cNvPr>
          <p:cNvSpPr txBox="1"/>
          <p:nvPr/>
        </p:nvSpPr>
        <p:spPr>
          <a:xfrm>
            <a:off x="4573788" y="2267675"/>
            <a:ext cx="105990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Lien applet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A41FBE7-6E36-7640-85D6-15B1BA963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505" y="32643"/>
            <a:ext cx="1079239" cy="1079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34A8F56-CA5F-D04E-A93F-77C0FB19F3A0}"/>
                  </a:ext>
                </a:extLst>
              </p:cNvPr>
              <p:cNvSpPr txBox="1"/>
              <p:nvPr/>
            </p:nvSpPr>
            <p:spPr>
              <a:xfrm>
                <a:off x="667930" y="3221468"/>
                <a:ext cx="10777943" cy="52803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courbe représentative d’une fonction polynôme f du degré 3 définie sur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est une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hyperbole.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34A8F56-CA5F-D04E-A93F-77C0FB19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0" y="3221468"/>
                <a:ext cx="10777943" cy="528030"/>
              </a:xfrm>
              <a:prstGeom prst="rect">
                <a:avLst/>
              </a:prstGeom>
              <a:blipFill>
                <a:blip r:embed="rId9"/>
                <a:stretch>
                  <a:fillRect l="-118" b="-909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1CFC5D1-1891-0A48-8B98-8C33DB8B3485}"/>
                  </a:ext>
                </a:extLst>
              </p:cNvPr>
              <p:cNvSpPr txBox="1"/>
              <p:nvPr/>
            </p:nvSpPr>
            <p:spPr>
              <a:xfrm>
                <a:off x="647151" y="4090073"/>
                <a:ext cx="10777943" cy="117436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Propriétés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L’origine du repère est un centre de symétrie pour les hyperboles représentant graphiquement les fonctions polynômes de degré 3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𝒖𝒏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𝒏𝒐𝒎𝒃𝒓𝒆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𝒆𝒍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𝒅𝒊𝒇𝒇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𝒓𝒆𝒏𝒕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𝒅𝒆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alors ce type de fonction est strictement croissant.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alors ce type de fonction est strictement décroissant.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1CFC5D1-1891-0A48-8B98-8C33DB8B3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1" y="4090073"/>
                <a:ext cx="10777943" cy="1174360"/>
              </a:xfrm>
              <a:prstGeom prst="rect">
                <a:avLst/>
              </a:prstGeom>
              <a:blipFill>
                <a:blip r:embed="rId10"/>
                <a:stretch>
                  <a:fillRect b="-208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4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0958F9-B22A-1044-9C77-D2D0E407E750}"/>
                  </a:ext>
                </a:extLst>
              </p:cNvPr>
              <p:cNvSpPr txBox="1"/>
              <p:nvPr/>
            </p:nvSpPr>
            <p:spPr>
              <a:xfrm>
                <a:off x="394308" y="4229411"/>
                <a:ext cx="9665598" cy="74347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courbe représentative d’une fonction polynôme f du degré 3 définie sur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est une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hyperbole qui admettent comme centre de symétrie le point de coordonnées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0958F9-B22A-1044-9C77-D2D0E407E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8" y="4229411"/>
                <a:ext cx="9665598" cy="743473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3AD7F0E-27AF-FF41-8103-FBE8ABB0AAC5}"/>
              </a:ext>
            </a:extLst>
          </p:cNvPr>
          <p:cNvCxnSpPr>
            <a:cxnSpLocks/>
          </p:cNvCxnSpPr>
          <p:nvPr/>
        </p:nvCxnSpPr>
        <p:spPr>
          <a:xfrm>
            <a:off x="5832332" y="531190"/>
            <a:ext cx="0" cy="34205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A85FC9-F1FB-F54D-9166-C7FBE277AA30}"/>
                  </a:ext>
                </a:extLst>
              </p:cNvPr>
              <p:cNvSpPr/>
              <p:nvPr/>
            </p:nvSpPr>
            <p:spPr>
              <a:xfrm>
                <a:off x="685801" y="99854"/>
                <a:ext cx="937410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49580">
                  <a:spcAft>
                    <a:spcPts val="0"/>
                  </a:spcAft>
                </a:pPr>
                <a:r>
                  <a:rPr lang="fr-FR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fr-FR" sz="1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fr-FR" sz="1600" b="1" u="sng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Migration vers les</a:t>
                </a:r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fonctions polynômes de degré 3 de la forme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A85FC9-F1FB-F54D-9166-C7FBE277A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9854"/>
                <a:ext cx="9374105" cy="344133"/>
              </a:xfrm>
              <a:prstGeom prst="rect">
                <a:avLst/>
              </a:prstGeom>
              <a:blipFill>
                <a:blip r:embed="rId4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34218714-B7BE-9744-B1F2-17409BA7F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6" y="531190"/>
            <a:ext cx="4734101" cy="342051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608045-9812-D54B-814D-41B39CBEF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88" y="531190"/>
            <a:ext cx="5551382" cy="30764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0FE1EC-DF3A-0A45-BC1F-1398C9A43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573" y="494085"/>
            <a:ext cx="1357104" cy="13571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BA41A3-BB25-4549-BFE0-433933E496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39" y="3281149"/>
            <a:ext cx="2527300" cy="25273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04076C1-D78F-E541-9682-7B54CC206B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9" y="2612367"/>
            <a:ext cx="815488" cy="815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2E6E46F-F309-E346-BF51-25DF39343647}"/>
              </a:ext>
            </a:extLst>
          </p:cNvPr>
          <p:cNvSpPr txBox="1"/>
          <p:nvPr/>
        </p:nvSpPr>
        <p:spPr>
          <a:xfrm>
            <a:off x="409960" y="3535893"/>
            <a:ext cx="105990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Lien applet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C2EB4C-523D-6C45-A18D-7D5D89024243}"/>
                  </a:ext>
                </a:extLst>
              </p:cNvPr>
              <p:cNvSpPr/>
              <p:nvPr/>
            </p:nvSpPr>
            <p:spPr>
              <a:xfrm>
                <a:off x="528361" y="332458"/>
                <a:ext cx="10541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°) Les</a:t>
                </a:r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fonctions polynômes de degré 3 de la forme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fr-FR" sz="16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C2EB4C-523D-6C45-A18D-7D5D89024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" y="332458"/>
                <a:ext cx="10541540" cy="369332"/>
              </a:xfrm>
              <a:prstGeom prst="rect">
                <a:avLst/>
              </a:prstGeom>
              <a:blipFill>
                <a:blip r:embed="rId3"/>
                <a:stretch>
                  <a:fillRect l="-481" t="-6667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7E5C03-47F8-3640-879A-5B044FD71B11}"/>
              </a:ext>
            </a:extLst>
          </p:cNvPr>
          <p:cNvSpPr/>
          <p:nvPr/>
        </p:nvSpPr>
        <p:spPr>
          <a:xfrm>
            <a:off x="963266" y="768026"/>
            <a:ext cx="4711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Définitions et r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eprésentation graphique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83E0F15-AF09-BF47-A2D5-CC2AF2F8ED65}"/>
                  </a:ext>
                </a:extLst>
              </p:cNvPr>
              <p:cNvSpPr txBox="1"/>
              <p:nvPr/>
            </p:nvSpPr>
            <p:spPr>
              <a:xfrm>
                <a:off x="883641" y="1181520"/>
                <a:ext cx="9665598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 définies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sont des nombres réels (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sont des fonctions polynômes de degré 3.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83E0F15-AF09-BF47-A2D5-CC2AF2F8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1181520"/>
                <a:ext cx="9665598" cy="738664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B6F40C-83DF-204A-ACC4-CA4C163478B7}"/>
                  </a:ext>
                </a:extLst>
              </p:cNvPr>
              <p:cNvSpPr txBox="1"/>
              <p:nvPr/>
            </p:nvSpPr>
            <p:spPr>
              <a:xfrm>
                <a:off x="883641" y="2030582"/>
                <a:ext cx="8563370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fonction polynôme de degré degré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Toute solution à l’équation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appelée racine de la fonction polynôme du second degré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B6F40C-83DF-204A-ACC4-CA4C1634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2030582"/>
                <a:ext cx="8563370" cy="738664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495572C-AE42-1C4C-AD80-3E98A9951679}"/>
                  </a:ext>
                </a:extLst>
              </p:cNvPr>
              <p:cNvSpPr txBox="1"/>
              <p:nvPr/>
            </p:nvSpPr>
            <p:spPr>
              <a:xfrm>
                <a:off x="883641" y="2879644"/>
                <a:ext cx="10834954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Conséquence: 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les fonctions définies sur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 (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sont appelées racine de la fonction f.</a:t>
                </a: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 d’application: 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3 est-il une racine des fonctions polynômes de degré 3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−55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−3)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Calculons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−55=54 −55=−1≠0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Par conséquent,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n’est pas une racine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Calculons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3−1</m:t>
                        </m:r>
                      </m:e>
                    </m:d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3−4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(3−3)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−7×2×(−1)×0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Par conséquent, </a:t>
                </a:r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est une racine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 Quelles sont les racines de la fonction polynôme de degré 3 définie sur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−18)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Résolvons l’équation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 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Cela revient à résoudre l’équation de produit nul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+7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−18)=0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3°) Entraînement en suivant le </a:t>
                </a:r>
                <a:r>
                  <a:rPr lang="fr-FR" sz="1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qrcode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suivant: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495572C-AE42-1C4C-AD80-3E98A9951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2879644"/>
                <a:ext cx="10834954" cy="2893100"/>
              </a:xfrm>
              <a:prstGeom prst="rect">
                <a:avLst/>
              </a:prstGeom>
              <a:blipFill>
                <a:blip r:embed="rId6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63F74C9E-D5A1-E146-8B5A-689F8316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504" y="1550852"/>
            <a:ext cx="1365775" cy="1365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C62DF4-7940-6E4D-8514-EEF4B0568E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98" y="5229831"/>
            <a:ext cx="838429" cy="8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18788C-D176-334C-B4B4-3CBD9131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1A1CB1-19CD-8C44-8F1E-79D633B4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10F511-9A9D-BA4E-BDEF-DF7500C4D1B2}"/>
              </a:ext>
            </a:extLst>
          </p:cNvPr>
          <p:cNvSpPr txBox="1"/>
          <p:nvPr/>
        </p:nvSpPr>
        <p:spPr>
          <a:xfrm>
            <a:off x="1173835" y="518196"/>
            <a:ext cx="851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Étude du signe d’une fonction polynôme de degré 3 donnée sous forme factorisée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/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déterminer le signe de ce type de fonction, il faut tenir compte des signes des trois facteurs que sont 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;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;(</m:t>
                      </m:r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est donc intéressant de les regrouper dans un tableau de signes.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  <a:blipFill>
                <a:blip r:embed="rId2"/>
                <a:stretch>
                  <a:fillRect l="-143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/>
              <p:nvPr/>
            </p:nvSpPr>
            <p:spPr>
              <a:xfrm>
                <a:off x="1320900" y="1919310"/>
                <a:ext cx="7569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Étude du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−7)(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−18)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919310"/>
                <a:ext cx="7569123" cy="307777"/>
              </a:xfrm>
              <a:prstGeom prst="rect">
                <a:avLst/>
              </a:prstGeom>
              <a:blipFill>
                <a:blip r:embed="rId3"/>
                <a:stretch>
                  <a:fillRect l="-168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691796"/>
                  </p:ext>
                </p:extLst>
              </p:nvPr>
            </p:nvGraphicFramePr>
            <p:xfrm>
              <a:off x="1428524" y="2376984"/>
              <a:ext cx="7642253" cy="201227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13248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5129005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                   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+∞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0                                </m:t>
                              </m:r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="0" dirty="0"/>
                            <a:t>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      0                      </m:t>
                              </m:r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−18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="1" dirty="0">
                              <a:solidFill>
                                <a:srgbClr val="0070C0"/>
                              </a:solidFill>
                            </a:rPr>
                            <a:t>          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                    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0              </m:t>
                              </m:r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fr-FR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25100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−5)(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−7)(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−18)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−               0      +            0        −         0              +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44995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aseline="0" dirty="0"/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0" i="1" baseline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0      −            0        +         0              −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691796"/>
                  </p:ext>
                </p:extLst>
              </p:nvPr>
            </p:nvGraphicFramePr>
            <p:xfrm>
              <a:off x="1428524" y="2376984"/>
              <a:ext cx="7642253" cy="201227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13248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5129005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704" r="-205051" b="-5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3704" r="-247" b="-5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107692" r="-205051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107692" r="-247" b="-4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200000" r="-205051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200000" r="-247" b="-3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11538" r="-205051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311538" r="-247" b="-2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25100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96296" r="-20505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396296" r="-24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4995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515385" r="-20505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515385" r="-247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Flèche courbée vers la gauche 8">
            <a:extLst>
              <a:ext uri="{FF2B5EF4-FFF2-40B4-BE49-F238E27FC236}">
                <a16:creationId xmlns:a16="http://schemas.microsoft.com/office/drawing/2014/main" id="{7E4B3F1B-675F-0D4B-A1F4-EC0F06CFFC85}"/>
              </a:ext>
            </a:extLst>
          </p:cNvPr>
          <p:cNvSpPr/>
          <p:nvPr/>
        </p:nvSpPr>
        <p:spPr>
          <a:xfrm>
            <a:off x="9161914" y="3803770"/>
            <a:ext cx="214225" cy="5427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/>
              <p:nvPr/>
            </p:nvSpPr>
            <p:spPr>
              <a:xfrm>
                <a:off x="9529460" y="3501000"/>
                <a:ext cx="1506976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faut être vigilant sur le signe </a:t>
                </a:r>
              </a:p>
              <a:p>
                <a:pPr algn="ctr"/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 coefficient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fr-FR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60" y="3501000"/>
                <a:ext cx="1506976" cy="954107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5244CC9-17E3-5C47-8853-3D43A88F0805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812840" y="1996138"/>
            <a:ext cx="3470108" cy="150486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/>
              <p:nvPr/>
            </p:nvSpPr>
            <p:spPr>
              <a:xfrm>
                <a:off x="1595146" y="4499650"/>
                <a:ext cx="412536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conséquent: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[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] ∪  [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 +∞ [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] −∞ 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 ∪[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 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46" y="4499650"/>
                <a:ext cx="4125360" cy="954107"/>
              </a:xfrm>
              <a:prstGeom prst="rect">
                <a:avLst/>
              </a:prstGeom>
              <a:blipFill>
                <a:blip r:embed="rId6"/>
                <a:stretch>
                  <a:fillRect l="-615"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D6F74158-95DD-494E-8D07-07EBC2291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68" y="4346491"/>
            <a:ext cx="1212356" cy="1218479"/>
          </a:xfrm>
          <a:prstGeom prst="rect">
            <a:avLst/>
          </a:prstGeom>
        </p:spPr>
      </p:pic>
      <p:pic>
        <p:nvPicPr>
          <p:cNvPr id="17" name="Image 16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1D821717-9A62-454F-B02E-E42944D7D1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2A7B9BA1-2AFA-A64E-9CA2-3CBC13DA95FA}"/>
              </a:ext>
            </a:extLst>
          </p:cNvPr>
          <p:cNvSpPr/>
          <p:nvPr/>
        </p:nvSpPr>
        <p:spPr>
          <a:xfrm>
            <a:off x="4017818" y="3064934"/>
            <a:ext cx="2607386" cy="26015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4F83CD81-312D-124B-8193-CE09FEB4562A}"/>
              </a:ext>
            </a:extLst>
          </p:cNvPr>
          <p:cNvSpPr/>
          <p:nvPr/>
        </p:nvSpPr>
        <p:spPr>
          <a:xfrm>
            <a:off x="3959210" y="2758777"/>
            <a:ext cx="1472109" cy="19741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F76568C9-48FD-8448-927A-3A16FB57C7CC}"/>
              </a:ext>
            </a:extLst>
          </p:cNvPr>
          <p:cNvSpPr/>
          <p:nvPr/>
        </p:nvSpPr>
        <p:spPr>
          <a:xfrm>
            <a:off x="4017817" y="3412408"/>
            <a:ext cx="3689857" cy="27664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2E1C7DF2-B461-5345-8D31-E978CAEC8F39}"/>
              </a:ext>
            </a:extLst>
          </p:cNvPr>
          <p:cNvSpPr/>
          <p:nvPr/>
        </p:nvSpPr>
        <p:spPr>
          <a:xfrm>
            <a:off x="5672031" y="2759594"/>
            <a:ext cx="3229528" cy="21802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C9B8A102-0AB6-FD4B-8577-75110B2CBD1F}"/>
              </a:ext>
            </a:extLst>
          </p:cNvPr>
          <p:cNvSpPr/>
          <p:nvPr/>
        </p:nvSpPr>
        <p:spPr>
          <a:xfrm>
            <a:off x="6740714" y="3079326"/>
            <a:ext cx="2160844" cy="245765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943B2819-7981-2C48-8297-4719E4B3C3C5}"/>
              </a:ext>
            </a:extLst>
          </p:cNvPr>
          <p:cNvSpPr/>
          <p:nvPr/>
        </p:nvSpPr>
        <p:spPr>
          <a:xfrm>
            <a:off x="7975758" y="3425801"/>
            <a:ext cx="925800" cy="263251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979</Words>
  <Application>Microsoft Macintosh PowerPoint</Application>
  <PresentationFormat>Grand écran</PresentationFormat>
  <Paragraphs>91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Impact</vt:lpstr>
      <vt:lpstr>Times New Roman</vt:lpstr>
      <vt:lpstr>Grand événement</vt:lpstr>
      <vt:lpstr> Thème: analyse     séquence 7 :                Fonctions polynômes de degré 3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149</cp:revision>
  <cp:lastPrinted>2018-09-12T10:08:27Z</cp:lastPrinted>
  <dcterms:created xsi:type="dcterms:W3CDTF">2014-09-05T11:48:57Z</dcterms:created>
  <dcterms:modified xsi:type="dcterms:W3CDTF">2020-01-24T10:18:22Z</dcterms:modified>
</cp:coreProperties>
</file>