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70" r:id="rId4"/>
    <p:sldId id="258" r:id="rId5"/>
    <p:sldId id="265" r:id="rId6"/>
    <p:sldId id="264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8" autoAdjust="0"/>
    <p:restoredTop sz="94660"/>
  </p:normalViewPr>
  <p:slideViewPr>
    <p:cSldViewPr snapToGrid="0">
      <p:cViewPr varScale="1">
        <p:scale>
          <a:sx n="93" d="100"/>
          <a:sy n="93" d="100"/>
        </p:scale>
        <p:origin x="4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86301-C011-4575-9D8C-E064DB9A9D1B}" type="datetimeFigureOut">
              <a:rPr lang="fr-FR" smtClean="0"/>
              <a:t>23/01/2020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52B2B-D08B-4F9B-BE94-59D145D92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81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2B2B-D08B-4F9B-BE94-59D145D927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16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1BE19A-D69D-46FE-90E4-1A55FAFE6251}" type="datetime1">
              <a:rPr lang="fr-FR" smtClean="0"/>
              <a:t>23/01/2020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63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6D7AD-263B-41FB-B7F0-30626F92F9EB}" type="datetime1">
              <a:rPr lang="fr-FR" smtClean="0"/>
              <a:t>23/01/2020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753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A4D-6059-4434-A8CF-CD943ABC3AA6}" type="datetime1">
              <a:rPr lang="fr-FR" smtClean="0"/>
              <a:t>23/01/2020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50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57FF-D87A-4DA1-B565-70DFF395E045}" type="datetime1">
              <a:rPr lang="fr-FR" smtClean="0"/>
              <a:t>23/01/2020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138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42D5-EEA3-4E55-99E0-3D1A4E8A86D2}" type="datetime1">
              <a:rPr lang="fr-FR" smtClean="0"/>
              <a:t>23/01/2020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0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B49A6-DEE4-4569-8484-979022B413F7}" type="datetime1">
              <a:rPr lang="fr-FR" smtClean="0"/>
              <a:t>23/01/2020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05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25C9-9D2D-46F8-9803-6CB797B95B69}" type="datetime1">
              <a:rPr lang="fr-FR" smtClean="0"/>
              <a:t>23/01/2020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91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DC92C-A421-406F-8192-226EC8464AAD}" type="datetime1">
              <a:rPr lang="fr-FR" smtClean="0"/>
              <a:t>23/01/2020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34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F16F3-7BE5-440F-A265-2E50790B0658}" type="datetime1">
              <a:rPr lang="fr-FR" smtClean="0"/>
              <a:t>23/01/2020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4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498-20A5-44FD-817F-B7F1ED60286D}" type="datetime1">
              <a:rPr lang="fr-FR" smtClean="0"/>
              <a:t>23/01/2020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73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A8DD-C629-4FF5-8C92-581E4F7BDDF9}" type="datetime1">
              <a:rPr lang="fr-FR" smtClean="0"/>
              <a:t>23/01/2020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9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FAE5-D5FC-448B-BD60-367B36DD9B2B}" type="datetime1">
              <a:rPr lang="fr-FR" smtClean="0"/>
              <a:t>23/01/2020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1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BCE-B9F4-4C0E-B240-0B9F9D032245}" type="datetime1">
              <a:rPr lang="fr-FR" smtClean="0"/>
              <a:t>23/01/2020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7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42584-4963-4DCF-AEE1-51FEE84C75C4}" type="datetime1">
              <a:rPr lang="fr-FR" smtClean="0"/>
              <a:t>23/01/2020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4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E6C-4A6E-48C0-9976-AEDC1199042A}" type="datetime1">
              <a:rPr lang="fr-FR" smtClean="0"/>
              <a:t>23/01/2020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21DA-344B-453A-A1D0-19F6DE38BAF7}" type="datetime1">
              <a:rPr lang="fr-FR" smtClean="0"/>
              <a:t>23/01/2020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27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BF00-06DF-4C57-89F3-E6A1E33CE901}" type="datetime1">
              <a:rPr lang="fr-FR" smtClean="0"/>
              <a:t>23/01/2020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9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809186D-8CAB-4168-8097-D43CAA516CF8}" type="datetime1">
              <a:rPr lang="fr-FR" smtClean="0"/>
              <a:t>23/01/2020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/>
              <a:t>mevel christophe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36F33B7-9A85-457B-8A49-2F9D48DC0B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hyperlink" Target="https://www.geogebra.org/m/qec7y4v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hyperlink" Target="https://www.geogebra.org/m/fx5hc3xt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https://www.geogebra.org/m/qxeqza3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s://www.geogebra.org/m/zw8qjmm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91201" y="253378"/>
            <a:ext cx="9755187" cy="2766528"/>
          </a:xfrm>
        </p:spPr>
        <p:txBody>
          <a:bodyPr>
            <a:normAutofit fontScale="90000"/>
          </a:bodyPr>
          <a:lstStyle/>
          <a:p>
            <a:pPr algn="l"/>
            <a:br>
              <a:rPr lang="fr-FR" sz="6000" dirty="0"/>
            </a:br>
            <a:r>
              <a:rPr lang="fr-FR" sz="7300" dirty="0"/>
              <a:t>Thème: analyse</a:t>
            </a:r>
            <a:br>
              <a:rPr lang="fr-FR" sz="7300" dirty="0"/>
            </a:br>
            <a:br>
              <a:rPr lang="fr-FR" sz="3600" dirty="0"/>
            </a:br>
            <a:r>
              <a:rPr lang="fr-FR" sz="3600" dirty="0"/>
              <a:t>			</a:t>
            </a:r>
            <a:r>
              <a:rPr lang="fr-FR" sz="3200" dirty="0"/>
              <a:t>séquence 7 :</a:t>
            </a:r>
            <a:br>
              <a:rPr lang="fr-FR" sz="3200" dirty="0"/>
            </a:br>
            <a:r>
              <a:rPr lang="fr-FR" sz="3200" dirty="0"/>
              <a:t>               Fonctions polynômes de degré 3 </a:t>
            </a:r>
            <a:endParaRPr lang="fr-FR" sz="6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2800" dirty="0" err="1"/>
              <a:t>mevel</a:t>
            </a:r>
            <a:r>
              <a:rPr lang="fr-FR" sz="2800" dirty="0"/>
              <a:t> </a:t>
            </a:r>
            <a:r>
              <a:rPr lang="fr-FR" sz="2800" dirty="0" err="1"/>
              <a:t>christophe</a:t>
            </a:r>
            <a:endParaRPr lang="fr-FR" sz="28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4402">
            <a:off x="9884541" y="4815788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FE0F97D-B72D-404A-90E3-4B1694C6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977">
            <a:off x="7494447" y="228924"/>
            <a:ext cx="3187700" cy="1193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0B9D68-02C2-B84E-A2FB-5576E77BA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653">
            <a:off x="9415280" y="2277056"/>
            <a:ext cx="1559196" cy="15591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612F4C-99D4-FA4D-A676-B886F83EC9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356">
            <a:off x="2055527" y="3010733"/>
            <a:ext cx="5248785" cy="15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4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2</a:t>
            </a:fld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528361" y="332458"/>
            <a:ext cx="974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1°) 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Courbes représentatives de fonctions polynômes de degré 3 du type ax</a:t>
            </a:r>
            <a:r>
              <a:rPr lang="fr-FR" b="1" baseline="30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ou ax</a:t>
            </a:r>
            <a:r>
              <a:rPr lang="fr-FR" b="1" baseline="300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b  </a:t>
            </a:r>
            <a:endParaRPr lang="fr-FR" sz="1600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65"/>
              <p:cNvSpPr/>
              <p:nvPr/>
            </p:nvSpPr>
            <p:spPr>
              <a:xfrm>
                <a:off x="963266" y="768026"/>
                <a:ext cx="9512156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49580">
                  <a:spcAft>
                    <a:spcPts val="0"/>
                  </a:spcAft>
                </a:pPr>
                <a:r>
                  <a:rPr lang="fr-FR" sz="1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 la fonction cube aux fonctions polynômes de degré 3 de la forme </a:t>
                </a:r>
                <a14:m>
                  <m:oMath xmlns:m="http://schemas.openxmlformats.org/officeDocument/2006/math"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66" y="768026"/>
                <a:ext cx="9512156" cy="344133"/>
              </a:xfrm>
              <a:prstGeom prst="rect">
                <a:avLst/>
              </a:prstGeom>
              <a:blipFill>
                <a:blip r:embed="rId2"/>
                <a:stretch>
                  <a:fillRect t="-3571" b="-17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98F97F2-04AC-5C41-9E27-4FA142D0B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1" y="1424243"/>
            <a:ext cx="977448" cy="97744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753FEAB-2A5D-8349-BF61-CFE71A17D3FA}"/>
              </a:ext>
            </a:extLst>
          </p:cNvPr>
          <p:cNvSpPr txBox="1"/>
          <p:nvPr/>
        </p:nvSpPr>
        <p:spPr>
          <a:xfrm>
            <a:off x="419947" y="3280858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Lien applet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FC8E72F-C40A-264F-A811-63D434435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01" y="1239497"/>
            <a:ext cx="4394486" cy="20573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45A984B-B179-FC42-9E3E-87168876E6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63" y="2527707"/>
            <a:ext cx="1694704" cy="6943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DB4F55F-FC70-6942-B184-B32FEBB731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" y="2476377"/>
            <a:ext cx="771551" cy="7715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11DD85-6A13-1044-A368-0F5DDA64A5BB}"/>
                  </a:ext>
                </a:extLst>
              </p:cNvPr>
              <p:cNvSpPr/>
              <p:nvPr/>
            </p:nvSpPr>
            <p:spPr>
              <a:xfrm>
                <a:off x="1479853" y="1349557"/>
                <a:ext cx="4676456" cy="743473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Définition: La fonction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telle que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⟼ 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est appelée ………………………….. Elle est définie sur 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11DD85-6A13-1044-A368-0F5DDA64A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53" y="1349557"/>
                <a:ext cx="4676456" cy="743473"/>
              </a:xfrm>
              <a:prstGeom prst="rect">
                <a:avLst/>
              </a:prstGeom>
              <a:blipFill>
                <a:blip r:embed="rId9"/>
                <a:stretch>
                  <a:fillRect b="-4839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B2175720-82B6-E743-A0B6-907BBB48F126}"/>
              </a:ext>
            </a:extLst>
          </p:cNvPr>
          <p:cNvSpPr/>
          <p:nvPr/>
        </p:nvSpPr>
        <p:spPr>
          <a:xfrm>
            <a:off x="1527151" y="2151168"/>
            <a:ext cx="4734014" cy="1169551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Propriétés: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La fonction cube est strictement ………………. sur </a:t>
            </a:r>
            <a:r>
              <a:rPr lang="fr-FR" sz="1400" dirty="0" err="1">
                <a:solidFill>
                  <a:srgbClr val="C0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ℝ</a:t>
            </a:r>
            <a:r>
              <a:rPr lang="fr-FR" sz="1400" dirty="0">
                <a:solidFill>
                  <a:srgbClr val="C00000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courbe représentative de la fonction cube passe par ……………………………………. et est </a:t>
            </a:r>
          </a:p>
          <a:p>
            <a:r>
              <a:rPr lang="fr-FR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……………………………….. par rapport à celui-ci.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585C4FF-0541-7F42-93E1-49BB981951FF}"/>
                  </a:ext>
                </a:extLst>
              </p:cNvPr>
              <p:cNvSpPr txBox="1"/>
              <p:nvPr/>
            </p:nvSpPr>
            <p:spPr>
              <a:xfrm>
                <a:off x="1460408" y="3348081"/>
                <a:ext cx="9594999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Résolution graphique et algébrique des équations du type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u="sng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fr-FR" sz="16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1600" b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où </a:t>
                </a:r>
                <a14:m>
                  <m:oMath xmlns:m="http://schemas.openxmlformats.org/officeDocument/2006/math">
                    <m:r>
                      <a:rPr lang="fr-FR" sz="1600" b="1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fr-FR" sz="1600" b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est un nombre réel positif.</a:t>
                </a:r>
              </a:p>
            </p:txBody>
          </p:sp>
        </mc:Choice>
        <mc:Fallback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585C4FF-0541-7F42-93E1-49BB9819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408" y="3348081"/>
                <a:ext cx="9594999" cy="344133"/>
              </a:xfrm>
              <a:prstGeom prst="rect">
                <a:avLst/>
              </a:prstGeom>
              <a:blipFill>
                <a:blip r:embed="rId10"/>
                <a:stretch>
                  <a:fillRect l="-264" t="-7407" b="-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63BEF34-E127-8B47-A9A5-8B52902D94AD}"/>
                  </a:ext>
                </a:extLst>
              </p:cNvPr>
              <p:cNvSpPr txBox="1"/>
              <p:nvPr/>
            </p:nvSpPr>
            <p:spPr>
              <a:xfrm>
                <a:off x="1665697" y="3760706"/>
                <a:ext cx="3471912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Résolvons l’équations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63BEF34-E127-8B47-A9A5-8B52902D9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697" y="3760706"/>
                <a:ext cx="3471912" cy="220253"/>
              </a:xfrm>
              <a:prstGeom prst="rect">
                <a:avLst/>
              </a:prstGeom>
              <a:blipFill>
                <a:blip r:embed="rId11"/>
                <a:stretch>
                  <a:fillRect l="-2909" t="-22222" r="-1091" b="-5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Image 35">
            <a:extLst>
              <a:ext uri="{FF2B5EF4-FFF2-40B4-BE49-F238E27FC236}">
                <a16:creationId xmlns:a16="http://schemas.microsoft.com/office/drawing/2014/main" id="{C254F3E7-3F00-824E-8ED9-F10C61E6D6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" y="3976150"/>
            <a:ext cx="4059382" cy="1668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36DFA47-9254-A245-93CE-B03B6FB6D13B}"/>
                  </a:ext>
                </a:extLst>
              </p:cNvPr>
              <p:cNvSpPr txBox="1"/>
              <p:nvPr/>
            </p:nvSpPr>
            <p:spPr>
              <a:xfrm>
                <a:off x="4316187" y="4039097"/>
                <a:ext cx="1603581" cy="743473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Graphiquement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</m:oMath>
                </a14:m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 une </a:t>
                </a:r>
              </a:p>
              <a:p>
                <a:pPr algn="ctr"/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 ……….</m:t>
                    </m:r>
                  </m:oMath>
                </a14:m>
                <a:endParaRPr lang="fr-FR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436DFA47-9254-A245-93CE-B03B6FB6D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187" y="4039097"/>
                <a:ext cx="1603581" cy="743473"/>
              </a:xfrm>
              <a:prstGeom prst="rect">
                <a:avLst/>
              </a:prstGeom>
              <a:blipFill>
                <a:blip r:embed="rId1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en arc 47">
            <a:extLst>
              <a:ext uri="{FF2B5EF4-FFF2-40B4-BE49-F238E27FC236}">
                <a16:creationId xmlns:a16="http://schemas.microsoft.com/office/drawing/2014/main" id="{ECDC43A5-461F-0240-B838-1C1437034B3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93128" y="4571710"/>
            <a:ext cx="557447" cy="526761"/>
          </a:xfrm>
          <a:prstGeom prst="curvedConnector3">
            <a:avLst/>
          </a:prstGeom>
          <a:ln>
            <a:solidFill>
              <a:srgbClr val="0062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A4D6C36-06DC-7148-86FB-CE6EC46D61E4}"/>
                  </a:ext>
                </a:extLst>
              </p:cNvPr>
              <p:cNvSpPr/>
              <p:nvPr/>
            </p:nvSpPr>
            <p:spPr>
              <a:xfrm>
                <a:off x="6118426" y="3773187"/>
                <a:ext cx="4973437" cy="7486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Propriété: 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tout réel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admet une unique solution : …………………………………………………………</a:t>
                </a:r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A4D6C36-06DC-7148-86FB-CE6EC46D61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426" y="3773187"/>
                <a:ext cx="4973437" cy="748666"/>
              </a:xfrm>
              <a:prstGeom prst="rect">
                <a:avLst/>
              </a:prstGeom>
              <a:blipFill>
                <a:blip r:embed="rId1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6FE835C3-E0AD-5F48-8807-EB386C9E8575}"/>
              </a:ext>
            </a:extLst>
          </p:cNvPr>
          <p:cNvCxnSpPr/>
          <p:nvPr/>
        </p:nvCxnSpPr>
        <p:spPr>
          <a:xfrm>
            <a:off x="6007410" y="3760706"/>
            <a:ext cx="0" cy="176725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AF649EA1-9D67-464E-A8E9-1A6E08808B6D}"/>
                  </a:ext>
                </a:extLst>
              </p:cNvPr>
              <p:cNvSpPr txBox="1"/>
              <p:nvPr/>
            </p:nvSpPr>
            <p:spPr>
              <a:xfrm>
                <a:off x="6185520" y="4782570"/>
                <a:ext cx="5679760" cy="5280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L’équation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fr-FR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admet une unique solution qui est :</a:t>
                </a:r>
              </a:p>
              <a:p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0062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……………………………………….</m:t>
                    </m:r>
                  </m:oMath>
                </a14:m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 (Touche Math puis 4 de la TI83)</a:t>
                </a:r>
              </a:p>
            </p:txBody>
          </p:sp>
        </mc:Choice>
        <mc:Fallback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AF649EA1-9D67-464E-A8E9-1A6E08808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520" y="4782570"/>
                <a:ext cx="5679760" cy="528030"/>
              </a:xfrm>
              <a:prstGeom prst="rect">
                <a:avLst/>
              </a:prstGeom>
              <a:blipFill>
                <a:blip r:embed="rId15"/>
                <a:stretch>
                  <a:fillRect l="-223" t="-2381" b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ZoneTexte 55">
            <a:extLst>
              <a:ext uri="{FF2B5EF4-FFF2-40B4-BE49-F238E27FC236}">
                <a16:creationId xmlns:a16="http://schemas.microsoft.com/office/drawing/2014/main" id="{063312E3-7B35-9440-A900-ADA31FD382F9}"/>
              </a:ext>
            </a:extLst>
          </p:cNvPr>
          <p:cNvSpPr txBox="1"/>
          <p:nvPr/>
        </p:nvSpPr>
        <p:spPr>
          <a:xfrm>
            <a:off x="4574762" y="5774247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applet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232E48FC-366F-7C49-A765-059EFF181B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24" y="4895174"/>
            <a:ext cx="835186" cy="835186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1816932C-E017-5842-846C-7A52505985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79" y="5427773"/>
            <a:ext cx="640358" cy="640358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9D49AB37-037A-7B40-9ABE-6C4E75901FA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315" y="5427773"/>
            <a:ext cx="659121" cy="659121"/>
          </a:xfrm>
          <a:prstGeom prst="rect">
            <a:avLst/>
          </a:prstGeom>
        </p:spPr>
      </p:pic>
      <p:sp>
        <p:nvSpPr>
          <p:cNvPr id="61" name="ZoneTexte 60">
            <a:extLst>
              <a:ext uri="{FF2B5EF4-FFF2-40B4-BE49-F238E27FC236}">
                <a16:creationId xmlns:a16="http://schemas.microsoft.com/office/drawing/2014/main" id="{20B5EBB9-A837-2B4F-9888-0075A0FF61AE}"/>
              </a:ext>
            </a:extLst>
          </p:cNvPr>
          <p:cNvSpPr txBox="1"/>
          <p:nvPr/>
        </p:nvSpPr>
        <p:spPr>
          <a:xfrm>
            <a:off x="5604163" y="295794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25022F3-CB88-134D-A391-25F909373640}"/>
              </a:ext>
            </a:extLst>
          </p:cNvPr>
          <p:cNvSpPr txBox="1"/>
          <p:nvPr/>
        </p:nvSpPr>
        <p:spPr>
          <a:xfrm>
            <a:off x="7290480" y="5669949"/>
            <a:ext cx="1346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Entraînements :</a:t>
            </a:r>
          </a:p>
        </p:txBody>
      </p:sp>
    </p:spTree>
    <p:extLst>
      <p:ext uri="{BB962C8B-B14F-4D97-AF65-F5344CB8AC3E}">
        <p14:creationId xmlns:p14="http://schemas.microsoft.com/office/powerpoint/2010/main" val="378627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F7F60E2-E798-E748-8815-11EC0F14B381}"/>
              </a:ext>
            </a:extLst>
          </p:cNvPr>
          <p:cNvCxnSpPr>
            <a:cxnSpLocks/>
          </p:cNvCxnSpPr>
          <p:nvPr/>
        </p:nvCxnSpPr>
        <p:spPr>
          <a:xfrm flipV="1">
            <a:off x="5807100" y="165400"/>
            <a:ext cx="0" cy="28271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3</a:t>
            </a:fld>
            <a:endParaRPr lang="fr-FR"/>
          </a:p>
        </p:txBody>
      </p:sp>
      <p:pic>
        <p:nvPicPr>
          <p:cNvPr id="10" name="Image 9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5FAC34-318D-094D-AAEF-804BC1D34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5" y="165400"/>
            <a:ext cx="3633750" cy="258707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61B50A0-D06E-0F4E-85DF-0F7E90CEA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307" y="165400"/>
            <a:ext cx="4013127" cy="272104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7906515-B8B9-E840-B047-EF0034A3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23" y="1977124"/>
            <a:ext cx="909318" cy="909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9BFE868-82D3-184A-B9D6-F2606C980116}"/>
                  </a:ext>
                </a:extLst>
              </p:cNvPr>
              <p:cNvSpPr txBox="1"/>
              <p:nvPr/>
            </p:nvSpPr>
            <p:spPr>
              <a:xfrm>
                <a:off x="5022270" y="373218"/>
                <a:ext cx="1569660" cy="14773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fonctions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polynôme de 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degré 3 de</a:t>
                </a:r>
              </a:p>
              <a:p>
                <a:pPr algn="ctr"/>
                <a:r>
                  <a:rPr lang="fr-FR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 forme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⟼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69BFE868-82D3-184A-B9D6-F2606C980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270" y="373218"/>
                <a:ext cx="1569660" cy="1477328"/>
              </a:xfrm>
              <a:prstGeom prst="rect">
                <a:avLst/>
              </a:prstGeom>
              <a:blipFill>
                <a:blip r:embed="rId6"/>
                <a:stretch>
                  <a:fillRect l="-787" r="-1575" b="-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>
            <a:extLst>
              <a:ext uri="{FF2B5EF4-FFF2-40B4-BE49-F238E27FC236}">
                <a16:creationId xmlns:a16="http://schemas.microsoft.com/office/drawing/2014/main" id="{4753FEAB-2A5D-8349-BF61-CFE71A17D3FA}"/>
              </a:ext>
            </a:extLst>
          </p:cNvPr>
          <p:cNvSpPr txBox="1"/>
          <p:nvPr/>
        </p:nvSpPr>
        <p:spPr>
          <a:xfrm>
            <a:off x="4573788" y="2267675"/>
            <a:ext cx="105990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Lien applet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A41FBE7-6E36-7640-85D6-15B1BA963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6505" y="32643"/>
            <a:ext cx="1079239" cy="10792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34A8F56-CA5F-D04E-A93F-77C0FB19F3A0}"/>
                  </a:ext>
                </a:extLst>
              </p:cNvPr>
              <p:cNvSpPr txBox="1"/>
              <p:nvPr/>
            </p:nvSpPr>
            <p:spPr>
              <a:xfrm>
                <a:off x="667930" y="3221468"/>
                <a:ext cx="10777943" cy="52803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 courbe représentative d’une fonction polynôme f du degré 3 définie sur </a:t>
                </a:r>
                <a:r>
                  <a:rPr lang="fr-FR" sz="14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ℝ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(avec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est une </a:t>
                </a: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……………….</a:t>
                </a:r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834A8F56-CA5F-D04E-A93F-77C0FB19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30" y="3221468"/>
                <a:ext cx="10777943" cy="528030"/>
              </a:xfrm>
              <a:prstGeom prst="rect">
                <a:avLst/>
              </a:prstGeom>
              <a:blipFill>
                <a:blip r:embed="rId9"/>
                <a:stretch>
                  <a:fillRect l="-118" b="-909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1CFC5D1-1891-0A48-8B98-8C33DB8B3485}"/>
                  </a:ext>
                </a:extLst>
              </p:cNvPr>
              <p:cNvSpPr txBox="1"/>
              <p:nvPr/>
            </p:nvSpPr>
            <p:spPr>
              <a:xfrm>
                <a:off x="647151" y="4090073"/>
                <a:ext cx="10777943" cy="1174360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Propriétés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L’origine du repère ……………………………………………………………… pour les hyperboles représentant graphiquement les fonctions polynômes de degré 3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𝒖𝒏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𝒏𝒐𝒎𝒃𝒓𝒆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𝒓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𝒆𝒍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𝒅𝒊𝒇𝒇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é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𝒓𝒆𝒏𝒕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𝒅𝒆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alors ce type de fonction est …………………………………………………………….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Si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alors ce type de fonction est ……………………………………………………………...</a:t>
                </a:r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A1CFC5D1-1891-0A48-8B98-8C33DB8B3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51" y="4090073"/>
                <a:ext cx="10777943" cy="1174360"/>
              </a:xfrm>
              <a:prstGeom prst="rect">
                <a:avLst/>
              </a:prstGeom>
              <a:blipFill>
                <a:blip r:embed="rId10"/>
                <a:stretch>
                  <a:fillRect b="-208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84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4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A0958F9-B22A-1044-9C77-D2D0E407E750}"/>
              </a:ext>
            </a:extLst>
          </p:cNvPr>
          <p:cNvSpPr txBox="1"/>
          <p:nvPr/>
        </p:nvSpPr>
        <p:spPr>
          <a:xfrm>
            <a:off x="394308" y="4229411"/>
            <a:ext cx="9665598" cy="738664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Définition: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courbe représentative …………………………………………………………………………………………………………</a:t>
            </a:r>
          </a:p>
          <a:p>
            <a:r>
              <a:rPr lang="fr-FR" sz="1400" b="1" dirty="0">
                <a:solidFill>
                  <a:srgbClr val="C00000"/>
                </a:solidFill>
                <a:latin typeface="Arial" panose="020B0604020202020204" pitchFamily="34" charset="0"/>
                <a:ea typeface="Cambria Math"/>
                <a:cs typeface="Arial" panose="020B0604020202020204" pitchFamily="34" charset="0"/>
              </a:rPr>
              <a:t>………………………………………………………………………………………………………………………………………….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3AD7F0E-27AF-FF41-8103-FBE8ABB0AAC5}"/>
              </a:ext>
            </a:extLst>
          </p:cNvPr>
          <p:cNvCxnSpPr>
            <a:cxnSpLocks/>
          </p:cNvCxnSpPr>
          <p:nvPr/>
        </p:nvCxnSpPr>
        <p:spPr>
          <a:xfrm>
            <a:off x="5832332" y="531190"/>
            <a:ext cx="0" cy="34205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A85FC9-F1FB-F54D-9166-C7FBE277AA30}"/>
                  </a:ext>
                </a:extLst>
              </p:cNvPr>
              <p:cNvSpPr/>
              <p:nvPr/>
            </p:nvSpPr>
            <p:spPr>
              <a:xfrm>
                <a:off x="685801" y="99854"/>
                <a:ext cx="937410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49580">
                  <a:spcAft>
                    <a:spcPts val="0"/>
                  </a:spcAft>
                </a:pPr>
                <a:r>
                  <a:rPr lang="fr-FR" sz="16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fr-FR" sz="16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fr-FR" sz="1600" b="1" u="sng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Migration vers les</a:t>
                </a:r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fonctions polynômes de degré 3 de la forme </a:t>
                </a:r>
                <a14:m>
                  <m:oMath xmlns:m="http://schemas.openxmlformats.org/officeDocument/2006/math"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sSup>
                      <m:sSupPr>
                        <m:ctrlP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fr-FR" sz="1600" b="1" i="1" u="sng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600" b="1" i="1" u="sng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600" b="1" u="sng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fr-FR" sz="2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A85FC9-F1FB-F54D-9166-C7FBE277AA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99854"/>
                <a:ext cx="9374105" cy="344133"/>
              </a:xfrm>
              <a:prstGeom prst="rect">
                <a:avLst/>
              </a:prstGeom>
              <a:blipFill>
                <a:blip r:embed="rId3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34218714-B7BE-9744-B1F2-17409BA7F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76" y="531190"/>
            <a:ext cx="4734101" cy="342051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608045-9812-D54B-814D-41B39CBEF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88" y="531190"/>
            <a:ext cx="5551382" cy="307648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0FE1EC-DF3A-0A45-BC1F-1398C9A438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8573" y="494085"/>
            <a:ext cx="1357104" cy="13571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BA41A3-BB25-4549-BFE0-433933E496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39" y="3281149"/>
            <a:ext cx="2527300" cy="25273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04076C1-D78F-E541-9682-7B54CC206B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9" y="2612367"/>
            <a:ext cx="815488" cy="815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2E6E46F-F309-E346-BF51-25DF39343647}"/>
              </a:ext>
            </a:extLst>
          </p:cNvPr>
          <p:cNvSpPr txBox="1"/>
          <p:nvPr/>
        </p:nvSpPr>
        <p:spPr>
          <a:xfrm>
            <a:off x="409960" y="3535893"/>
            <a:ext cx="1059906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Lien applet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037129-432F-4941-B047-664D889E01E5}"/>
              </a:ext>
            </a:extLst>
          </p:cNvPr>
          <p:cNvSpPr txBox="1"/>
          <p:nvPr/>
        </p:nvSpPr>
        <p:spPr>
          <a:xfrm>
            <a:off x="522081" y="5061112"/>
            <a:ext cx="946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&gt; 0 : ………………………………………   et a &lt; 0 : ………………………………………. </a:t>
            </a:r>
          </a:p>
        </p:txBody>
      </p:sp>
    </p:spTree>
    <p:extLst>
      <p:ext uri="{BB962C8B-B14F-4D97-AF65-F5344CB8AC3E}">
        <p14:creationId xmlns:p14="http://schemas.microsoft.com/office/powerpoint/2010/main" val="369667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5</a:t>
            </a:fld>
            <a:endParaRPr lang="fr-FR"/>
          </a:p>
        </p:txBody>
      </p:sp>
      <p:pic>
        <p:nvPicPr>
          <p:cNvPr id="8" name="Image 7" descr="D:\Cours Mathématiques\Seconde\Cours 2014_2015\Fonctions\Résolution des équations\C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C2EB4C-523D-6C45-A18D-7D5D89024243}"/>
                  </a:ext>
                </a:extLst>
              </p:cNvPr>
              <p:cNvSpPr/>
              <p:nvPr/>
            </p:nvSpPr>
            <p:spPr>
              <a:xfrm>
                <a:off x="528361" y="332458"/>
                <a:ext cx="105415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fr-FR" b="1" dirty="0">
                    <a:solidFill>
                      <a:srgbClr val="7030A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°) Les</a:t>
                </a:r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fonctions polynômes de degré 3 de la forme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⟼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𝒂𝒗𝒆𝒄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endParaRPr lang="fr-FR" sz="1600" dirty="0">
                  <a:solidFill>
                    <a:srgbClr val="7030A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BC2EB4C-523D-6C45-A18D-7D5D89024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61" y="332458"/>
                <a:ext cx="10541540" cy="369332"/>
              </a:xfrm>
              <a:prstGeom prst="rect">
                <a:avLst/>
              </a:prstGeom>
              <a:blipFill>
                <a:blip r:embed="rId3"/>
                <a:stretch>
                  <a:fillRect l="-481" t="-6667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87E5C03-47F8-3640-879A-5B044FD71B11}"/>
              </a:ext>
            </a:extLst>
          </p:cNvPr>
          <p:cNvSpPr/>
          <p:nvPr/>
        </p:nvSpPr>
        <p:spPr>
          <a:xfrm>
            <a:off x="963266" y="768026"/>
            <a:ext cx="4711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fr-F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Définitions et r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eprésentation graphique</a:t>
            </a:r>
            <a:endParaRPr lang="fr-FR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83E0F15-AF09-BF47-A2D5-CC2AF2F8ED65}"/>
                  </a:ext>
                </a:extLst>
              </p:cNvPr>
              <p:cNvSpPr txBox="1"/>
              <p:nvPr/>
            </p:nvSpPr>
            <p:spPr>
              <a:xfrm>
                <a:off x="883641" y="1181520"/>
                <a:ext cx="9665598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Les fonctions définies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sz="1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sont des nombres réels (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), sont ……………………………………………………………………………...</a:t>
                </a: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83E0F15-AF09-BF47-A2D5-CC2AF2F8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1181520"/>
                <a:ext cx="9665598" cy="738664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EB6F40C-83DF-204A-ACC4-CA4C163478B7}"/>
                  </a:ext>
                </a:extLst>
              </p:cNvPr>
              <p:cNvSpPr txBox="1"/>
              <p:nvPr/>
            </p:nvSpPr>
            <p:spPr>
              <a:xfrm>
                <a:off x="883641" y="2030582"/>
                <a:ext cx="9656618" cy="738664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Définition: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une fonction polynôme de degré degré définie sur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Toute solution à l’équation </a:t>
                </a: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 appelée ………………………………………………………………………………..</a:t>
                </a:r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BEB6F40C-83DF-204A-ACC4-CA4C16347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2030582"/>
                <a:ext cx="9656618" cy="738664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495572C-AE42-1C4C-AD80-3E98A9951679}"/>
                  </a:ext>
                </a:extLst>
              </p:cNvPr>
              <p:cNvSpPr txBox="1"/>
              <p:nvPr/>
            </p:nvSpPr>
            <p:spPr>
              <a:xfrm>
                <a:off x="883641" y="2879644"/>
                <a:ext cx="10796353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Conséquence: 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les fonctions définies sur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FR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où 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sont des nombres réels (</a:t>
                </a:r>
                <a14:m>
                  <m:oMath xmlns:m="http://schemas.openxmlformats.org/officeDocument/2006/math"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fr-FR" sz="14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sont appelées racine de la fonction f.</a:t>
                </a:r>
              </a:p>
              <a:p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Exemples d’application: 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1°) 3 est-il une racine des fonctions polynômes de degré 3 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55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et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=−7(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−3)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Calculons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………………………………………………………………………………………………………………………………………….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Calculons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………………………………………………………………………………………………………………………………………….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2°) Quelles sont les racines de la fonction polynôme de degré 3 définie sur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+7)(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−18)</m:t>
                    </m:r>
                  </m:oMath>
                </a14:m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Résolvons l’équation ……………………………………………………………………………………………………………………………</a:t>
                </a:r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3°) Entraînement en suivant le </a:t>
                </a:r>
                <a:r>
                  <a:rPr lang="fr-FR" sz="1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qrcode</a:t>
                </a:r>
                <a:r>
                  <a:rPr lang="fr-FR" sz="1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suivant:</a:t>
                </a:r>
              </a:p>
              <a:p>
                <a:endParaRPr lang="fr-FR" sz="1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5495572C-AE42-1C4C-AD80-3E98A9951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641" y="2879644"/>
                <a:ext cx="10796353" cy="2893100"/>
              </a:xfrm>
              <a:prstGeom prst="rect">
                <a:avLst/>
              </a:prstGeom>
              <a:blipFill>
                <a:blip r:embed="rId6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>
            <a:extLst>
              <a:ext uri="{FF2B5EF4-FFF2-40B4-BE49-F238E27FC236}">
                <a16:creationId xmlns:a16="http://schemas.microsoft.com/office/drawing/2014/main" id="{63F74C9E-D5A1-E146-8B5A-689F83168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39" y="1218353"/>
            <a:ext cx="1365775" cy="136577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5C62DF4-7940-6E4D-8514-EEF4B0568E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98" y="5229831"/>
            <a:ext cx="838429" cy="8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9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18788C-D176-334C-B4B4-3CBD9131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mevel christophe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71A1CB1-19CD-8C44-8F1E-79D633B4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33B7-9A85-457B-8A49-2F9D48DC0B12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10F511-9A9D-BA4E-BDEF-DF7500C4D1B2}"/>
              </a:ext>
            </a:extLst>
          </p:cNvPr>
          <p:cNvSpPr txBox="1"/>
          <p:nvPr/>
        </p:nvSpPr>
        <p:spPr>
          <a:xfrm>
            <a:off x="1173835" y="518196"/>
            <a:ext cx="851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Étude du signe d’une fonction polynôme de degré 3 donnée sous forme factorisée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C0499-B41C-9943-9765-D95CC83A9AF9}"/>
                  </a:ext>
                </a:extLst>
              </p:cNvPr>
              <p:cNvSpPr/>
              <p:nvPr/>
            </p:nvSpPr>
            <p:spPr>
              <a:xfrm>
                <a:off x="1320900" y="1018698"/>
                <a:ext cx="884170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Pour déterminer le signe de ce type de fonction, il faut tenir compte des signes des trois facteurs que sont 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fr-FR" sz="14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fr-F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fr-F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;</m:t>
                      </m:r>
                      <m:d>
                        <m:dPr>
                          <m:ctrlP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fr-F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;(</m:t>
                      </m:r>
                      <m:r>
                        <a:rPr lang="fr-F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fr-FR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fr-FR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fr-FR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est donc intéressant de les regrouper dans un tableau de signes.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E8C0499-B41C-9943-9765-D95CC83A9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1018698"/>
                <a:ext cx="8841703" cy="738664"/>
              </a:xfrm>
              <a:prstGeom prst="rect">
                <a:avLst/>
              </a:prstGeom>
              <a:blipFill>
                <a:blip r:embed="rId2"/>
                <a:stretch>
                  <a:fillRect l="-143" b="-6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42EA04-1502-5044-AB37-44089D40B7E4}"/>
                  </a:ext>
                </a:extLst>
              </p:cNvPr>
              <p:cNvSpPr txBox="1"/>
              <p:nvPr/>
            </p:nvSpPr>
            <p:spPr>
              <a:xfrm>
                <a:off x="1320900" y="1919310"/>
                <a:ext cx="75691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Étude du signe de la fonction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définie sur </a:t>
                </a:r>
                <a14:m>
                  <m:oMath xmlns:m="http://schemas.openxmlformats.org/officeDocument/2006/math">
                    <m:r>
                      <a:rPr lang="fr-FR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−5)(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−7)(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fr-FR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−18)</m:t>
                    </m:r>
                  </m:oMath>
                </a14:m>
                <a:r>
                  <a:rPr lang="fr-FR" sz="14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742EA04-1502-5044-AB37-44089D40B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00" y="1919310"/>
                <a:ext cx="7569123" cy="307777"/>
              </a:xfrm>
              <a:prstGeom prst="rect">
                <a:avLst/>
              </a:prstGeom>
              <a:blipFill>
                <a:blip r:embed="rId3"/>
                <a:stretch>
                  <a:fillRect l="-168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F2602251-7B23-F944-B94D-E60A2A75C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0327102"/>
                  </p:ext>
                </p:extLst>
              </p:nvPr>
            </p:nvGraphicFramePr>
            <p:xfrm>
              <a:off x="1428524" y="2376984"/>
              <a:ext cx="7642253" cy="201227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513248">
                      <a:extLst>
                        <a:ext uri="{9D8B030D-6E8A-4147-A177-3AD203B41FA5}">
                          <a16:colId xmlns:a16="http://schemas.microsoft.com/office/drawing/2014/main" val="3979470901"/>
                        </a:ext>
                      </a:extLst>
                    </a:gridCol>
                    <a:gridCol w="5129005">
                      <a:extLst>
                        <a:ext uri="{9D8B030D-6E8A-4147-A177-3AD203B41FA5}">
                          <a16:colId xmlns:a16="http://schemas.microsoft.com/office/drawing/2014/main" val="1043963397"/>
                        </a:ext>
                      </a:extLst>
                    </a:gridCol>
                  </a:tblGrid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           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          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𝟏𝟖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</m:t>
                                </m:r>
                                <m:r>
                                  <a:rPr lang="fr-FR" sz="1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  +∞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337363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      0                                   </m:t>
                              </m:r>
                            </m:oMath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87193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fr-FR" sz="1600" b="0" dirty="0"/>
                            <a:t>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1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fr-F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          0                            </m:t>
                              </m:r>
                            </m:oMath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617411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−18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b="1" dirty="0">
                              <a:solidFill>
                                <a:srgbClr val="0070C0"/>
                              </a:solidFill>
                            </a:rPr>
                            <a:t>          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1" i="1" baseline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fr-F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0              </m:t>
                              </m:r>
                            </m:oMath>
                          </a14:m>
                          <a:r>
                            <a:rPr lang="fr-FR" sz="16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fr-FR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825100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−5)(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−7)(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−18)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dirty="0"/>
                            <a:t>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0     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    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0       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    0              </m:t>
                              </m:r>
                            </m:oMath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644995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600" baseline="0" dirty="0"/>
                            <a:t>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fr-FR" sz="1600" b="0" i="1" baseline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               0                       0                       0              </m:t>
                              </m:r>
                            </m:oMath>
                          </a14:m>
                          <a:endParaRPr lang="fr-FR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634573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au 7">
                <a:extLst>
                  <a:ext uri="{FF2B5EF4-FFF2-40B4-BE49-F238E27FC236}">
                    <a16:creationId xmlns:a16="http://schemas.microsoft.com/office/drawing/2014/main" id="{F2602251-7B23-F944-B94D-E60A2A75C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0327102"/>
                  </p:ext>
                </p:extLst>
              </p:nvPr>
            </p:nvGraphicFramePr>
            <p:xfrm>
              <a:off x="1428524" y="2376984"/>
              <a:ext cx="7642253" cy="2012274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513248">
                      <a:extLst>
                        <a:ext uri="{9D8B030D-6E8A-4147-A177-3AD203B41FA5}">
                          <a16:colId xmlns:a16="http://schemas.microsoft.com/office/drawing/2014/main" val="3979470901"/>
                        </a:ext>
                      </a:extLst>
                    </a:gridCol>
                    <a:gridCol w="5129005">
                      <a:extLst>
                        <a:ext uri="{9D8B030D-6E8A-4147-A177-3AD203B41FA5}">
                          <a16:colId xmlns:a16="http://schemas.microsoft.com/office/drawing/2014/main" val="1043963397"/>
                        </a:ext>
                      </a:extLst>
                    </a:gridCol>
                  </a:tblGrid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3704" r="-205051" b="-5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3704" r="-247" b="-5037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5337363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107692" r="-205051" b="-4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107692" r="-247" b="-4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287193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200000" r="-205051" b="-3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200000" r="-247" b="-3074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6617411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311538" r="-205051" b="-21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311538" r="-247" b="-21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251005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396296" r="-205051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396296" r="-247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449957"/>
                      </a:ext>
                    </a:extLst>
                  </a:tr>
                  <a:tr h="33537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505" t="-515385" r="-205051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4"/>
                          <a:stretch>
                            <a:fillRect l="-49136" t="-515385" r="-247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63457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Flèche courbée vers la gauche 8">
            <a:extLst>
              <a:ext uri="{FF2B5EF4-FFF2-40B4-BE49-F238E27FC236}">
                <a16:creationId xmlns:a16="http://schemas.microsoft.com/office/drawing/2014/main" id="{7E4B3F1B-675F-0D4B-A1F4-EC0F06CFFC85}"/>
              </a:ext>
            </a:extLst>
          </p:cNvPr>
          <p:cNvSpPr/>
          <p:nvPr/>
        </p:nvSpPr>
        <p:spPr>
          <a:xfrm>
            <a:off x="9161914" y="3803770"/>
            <a:ext cx="214225" cy="54272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1209BE-CE69-E04A-9327-4739FB67285A}"/>
                  </a:ext>
                </a:extLst>
              </p:cNvPr>
              <p:cNvSpPr txBox="1"/>
              <p:nvPr/>
            </p:nvSpPr>
            <p:spPr>
              <a:xfrm>
                <a:off x="9529460" y="3501000"/>
                <a:ext cx="1506976" cy="95410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 faut être vigilant sur le signe </a:t>
                </a:r>
              </a:p>
              <a:p>
                <a:pPr algn="ctr"/>
                <a:r>
                  <a:rPr lang="fr-FR" sz="1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 coefficient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endParaRPr lang="fr-FR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E1209BE-CE69-E04A-9327-4739FB672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9460" y="3501000"/>
                <a:ext cx="1506976" cy="954107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5244CC9-17E3-5C47-8853-3D43A88F0805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6812840" y="1996138"/>
            <a:ext cx="3470108" cy="1504862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E3C0A6A-5EB9-A941-9502-E3E0C49A5BAF}"/>
                  </a:ext>
                </a:extLst>
              </p:cNvPr>
              <p:cNvSpPr txBox="1"/>
              <p:nvPr/>
            </p:nvSpPr>
            <p:spPr>
              <a:xfrm>
                <a:off x="1595146" y="4499650"/>
                <a:ext cx="648427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 conséquent: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𝒕𝒐𝒖𝒕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………………………………………………………………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𝒑𝒐𝒖𝒓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𝒕𝒐𝒖𝒕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𝝐</m:t>
                    </m:r>
                    <m:r>
                      <a:rPr lang="fr-FR" sz="1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……………………………………………………………… </m:t>
                    </m:r>
                  </m:oMath>
                </a14:m>
                <a:endParaRPr lang="fr-FR" sz="1400" b="1" dirty="0">
                  <a:solidFill>
                    <a:srgbClr val="7030A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E3C0A6A-5EB9-A941-9502-E3E0C49A5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146" y="4499650"/>
                <a:ext cx="6484276" cy="954107"/>
              </a:xfrm>
              <a:prstGeom prst="rect">
                <a:avLst/>
              </a:prstGeom>
              <a:blipFill>
                <a:blip r:embed="rId6"/>
                <a:stretch>
                  <a:fillRect l="-391" b="-3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>
            <a:extLst>
              <a:ext uri="{FF2B5EF4-FFF2-40B4-BE49-F238E27FC236}">
                <a16:creationId xmlns:a16="http://schemas.microsoft.com/office/drawing/2014/main" id="{D6F74158-95DD-494E-8D07-07EBC2291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168" y="4346491"/>
            <a:ext cx="1212356" cy="1218479"/>
          </a:xfrm>
          <a:prstGeom prst="rect">
            <a:avLst/>
          </a:prstGeom>
        </p:spPr>
      </p:pic>
      <p:pic>
        <p:nvPicPr>
          <p:cNvPr id="17" name="Image 16" descr="D:\Cours Mathématiques\Seconde\Cours 2014_2015\Fonctions\Résolution des équations\CC.png">
            <a:extLst>
              <a:ext uri="{FF2B5EF4-FFF2-40B4-BE49-F238E27FC236}">
                <a16:creationId xmlns:a16="http://schemas.microsoft.com/office/drawing/2014/main" id="{1D821717-9A62-454F-B02E-E42944D7D14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41" y="5808449"/>
            <a:ext cx="1120140" cy="39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2A7B9BA1-2AFA-A64E-9CA2-3CBC13DA95FA}"/>
              </a:ext>
            </a:extLst>
          </p:cNvPr>
          <p:cNvSpPr/>
          <p:nvPr/>
        </p:nvSpPr>
        <p:spPr>
          <a:xfrm>
            <a:off x="4017818" y="3064934"/>
            <a:ext cx="2607386" cy="260157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4F83CD81-312D-124B-8193-CE09FEB4562A}"/>
              </a:ext>
            </a:extLst>
          </p:cNvPr>
          <p:cNvSpPr/>
          <p:nvPr/>
        </p:nvSpPr>
        <p:spPr>
          <a:xfrm>
            <a:off x="3959210" y="2758777"/>
            <a:ext cx="1472109" cy="197419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F76568C9-48FD-8448-927A-3A16FB57C7CC}"/>
              </a:ext>
            </a:extLst>
          </p:cNvPr>
          <p:cNvSpPr/>
          <p:nvPr/>
        </p:nvSpPr>
        <p:spPr>
          <a:xfrm>
            <a:off x="4017817" y="3412408"/>
            <a:ext cx="3689857" cy="276644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2E1C7DF2-B461-5345-8D31-E978CAEC8F39}"/>
              </a:ext>
            </a:extLst>
          </p:cNvPr>
          <p:cNvSpPr/>
          <p:nvPr/>
        </p:nvSpPr>
        <p:spPr>
          <a:xfrm>
            <a:off x="5672031" y="2759594"/>
            <a:ext cx="3229528" cy="218023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C9B8A102-0AB6-FD4B-8577-75110B2CBD1F}"/>
              </a:ext>
            </a:extLst>
          </p:cNvPr>
          <p:cNvSpPr/>
          <p:nvPr/>
        </p:nvSpPr>
        <p:spPr>
          <a:xfrm>
            <a:off x="6740714" y="3079326"/>
            <a:ext cx="2160844" cy="245765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943B2819-7981-2C48-8297-4719E4B3C3C5}"/>
              </a:ext>
            </a:extLst>
          </p:cNvPr>
          <p:cNvSpPr/>
          <p:nvPr/>
        </p:nvSpPr>
        <p:spPr>
          <a:xfrm>
            <a:off x="7975758" y="3425801"/>
            <a:ext cx="925800" cy="263251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799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2339</TotalTime>
  <Words>794</Words>
  <Application>Microsoft Macintosh PowerPoint</Application>
  <PresentationFormat>Grand écran</PresentationFormat>
  <Paragraphs>94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Impact</vt:lpstr>
      <vt:lpstr>Times New Roman</vt:lpstr>
      <vt:lpstr>Grand événement</vt:lpstr>
      <vt:lpstr> Thème: analyse     séquence 7 :                Fonctions polynômes de degré 3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Thème: analyse      séquence 1:           Le second degré</dc:title>
  <dc:creator>MEVEL CHRISTOPHE</dc:creator>
  <cp:lastModifiedBy>Christophe Mevel</cp:lastModifiedBy>
  <cp:revision>150</cp:revision>
  <cp:lastPrinted>2018-09-12T10:08:27Z</cp:lastPrinted>
  <dcterms:created xsi:type="dcterms:W3CDTF">2014-09-05T11:48:57Z</dcterms:created>
  <dcterms:modified xsi:type="dcterms:W3CDTF">2020-01-23T22:01:15Z</dcterms:modified>
</cp:coreProperties>
</file>