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69" autoAdjust="0"/>
    <p:restoredTop sz="94660"/>
  </p:normalViewPr>
  <p:slideViewPr>
    <p:cSldViewPr snapToGrid="0">
      <p:cViewPr varScale="1">
        <p:scale>
          <a:sx n="75" d="100"/>
          <a:sy n="75" d="100"/>
        </p:scale>
        <p:origin x="19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86301-C011-4575-9D8C-E064DB9A9D1B}" type="datetimeFigureOut">
              <a:rPr lang="fr-FR" smtClean="0"/>
              <a:t>22/05/2020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52B2B-D08B-4F9B-BE94-59D145D927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81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52B2B-D08B-4F9B-BE94-59D145D9275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16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E1BE19A-D69D-46FE-90E4-1A55FAFE6251}" type="datetime1">
              <a:rPr lang="fr-FR" smtClean="0"/>
              <a:t>22/05/2020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5014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D7AD-263B-41FB-B7F0-30626F92F9EB}" type="datetime1">
              <a:rPr lang="fr-FR" smtClean="0"/>
              <a:t>22/05/2020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70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A4D-6059-4434-A8CF-CD943ABC3AA6}" type="datetime1">
              <a:rPr lang="fr-FR" smtClean="0"/>
              <a:t>22/05/2020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173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57FF-D87A-4DA1-B565-70DFF395E045}" type="datetime1">
              <a:rPr lang="fr-FR" smtClean="0"/>
              <a:t>22/05/2020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4840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42D5-EEA3-4E55-99E0-3D1A4E8A86D2}" type="datetime1">
              <a:rPr lang="fr-FR" smtClean="0"/>
              <a:t>22/05/2020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977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49A6-DEE4-4569-8484-979022B413F7}" type="datetime1">
              <a:rPr lang="fr-FR" smtClean="0"/>
              <a:t>22/05/2020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16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25C9-9D2D-46F8-9803-6CB797B95B69}" type="datetime1">
              <a:rPr lang="fr-FR" smtClean="0"/>
              <a:t>22/05/2020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964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C92C-A421-406F-8192-226EC8464AAD}" type="datetime1">
              <a:rPr lang="fr-FR" smtClean="0"/>
              <a:t>22/05/2020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232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16F3-7BE5-440F-A265-2E50790B0658}" type="datetime1">
              <a:rPr lang="fr-FR" smtClean="0"/>
              <a:t>22/05/2020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80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0498-20A5-44FD-817F-B7F1ED60286D}" type="datetime1">
              <a:rPr lang="fr-FR" smtClean="0"/>
              <a:t>22/05/2020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32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A8DD-C629-4FF5-8C92-581E4F7BDDF9}" type="datetime1">
              <a:rPr lang="fr-FR" smtClean="0"/>
              <a:t>22/05/2020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61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FAE5-D5FC-448B-BD60-367B36DD9B2B}" type="datetime1">
              <a:rPr lang="fr-FR" smtClean="0"/>
              <a:t>22/05/2020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33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6BCE-B9F4-4C0E-B240-0B9F9D032245}" type="datetime1">
              <a:rPr lang="fr-FR" smtClean="0"/>
              <a:t>22/05/2020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38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2584-4963-4DCF-AEE1-51FEE84C75C4}" type="datetime1">
              <a:rPr lang="fr-FR" smtClean="0"/>
              <a:t>22/05/2020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653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9E6C-4A6E-48C0-9976-AEDC1199042A}" type="datetime1">
              <a:rPr lang="fr-FR" smtClean="0"/>
              <a:t>22/05/2020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9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21DA-344B-453A-A1D0-19F6DE38BAF7}" type="datetime1">
              <a:rPr lang="fr-FR" smtClean="0"/>
              <a:t>22/05/2020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89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BF00-06DF-4C57-89F3-E6A1E33CE901}" type="datetime1">
              <a:rPr lang="fr-FR" smtClean="0"/>
              <a:t>22/05/2020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5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809186D-8CAB-4168-8097-D43CAA516CF8}" type="datetime1">
              <a:rPr lang="fr-FR" smtClean="0"/>
              <a:t>22/05/2020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84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100.png"/><Relationship Id="rId12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emf"/><Relationship Id="rId6" Type="http://schemas.openxmlformats.org/officeDocument/2006/relationships/image" Target="../media/image90.png"/><Relationship Id="rId10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20000">
            <a:off x="891201" y="253378"/>
            <a:ext cx="9755187" cy="2766528"/>
          </a:xfrm>
        </p:spPr>
        <p:txBody>
          <a:bodyPr>
            <a:normAutofit fontScale="90000"/>
          </a:bodyPr>
          <a:lstStyle/>
          <a:p>
            <a:pPr algn="l"/>
            <a:r>
              <a:rPr lang="fr-FR" sz="6000" dirty="0"/>
              <a:t>Thème: géométrie</a:t>
            </a:r>
            <a:br>
              <a:rPr lang="fr-FR" sz="3600" dirty="0"/>
            </a:br>
            <a:br>
              <a:rPr lang="fr-FR" sz="3600" dirty="0"/>
            </a:br>
            <a:r>
              <a:rPr lang="fr-FR" sz="3600" dirty="0"/>
              <a:t>			</a:t>
            </a:r>
            <a:r>
              <a:rPr lang="fr-FR" sz="3200" dirty="0"/>
              <a:t>séquence 10 :</a:t>
            </a:r>
            <a:br>
              <a:rPr lang="fr-FR" sz="3200" dirty="0"/>
            </a:br>
            <a:r>
              <a:rPr lang="fr-FR" sz="3200" dirty="0"/>
              <a:t> Représenter et caractériser les droites du plan</a:t>
            </a:r>
            <a:br>
              <a:rPr lang="fr-FR" sz="3200" dirty="0"/>
            </a:br>
            <a:r>
              <a:rPr lang="fr-FR" sz="3200" dirty="0"/>
              <a:t>	                 </a:t>
            </a:r>
            <a:endParaRPr lang="fr-FR" sz="6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800" dirty="0" err="1"/>
              <a:t>mevel</a:t>
            </a:r>
            <a:r>
              <a:rPr lang="fr-FR" sz="2800" dirty="0"/>
              <a:t> </a:t>
            </a:r>
            <a:r>
              <a:rPr lang="fr-FR" sz="2800" dirty="0" err="1"/>
              <a:t>christophe</a:t>
            </a:r>
            <a:endParaRPr lang="fr-FR" sz="2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1</a:t>
            </a:fld>
            <a:endParaRPr lang="fr-FR"/>
          </a:p>
        </p:txBody>
      </p:sp>
      <p:pic>
        <p:nvPicPr>
          <p:cNvPr id="7" name="Image 6" descr="D:\Cours Mathématiques\Seconde\Cours 2014_2015\Fonctions\Résolution des équations\C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4402">
            <a:off x="9884541" y="4815788"/>
            <a:ext cx="1120140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F5DABEE-A5D9-364D-8FDC-9A219F4A3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3432">
            <a:off x="8408462" y="203443"/>
            <a:ext cx="2260600" cy="1358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39D8302-DCBA-274C-8322-5AED8E05E8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7024">
            <a:off x="2089775" y="2708576"/>
            <a:ext cx="5699376" cy="222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44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2</a:t>
            </a:fld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Rectangle 64"/>
              <p:cNvSpPr/>
              <p:nvPr/>
            </p:nvSpPr>
            <p:spPr>
              <a:xfrm>
                <a:off x="528361" y="332458"/>
                <a:ext cx="42835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b="1" dirty="0">
                    <a:solidFill>
                      <a:srgbClr val="00B050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1</a:t>
                </a:r>
                <a:r>
                  <a:rPr lang="fr-FR" b="1" dirty="0">
                    <a:solidFill>
                      <a:srgbClr val="00B05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°) </a:t>
                </a:r>
                <a:r>
                  <a:rPr lang="fr-FR" b="1" dirty="0">
                    <a:solidFill>
                      <a:srgbClr val="00B050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Vecteur directeur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fr-FR" b="1" dirty="0">
                    <a:solidFill>
                      <a:srgbClr val="00B050"/>
                    </a:solidFill>
                    <a:latin typeface="Comic Sans MS" panose="030F0702030302020204" pitchFamily="66" charset="0"/>
                    <a:ea typeface="Times New Roman" panose="02020603050405020304" pitchFamily="18" charset="0"/>
                  </a:rPr>
                  <a:t> d’une droite</a:t>
                </a:r>
                <a:endParaRPr lang="fr-FR" sz="1600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61" y="332458"/>
                <a:ext cx="4283545" cy="369332"/>
              </a:xfrm>
              <a:prstGeom prst="rect">
                <a:avLst/>
              </a:prstGeom>
              <a:blipFill>
                <a:blip r:embed="rId2"/>
                <a:stretch>
                  <a:fillRect l="-1183" t="-3333" b="-2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754812" y="1204558"/>
                <a:ext cx="5749505" cy="738664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Définition: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Un vecteur directeur d’une droite (d) est un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non nul, dont la direction est celle de (d).</a:t>
                </a: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12" y="1204558"/>
                <a:ext cx="5749505" cy="738664"/>
              </a:xfrm>
              <a:prstGeom prst="rect">
                <a:avLst/>
              </a:prstGeom>
              <a:blipFill>
                <a:blip r:embed="rId3"/>
                <a:stretch>
                  <a:fillRect r="-219" b="-6557"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685801" y="2597272"/>
                <a:ext cx="9655940" cy="1289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Conséquences :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  <a:sym typeface="Symbol" panose="05050102010706020507" pitchFamily="18" charset="2"/>
                  </a:rPr>
                  <a:t></a:t>
                </a:r>
                <a:r>
                  <a:rPr lang="fr-FR" sz="1400" dirty="0">
                    <a:latin typeface="Comic Sans MS" panose="030F0702030302020204" pitchFamily="66" charset="0"/>
                  </a:rPr>
                  <a:t> La donnée d’un point A et d’un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non nul définit une droite (d) unique.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  <a:sym typeface="Symbol" panose="05050102010706020507" pitchFamily="18" charset="2"/>
                  </a:rPr>
                  <a:t></a:t>
                </a:r>
                <a:r>
                  <a:rPr lang="fr-FR" sz="1400" dirty="0">
                    <a:latin typeface="Comic Sans MS" panose="030F0702030302020204" pitchFamily="66" charset="0"/>
                  </a:rPr>
                  <a:t> Si A et B sont deux points distincts de (d), alors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est un vecteur directeur de (d).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  <a:sym typeface="Symbol" panose="05050102010706020507" pitchFamily="18" charset="2"/>
                  </a:rPr>
                  <a:t></a:t>
                </a:r>
                <a:r>
                  <a:rPr lang="fr-FR" sz="1400" dirty="0">
                    <a:latin typeface="Comic Sans MS" panose="030F0702030302020204" pitchFamily="66" charset="0"/>
                  </a:rPr>
                  <a:t> Si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est un vecteur directeur de (d), alors k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≠0</m:t>
                        </m:r>
                      </m:e>
                    </m:d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est aussi un vecteur directeur de (d).</a:t>
                </a:r>
              </a:p>
              <a:p>
                <a:pPr>
                  <a:spcAft>
                    <a:spcPts val="0"/>
                  </a:spcAft>
                </a:pPr>
                <a:endParaRPr lang="fr-F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2597272"/>
                <a:ext cx="9655940" cy="1289456"/>
              </a:xfrm>
              <a:prstGeom prst="rect">
                <a:avLst/>
              </a:prstGeom>
              <a:blipFill rotWithShape="0">
                <a:blip r:embed="rId9"/>
                <a:stretch>
                  <a:fillRect l="-190" t="-9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 descr="D:\Cours Mathématiques\Seconde\Cours 2014_2015\Fonctions\Résolution des équations\CC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1" t="31616" r="35788" b="36302"/>
          <a:stretch>
            <a:fillRect/>
          </a:stretch>
        </p:blipFill>
        <p:spPr bwMode="auto">
          <a:xfrm>
            <a:off x="7377561" y="643918"/>
            <a:ext cx="2964180" cy="18440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8859651" y="1750604"/>
                <a:ext cx="363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9651" y="1750604"/>
                <a:ext cx="36362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9606678" y="701790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omic Sans MS" panose="030F0702030302020204" pitchFamily="66" charset="0"/>
              </a:rPr>
              <a:t>(d)</a:t>
            </a:r>
          </a:p>
        </p:txBody>
      </p:sp>
      <p:grpSp>
        <p:nvGrpSpPr>
          <p:cNvPr id="21" name="Group 119"/>
          <p:cNvGrpSpPr>
            <a:grpSpLocks/>
          </p:cNvGrpSpPr>
          <p:nvPr/>
        </p:nvGrpSpPr>
        <p:grpSpPr bwMode="auto">
          <a:xfrm>
            <a:off x="4371975" y="7368540"/>
            <a:ext cx="4404360" cy="2637790"/>
            <a:chOff x="2485" y="9315"/>
            <a:chExt cx="6936" cy="4154"/>
          </a:xfrm>
        </p:grpSpPr>
        <p:sp>
          <p:nvSpPr>
            <p:cNvPr id="22" name="Text Box 120"/>
            <p:cNvSpPr txBox="1">
              <a:spLocks noChangeArrowheads="1"/>
            </p:cNvSpPr>
            <p:nvPr/>
          </p:nvSpPr>
          <p:spPr bwMode="auto">
            <a:xfrm>
              <a:off x="2485" y="9315"/>
              <a:ext cx="6936" cy="415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121"/>
            <p:cNvSpPr txBox="1">
              <a:spLocks noChangeArrowheads="1"/>
            </p:cNvSpPr>
            <p:nvPr/>
          </p:nvSpPr>
          <p:spPr bwMode="auto">
            <a:xfrm>
              <a:off x="3549" y="12716"/>
              <a:ext cx="276" cy="39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122"/>
            <p:cNvSpPr txBox="1">
              <a:spLocks noChangeArrowheads="1"/>
            </p:cNvSpPr>
            <p:nvPr/>
          </p:nvSpPr>
          <p:spPr bwMode="auto">
            <a:xfrm>
              <a:off x="4599" y="12322"/>
              <a:ext cx="276" cy="39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123"/>
            <p:cNvSpPr txBox="1">
              <a:spLocks noChangeArrowheads="1"/>
            </p:cNvSpPr>
            <p:nvPr/>
          </p:nvSpPr>
          <p:spPr bwMode="auto">
            <a:xfrm>
              <a:off x="6144" y="11520"/>
              <a:ext cx="276" cy="39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 Box 124"/>
            <p:cNvSpPr txBox="1">
              <a:spLocks noChangeArrowheads="1"/>
            </p:cNvSpPr>
            <p:nvPr/>
          </p:nvSpPr>
          <p:spPr bwMode="auto">
            <a:xfrm>
              <a:off x="6699" y="10500"/>
              <a:ext cx="351" cy="39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4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(d)</a:t>
              </a:r>
              <a:endParaRPr lang="fr-FR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3825" y="12045"/>
                  <a:ext cx="351" cy="394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fr-FR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 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25" y="12045"/>
                  <a:ext cx="351" cy="39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685801" y="4024936"/>
                <a:ext cx="6631944" cy="826637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1" i="0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Théorème (admis):</a:t>
                </a:r>
                <a:endParaRPr kumimoji="0" lang="fr-FR" altLang="fr-FR" sz="1400" b="1" i="0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omic Sans MS" panose="030F0702030302020204" pitchFamily="66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4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(d) et (d’) sont deux droites de vecteurs directeurs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fr-FR" altLang="fr-FR" sz="1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fr-FR" altLang="fr-FR" sz="1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kumimoji="0" lang="fr-FR" altLang="fr-F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fr-FR" altLang="fr-F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𝒆𝒕</m:t>
                    </m:r>
                    <m:r>
                      <a:rPr kumimoji="0" lang="fr-FR" altLang="fr-F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kumimoji="0" lang="fr-FR" altLang="fr-FR" sz="1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fr-FR" altLang="fr-FR" sz="1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kumimoji="0" lang="fr-FR" altLang="fr-FR" sz="1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kumimoji="0" lang="fr-FR" altLang="fr-FR" sz="14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fr-FR" alt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Dire que (d) et (d’) sont parallèles équivaut à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alt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alt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fr-FR" alt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alt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𝒆𝒕</m:t>
                    </m:r>
                    <m:r>
                      <a:rPr lang="fr-FR" alt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alt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alt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fr-FR" alt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kumimoji="0" lang="fr-FR" altLang="fr-FR" sz="1400" b="1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Comic Sans MS" panose="030F0702030302020204" pitchFamily="66" charset="0"/>
                  </a:rPr>
                  <a:t> sont colinéaires.</a:t>
                </a:r>
              </a:p>
            </p:txBody>
          </p:sp>
        </mc:Choice>
        <mc:Fallback xmlns="">
          <p:sp>
            <p:nvSpPr>
              <p:cNvPr id="8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1" y="4024936"/>
                <a:ext cx="6631944" cy="826637"/>
              </a:xfrm>
              <a:prstGeom prst="rect">
                <a:avLst/>
              </a:prstGeom>
              <a:blipFill>
                <a:blip r:embed="rId12"/>
                <a:stretch>
                  <a:fillRect b="-5882"/>
                </a:stretch>
              </a:blipFill>
              <a:ln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410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3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1178342" y="2412531"/>
                <a:ext cx="10217558" cy="1843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Démonstration :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(d) est la droite passant par le point 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et de vecteur directeur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Un point 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appartient à la droite (d) si et seulement si, les vecteurs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sont colinéaires, c’est-à-dire 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fr-FR" sz="1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fr-FR" sz="1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, soit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Cette équation s’écrit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,  avec </a:t>
                </a:r>
                <a14:m>
                  <m:oMath xmlns:m="http://schemas.openxmlformats.org/officeDocument/2006/math">
                    <m:r>
                      <a:rPr lang="fr-FR" sz="1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𝑒𝑡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i="1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On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fr-FR" sz="1400" i="1">
                        <a:latin typeface="Cambria Math" panose="02040503050406030204" pitchFamily="18" charset="0"/>
                      </a:rPr>
                      <m:t>≠</m:t>
                    </m:r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car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fr-FR" sz="1400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 et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fr-FR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est un vecteur directeur de (d).</a:t>
                </a:r>
              </a:p>
              <a:p>
                <a:endParaRPr lang="fr-FR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342" y="2412531"/>
                <a:ext cx="10217558" cy="1843582"/>
              </a:xfrm>
              <a:prstGeom prst="rect">
                <a:avLst/>
              </a:prstGeom>
              <a:blipFill rotWithShape="0">
                <a:blip r:embed="rId2"/>
                <a:stretch>
                  <a:fillRect l="-477" t="-6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 descr="D:\Cours Mathématiques\Seconde\Cours 2014_2015\Fonctions\Résolution des équations\C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28361" y="332458"/>
            <a:ext cx="4657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2</a:t>
            </a:r>
            <a:r>
              <a:rPr lang="fr-FR" b="1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°) </a:t>
            </a:r>
            <a:r>
              <a:rPr lang="fr-FR" b="1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Equations cartésiennes d’une droite </a:t>
            </a:r>
            <a:endParaRPr lang="fr-FR" sz="16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1178342" y="1536891"/>
                <a:ext cx="7068473" cy="79207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Propriété: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Toute droite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a une équation de la forme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𝒃𝒚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avec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≠(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Le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est alors un vecteur directeur de d.</a:t>
                </a: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342" y="1536891"/>
                <a:ext cx="7068473" cy="792076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1362974" y="965452"/>
            <a:ext cx="5104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Comic Sans MS" panose="030F0702030302020204" pitchFamily="66" charset="0"/>
              </a:rPr>
              <a:t>2.1) Droite définie par un point et un vecteur directeur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178342" y="4986331"/>
                <a:ext cx="10195933" cy="52322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Définition:</a:t>
                </a:r>
              </a:p>
              <a:p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Une équation d’une droite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de la forme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𝒃𝒚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𝒂𝒗𝒆𝒄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1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≠(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fr-FR" sz="1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 est appelée </a:t>
                </a:r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équation cartésienne de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fr-FR" sz="1400" b="1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342" y="4986331"/>
                <a:ext cx="10195933" cy="523220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1268083" y="4131183"/>
                <a:ext cx="8641533" cy="610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70C0"/>
                    </a:solidFill>
                    <a:latin typeface="Comic Sans MS" panose="030F0702030302020204" pitchFamily="66" charset="0"/>
                  </a:rPr>
                  <a:t>Exemple:</a:t>
                </a:r>
                <a:r>
                  <a:rPr lang="fr-FR" sz="1400" dirty="0">
                    <a:latin typeface="Comic Sans MS" panose="030F0702030302020204" pitchFamily="66" charset="0"/>
                  </a:rPr>
                  <a:t> Soit la droite d d’équation 4x + 7y -12 = 0. Un vecteur directeur de cette droite d est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−7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.</a:t>
                </a:r>
              </a:p>
              <a:p>
                <a:r>
                  <a:rPr lang="fr-FR" sz="1400" dirty="0">
                    <a:latin typeface="Comic Sans MS" panose="030F0702030302020204" pitchFamily="66" charset="0"/>
                  </a:rPr>
                  <a:t>Attention,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−14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1400" dirty="0">
                    <a:latin typeface="Comic Sans MS" panose="030F0702030302020204" pitchFamily="66" charset="0"/>
                  </a:rPr>
                  <a:t> serait une réponse tout aussi acceptable. (Vecteurs égaux)</a:t>
                </a: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083" y="4131183"/>
                <a:ext cx="8641533" cy="610295"/>
              </a:xfrm>
              <a:prstGeom prst="rect">
                <a:avLst/>
              </a:prstGeom>
              <a:blipFill>
                <a:blip r:embed="rId6"/>
                <a:stretch>
                  <a:fillRect l="-147" b="-61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>
            <a:extLst>
              <a:ext uri="{FF2B5EF4-FFF2-40B4-BE49-F238E27FC236}">
                <a16:creationId xmlns:a16="http://schemas.microsoft.com/office/drawing/2014/main" id="{64B745E0-55D8-FB4F-A645-B1441DD5D1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741" y="1455602"/>
            <a:ext cx="915147" cy="91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26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4</a:t>
            </a:fld>
            <a:endParaRPr lang="fr-FR"/>
          </a:p>
        </p:txBody>
      </p:sp>
      <p:pic>
        <p:nvPicPr>
          <p:cNvPr id="17" name="Image 16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/>
              <p:cNvSpPr txBox="1"/>
              <p:nvPr/>
            </p:nvSpPr>
            <p:spPr>
              <a:xfrm>
                <a:off x="1311216" y="603142"/>
                <a:ext cx="52765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latin typeface="Comic Sans MS" panose="030F0702030302020204" pitchFamily="66" charset="0"/>
                  </a:rPr>
                  <a:t>2.2) Ensemble des points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b="1" dirty="0">
                    <a:latin typeface="Comic Sans MS" panose="030F0702030302020204" pitchFamily="66" charset="0"/>
                  </a:rPr>
                  <a:t> tels que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𝒃𝒚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1400" b="1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216" y="603142"/>
                <a:ext cx="5276509" cy="307777"/>
              </a:xfrm>
              <a:prstGeom prst="rect">
                <a:avLst/>
              </a:prstGeom>
              <a:blipFill>
                <a:blip r:embed="rId3"/>
                <a:stretch>
                  <a:fillRect l="-240" b="-153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11216" y="1146184"/>
                <a:ext cx="9575320" cy="114197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4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Propriété :</a:t>
                </a:r>
              </a:p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400" b="1" dirty="0">
                    <a:solidFill>
                      <a:srgbClr val="C00000"/>
                    </a:solidFill>
                    <a:effectLst/>
                    <a:latin typeface="Comic Sans MS" panose="030F09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L’ ensemble des points 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fr-FR" sz="1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1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effectLst/>
                    <a:latin typeface="Comic Sans MS" panose="030F09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tels que </a:t>
                </a:r>
                <a14:m>
                  <m:oMath xmlns:m="http://schemas.openxmlformats.org/officeDocument/2006/math">
                    <m:r>
                      <a:rPr lang="fr-FR" sz="14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fr-FR" sz="14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14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𝒃𝒚</m:t>
                    </m:r>
                    <m:r>
                      <a:rPr lang="fr-FR" sz="14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14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fr-FR" sz="14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14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effectLst/>
                    <a:latin typeface="Comic Sans MS" panose="030F09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avec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fr-FR" sz="1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1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  <m:r>
                      <a:rPr lang="fr-FR" sz="14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d>
                      <m:d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fr-FR" sz="1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1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effectLst/>
                    <a:latin typeface="Comic Sans MS" panose="030F09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est une droite de vecteur directeur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fr-FR" sz="14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4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14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fr-FR" sz="14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effectLst/>
                    <a:latin typeface="Comic Sans MS" panose="030F09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216" y="1146184"/>
                <a:ext cx="9575320" cy="11419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11216" y="2316436"/>
                <a:ext cx="7962180" cy="2249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400" b="1" dirty="0">
                    <a:solidFill>
                      <a:srgbClr val="7030A0"/>
                    </a:solidFill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Démonstration :</a:t>
                </a:r>
                <a:endParaRPr lang="fr-FR" sz="1400" b="1" dirty="0">
                  <a:solidFill>
                    <a:srgbClr val="7030A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 note E l’ensemble des points 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tels que </a:t>
                </a:r>
                <a14:m>
                  <m:oMath xmlns:m="http://schemas.openxmlformats.org/officeDocument/2006/math"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𝑏𝑦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avec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d>
                      <m:d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fr-F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 cherche un point 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 l’ensemble E.</a:t>
                </a:r>
                <a:endParaRPr lang="fr-F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Wingdings" panose="05000000000000000000" pitchFamily="2" charset="2"/>
                  <a:buChar char=""/>
                </a:pPr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on choisit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quelconque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sSub>
                      <m:sSub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fr-F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spcAft>
                    <a:spcPts val="0"/>
                  </a:spcAft>
                  <a:buFont typeface="Wingdings" panose="05000000000000000000" pitchFamily="2" charset="2"/>
                  <a:buChar char=""/>
                </a:pPr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alors </a:t>
                </a:r>
                <a14:m>
                  <m:oMath xmlns:m="http://schemas.openxmlformats.org/officeDocument/2006/math"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on choisit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quelconque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fr-FR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Dans les deux situations 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est un point de E et </a:t>
                </a:r>
                <a14:m>
                  <m:oMath xmlns:m="http://schemas.openxmlformats.org/officeDocument/2006/math"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sSub>
                      <m:sSub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sSub>
                      <m:sSub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fr-F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216" y="2316436"/>
                <a:ext cx="7962180" cy="2249847"/>
              </a:xfrm>
              <a:prstGeom prst="rect">
                <a:avLst/>
              </a:prstGeom>
              <a:blipFill rotWithShape="0">
                <a:blip r:embed="rId5"/>
                <a:stretch>
                  <a:fillRect l="-2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55833" y="4431205"/>
                <a:ext cx="9969260" cy="12095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1400" dirty="0"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 point 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appartient à E si et seulement si, </a:t>
                </a:r>
                <a14:m>
                  <m:oMath xmlns:m="http://schemas.openxmlformats.org/officeDocument/2006/math"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𝑏𝑦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c’est-à-dire </a:t>
                </a:r>
                <a14:m>
                  <m:oMath xmlns:m="http://schemas.openxmlformats.org/officeDocument/2006/math"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𝑏𝑦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sSub>
                      <m:sSub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sSub>
                      <m:sSub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soit </a:t>
                </a:r>
                <a14:m>
                  <m:oMath xmlns:m="http://schemas.openxmlformats.org/officeDocument/2006/math"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d>
                      <m:d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d>
                      <m:d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fr-FR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et cette dernière égalité équivaut 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colinéaires.</a:t>
                </a:r>
                <a:endParaRPr lang="fr-F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Donc l’ensemble E est la droite passant par A et de vecteur directeur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fr-FR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fr-FR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1400" dirty="0">
                    <a:effectLst/>
                    <a:latin typeface="Comic Sans MS" panose="030F0702030302020204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fr-FR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33" y="4431205"/>
                <a:ext cx="9969260" cy="120956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A33C4AAA-41D9-C248-914E-0D5BEE8AD4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885" y="2832613"/>
            <a:ext cx="1082415" cy="108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68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502EE7B-29E8-C64E-8261-0E9202D8C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20A4D89-53D6-C547-9C03-92576D2B0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5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18B069-BDD5-9B4A-BB10-001ADE65560F}"/>
              </a:ext>
            </a:extLst>
          </p:cNvPr>
          <p:cNvSpPr/>
          <p:nvPr/>
        </p:nvSpPr>
        <p:spPr>
          <a:xfrm>
            <a:off x="528361" y="332458"/>
            <a:ext cx="4071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3°) </a:t>
            </a:r>
            <a:r>
              <a:rPr lang="fr-FR" b="1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Equation réduite d’une droite </a:t>
            </a:r>
            <a:endParaRPr lang="fr-FR" sz="16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088CA169-1DAB-8648-8AB4-8B7924D325C7}"/>
                  </a:ext>
                </a:extLst>
              </p:cNvPr>
              <p:cNvSpPr txBox="1"/>
              <p:nvPr/>
            </p:nvSpPr>
            <p:spPr>
              <a:xfrm>
                <a:off x="1066073" y="1096624"/>
                <a:ext cx="9936118" cy="95410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Propriété: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Soit une droite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admettant pour équation cartésienne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𝒃𝒚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avec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≠(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alors la droite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est parallèle à l’axe des ordonnées et admet une équation, appelée équation réduite,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de la forme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𝒐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ù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. </a:t>
                </a:r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088CA169-1DAB-8648-8AB4-8B7924D32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073" y="1096624"/>
                <a:ext cx="9936118" cy="954107"/>
              </a:xfrm>
              <a:prstGeom prst="rect">
                <a:avLst/>
              </a:prstGeom>
              <a:blipFill>
                <a:blip r:embed="rId2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 10">
            <a:extLst>
              <a:ext uri="{FF2B5EF4-FFF2-40B4-BE49-F238E27FC236}">
                <a16:creationId xmlns:a16="http://schemas.microsoft.com/office/drawing/2014/main" id="{3616010B-431E-0747-9E49-A4FFE5A99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426" y="2789958"/>
            <a:ext cx="4346960" cy="273473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F4A4C7C-CD6B-6F42-A066-76A329C4C8F4}"/>
              </a:ext>
            </a:extLst>
          </p:cNvPr>
          <p:cNvSpPr txBox="1"/>
          <p:nvPr/>
        </p:nvSpPr>
        <p:spPr>
          <a:xfrm>
            <a:off x="1066073" y="2174404"/>
            <a:ext cx="113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Exemples :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1D70C69-E83A-BC4F-A96C-359B498FBE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934" y="2772506"/>
            <a:ext cx="4381258" cy="275218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F1242820-0BCA-AF41-8AFA-710F88E504DD}"/>
              </a:ext>
            </a:extLst>
          </p:cNvPr>
          <p:cNvSpPr txBox="1"/>
          <p:nvPr/>
        </p:nvSpPr>
        <p:spPr>
          <a:xfrm>
            <a:off x="1796190" y="2482181"/>
            <a:ext cx="4123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omic Sans MS" panose="030F0902030302020204" pitchFamily="66" charset="0"/>
              </a:rPr>
              <a:t>Équation cartésienne pour les droites </a:t>
            </a:r>
            <a:r>
              <a:rPr lang="fr-FR" sz="1400" dirty="0" err="1">
                <a:latin typeface="Comic Sans MS" panose="030F0902030302020204" pitchFamily="66" charset="0"/>
              </a:rPr>
              <a:t>D</a:t>
            </a:r>
            <a:r>
              <a:rPr lang="fr-FR" sz="1400" baseline="-25000" dirty="0" err="1">
                <a:latin typeface="Comic Sans MS" panose="030F0902030302020204" pitchFamily="66" charset="0"/>
              </a:rPr>
              <a:t>f</a:t>
            </a:r>
            <a:r>
              <a:rPr lang="fr-FR" sz="1400" dirty="0">
                <a:latin typeface="Comic Sans MS" panose="030F0902030302020204" pitchFamily="66" charset="0"/>
              </a:rPr>
              <a:t> et D</a:t>
            </a:r>
            <a:r>
              <a:rPr lang="fr-FR" sz="1400" baseline="-25000" dirty="0">
                <a:latin typeface="Comic Sans MS" panose="030F0902030302020204" pitchFamily="66" charset="0"/>
              </a:rPr>
              <a:t>g</a:t>
            </a:r>
            <a:r>
              <a:rPr lang="fr-FR" sz="1400" dirty="0">
                <a:latin typeface="Comic Sans MS" panose="030F0902030302020204" pitchFamily="66" charset="0"/>
              </a:rPr>
              <a:t> 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AD1EA49-6E2A-F748-AAA8-95A58562DA56}"/>
              </a:ext>
            </a:extLst>
          </p:cNvPr>
          <p:cNvSpPr txBox="1"/>
          <p:nvPr/>
        </p:nvSpPr>
        <p:spPr>
          <a:xfrm>
            <a:off x="6930279" y="2445565"/>
            <a:ext cx="3762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Comic Sans MS" panose="030F0902030302020204" pitchFamily="66" charset="0"/>
              </a:rPr>
              <a:t>Équation réduite pour les droites </a:t>
            </a:r>
            <a:r>
              <a:rPr lang="fr-FR" sz="1400" dirty="0" err="1">
                <a:latin typeface="Comic Sans MS" panose="030F0902030302020204" pitchFamily="66" charset="0"/>
              </a:rPr>
              <a:t>D</a:t>
            </a:r>
            <a:r>
              <a:rPr lang="fr-FR" sz="1400" baseline="-25000" dirty="0" err="1">
                <a:latin typeface="Comic Sans MS" panose="030F0902030302020204" pitchFamily="66" charset="0"/>
              </a:rPr>
              <a:t>h</a:t>
            </a:r>
            <a:r>
              <a:rPr lang="fr-FR" sz="1400" dirty="0">
                <a:latin typeface="Comic Sans MS" panose="030F0902030302020204" pitchFamily="66" charset="0"/>
              </a:rPr>
              <a:t> et D</a:t>
            </a:r>
            <a:r>
              <a:rPr lang="fr-FR" sz="1400" baseline="-25000" dirty="0">
                <a:latin typeface="Comic Sans MS" panose="030F0902030302020204" pitchFamily="66" charset="0"/>
              </a:rPr>
              <a:t>i</a:t>
            </a:r>
            <a:r>
              <a:rPr lang="fr-FR" sz="1400" dirty="0">
                <a:latin typeface="Comic Sans MS" panose="030F0902030302020204" pitchFamily="66" charset="0"/>
              </a:rPr>
              <a:t> .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FA2CEBC8-2736-424B-AEB8-A582D2898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4" y="3445659"/>
            <a:ext cx="1062567" cy="1062567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201F17DE-4DC4-924A-B82D-4021A8BCA9F5}"/>
              </a:ext>
            </a:extLst>
          </p:cNvPr>
          <p:cNvSpPr txBox="1"/>
          <p:nvPr/>
        </p:nvSpPr>
        <p:spPr>
          <a:xfrm>
            <a:off x="1368161" y="745318"/>
            <a:ext cx="3948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Comic Sans MS" panose="030F0702030302020204" pitchFamily="66" charset="0"/>
              </a:rPr>
              <a:t>3.1) Droite parallèle à l’axe des ordonnées</a:t>
            </a:r>
          </a:p>
        </p:txBody>
      </p:sp>
      <p:pic>
        <p:nvPicPr>
          <p:cNvPr id="21" name="Image 20" descr="D:\Cours Mathématiques\Seconde\Cours 2014_2015\Fonctions\Résolution des équations\CC.png">
            <a:extLst>
              <a:ext uri="{FF2B5EF4-FFF2-40B4-BE49-F238E27FC236}">
                <a16:creationId xmlns:a16="http://schemas.microsoft.com/office/drawing/2014/main" id="{B90C2204-A54D-0048-B1AF-ED1FB643CE8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534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E5A46F7-7C99-4448-AAAA-6882CCE68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1715C09-6C03-9942-BCA3-6E237E6AD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6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75FB5A-D409-C349-A7C2-22E1981EAB99}"/>
              </a:ext>
            </a:extLst>
          </p:cNvPr>
          <p:cNvSpPr txBox="1"/>
          <p:nvPr/>
        </p:nvSpPr>
        <p:spPr>
          <a:xfrm>
            <a:off x="1330583" y="407115"/>
            <a:ext cx="4310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Comic Sans MS" panose="030F0702030302020204" pitchFamily="66" charset="0"/>
              </a:rPr>
              <a:t>3.2) Droite non parallèle à l’axe des ordonnées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F78CCD88-55B4-D846-98C8-E2CE2A254E60}"/>
                  </a:ext>
                </a:extLst>
              </p:cNvPr>
              <p:cNvSpPr txBox="1"/>
              <p:nvPr/>
            </p:nvSpPr>
            <p:spPr>
              <a:xfrm>
                <a:off x="1041021" y="883682"/>
                <a:ext cx="10554492" cy="116955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Propriété: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Soit une droite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admettant pour équation cartésienne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𝒃𝒚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avec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≠(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La droite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admet une unique équation de la forme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𝒎𝒙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𝒐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ù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𝒔𝒐𝒏𝒕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𝒅𝒆𝒔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𝒏𝒐𝒎𝒃𝒓𝒆𝒔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é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𝒆𝒍𝒔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Cette équation est appelée l’équation réduite de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, le réel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est le coefficient directeur (taux d’accroissement) de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fr-FR" sz="1400" b="1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et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son ordonnée à l’origine.  </a:t>
                </a:r>
              </a:p>
            </p:txBody>
          </p:sp>
        </mc:Choice>
        <mc:Fallback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F78CCD88-55B4-D846-98C8-E2CE2A254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21" y="883682"/>
                <a:ext cx="10554492" cy="1169551"/>
              </a:xfrm>
              <a:prstGeom prst="rect">
                <a:avLst/>
              </a:prstGeom>
              <a:blipFill>
                <a:blip r:embed="rId2"/>
                <a:stretch>
                  <a:fillRect b="-31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20FFEF4E-E838-2644-AC9F-C2533339E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83" y="3365533"/>
            <a:ext cx="1079500" cy="10795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51B0DE0-B342-164D-A09D-369196ECF7CA}"/>
              </a:ext>
            </a:extLst>
          </p:cNvPr>
          <p:cNvSpPr txBox="1"/>
          <p:nvPr/>
        </p:nvSpPr>
        <p:spPr>
          <a:xfrm>
            <a:off x="1066073" y="2174404"/>
            <a:ext cx="113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Exemples :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5AB216B-8D8B-9143-8B69-70EF0B3B2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16" y="2772123"/>
            <a:ext cx="4028836" cy="243584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18E8AB7-35D9-C74A-A5B8-94A9E5FE72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609" y="2772123"/>
            <a:ext cx="3876532" cy="243584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DDBEA51-8A0A-E941-9613-38B3C84C7ABE}"/>
              </a:ext>
            </a:extLst>
          </p:cNvPr>
          <p:cNvSpPr txBox="1"/>
          <p:nvPr/>
        </p:nvSpPr>
        <p:spPr>
          <a:xfrm>
            <a:off x="5800344" y="3443618"/>
            <a:ext cx="1468672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  <a:latin typeface="Comic Sans MS" panose="030F0902030302020204" pitchFamily="66" charset="0"/>
              </a:rPr>
              <a:t>Les droites </a:t>
            </a:r>
          </a:p>
          <a:p>
            <a:pPr algn="ctr"/>
            <a:r>
              <a:rPr lang="fr-FR" dirty="0">
                <a:solidFill>
                  <a:srgbClr val="0070C0"/>
                </a:solidFill>
                <a:latin typeface="Comic Sans MS" panose="030F0902030302020204" pitchFamily="66" charset="0"/>
              </a:rPr>
              <a:t>sont</a:t>
            </a:r>
          </a:p>
          <a:p>
            <a:pPr algn="ctr"/>
            <a:r>
              <a:rPr lang="fr-FR" dirty="0">
                <a:solidFill>
                  <a:srgbClr val="0070C0"/>
                </a:solidFill>
                <a:latin typeface="Comic Sans MS" panose="030F0902030302020204" pitchFamily="66" charset="0"/>
              </a:rPr>
              <a:t>confondues.</a:t>
            </a:r>
            <a:endParaRPr lang="fr-FR" sz="14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pic>
        <p:nvPicPr>
          <p:cNvPr id="16" name="Image 15" descr="D:\Cours Mathématiques\Seconde\Cours 2014_2015\Fonctions\Résolution des équations\CC.png">
            <a:extLst>
              <a:ext uri="{FF2B5EF4-FFF2-40B4-BE49-F238E27FC236}">
                <a16:creationId xmlns:a16="http://schemas.microsoft.com/office/drawing/2014/main" id="{5AD02998-29F3-2747-BD10-1E24809170C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9318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0FADBCF-0C1D-C647-BDBF-7E8B2335C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D29EA50-E119-E643-86D3-63FAE63C2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7</a:t>
            </a:fld>
            <a:endParaRPr lang="fr-FR"/>
          </a:p>
        </p:txBody>
      </p:sp>
      <p:pic>
        <p:nvPicPr>
          <p:cNvPr id="4" name="Image 3" descr="D:\Cours Mathématiques\Seconde\Cours 2014_2015\Fonctions\Résolution des équations\CC.png">
            <a:extLst>
              <a:ext uri="{FF2B5EF4-FFF2-40B4-BE49-F238E27FC236}">
                <a16:creationId xmlns:a16="http://schemas.microsoft.com/office/drawing/2014/main" id="{4B0E866D-6B32-0845-9BE0-EF5669F781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14508913-83F6-E947-BE0A-7A139DD2B761}"/>
                  </a:ext>
                </a:extLst>
              </p:cNvPr>
              <p:cNvSpPr txBox="1"/>
              <p:nvPr/>
            </p:nvSpPr>
            <p:spPr>
              <a:xfrm>
                <a:off x="1061582" y="523675"/>
                <a:ext cx="5819285" cy="105163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Propriété: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Soit une droite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d’équation réduite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𝒎𝒙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; </m:t>
                        </m:r>
                        <m:sSub>
                          <m:sSubPr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; 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deux points distincts de la droite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Le coefficient directeur de la droite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, est le réel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. </a:t>
                </a:r>
              </a:p>
            </p:txBody>
          </p:sp>
        </mc:Choice>
        <mc:Fallback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14508913-83F6-E947-BE0A-7A139DD2B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582" y="523675"/>
                <a:ext cx="5819285" cy="10516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2FD21892-ED63-0846-8E98-63FE513D9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833" y="359833"/>
            <a:ext cx="1215477" cy="121547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B182E6E-1DFB-FE41-B045-BE5661DF5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539" y="1946098"/>
            <a:ext cx="8804350" cy="344044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46B07C5-6AFC-AD4E-8184-2FA43C671DF4}"/>
              </a:ext>
            </a:extLst>
          </p:cNvPr>
          <p:cNvSpPr txBox="1"/>
          <p:nvPr/>
        </p:nvSpPr>
        <p:spPr>
          <a:xfrm>
            <a:off x="1061582" y="1946098"/>
            <a:ext cx="1047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Comic Sans MS" panose="030F0902030302020204" pitchFamily="66" charset="0"/>
              </a:rPr>
              <a:t>Exemple :</a:t>
            </a:r>
          </a:p>
        </p:txBody>
      </p:sp>
    </p:spTree>
    <p:extLst>
      <p:ext uri="{BB962C8B-B14F-4D97-AF65-F5344CB8AC3E}">
        <p14:creationId xmlns:p14="http://schemas.microsoft.com/office/powerpoint/2010/main" val="2344147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00A09D4-D2AF-B948-91E8-81B9D90C8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32E4D12-335D-3F41-9EEC-0B4AEC62C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8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0551B3-143E-3241-8FCF-0C1497CC8C50}"/>
              </a:ext>
            </a:extLst>
          </p:cNvPr>
          <p:cNvSpPr/>
          <p:nvPr/>
        </p:nvSpPr>
        <p:spPr>
          <a:xfrm>
            <a:off x="528361" y="332458"/>
            <a:ext cx="5740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4</a:t>
            </a:r>
            <a:r>
              <a:rPr lang="fr-FR" b="1" dirty="0">
                <a:solidFill>
                  <a:srgbClr val="00B05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°) Système de deux équations à deux inconnues</a:t>
            </a:r>
            <a:r>
              <a:rPr lang="fr-FR" b="1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endParaRPr lang="fr-FR" sz="16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23CC4805-5FE2-F84D-A9E9-460505BA5F52}"/>
                  </a:ext>
                </a:extLst>
              </p:cNvPr>
              <p:cNvSpPr txBox="1"/>
              <p:nvPr/>
            </p:nvSpPr>
            <p:spPr>
              <a:xfrm>
                <a:off x="1041021" y="883682"/>
                <a:ext cx="9948557" cy="16501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Définition: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Un système linéaire de deux équations à deux inconnues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est un système qui peut s’écrire sous la forme 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𝒂𝒙</m:t>
                              </m:r>
                              <m:r>
                                <a:rPr lang="fr-F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𝒃𝒚</m:t>
                              </m:r>
                              <m:r>
                                <a:rPr lang="fr-F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fr-FR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fr-FR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fr-F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fr-FR" sz="14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fr-F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fr-F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fr-FR" sz="1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sz="1400" b="1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où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sont des nombres réels fixés avec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;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;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≠(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Une solution de ce système est une couple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;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de nombres réels tel que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vérifient simultanément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les deux équations.</a:t>
                </a:r>
              </a:p>
            </p:txBody>
          </p:sp>
        </mc:Choice>
        <mc:Fallback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23CC4805-5FE2-F84D-A9E9-460505BA5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21" y="883682"/>
                <a:ext cx="9948557" cy="1650132"/>
              </a:xfrm>
              <a:prstGeom prst="rect">
                <a:avLst/>
              </a:prstGeom>
              <a:blipFill>
                <a:blip r:embed="rId2"/>
                <a:stretch>
                  <a:fillRect t="-35338" b="-488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64E2BDF-C3E7-954D-88E6-DB485E84A9F7}"/>
                  </a:ext>
                </a:extLst>
              </p:cNvPr>
              <p:cNvSpPr txBox="1"/>
              <p:nvPr/>
            </p:nvSpPr>
            <p:spPr>
              <a:xfrm>
                <a:off x="1041020" y="2715706"/>
                <a:ext cx="10114757" cy="186557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Propriété: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On considère le système linéaire suivant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𝒂𝒙</m:t>
                            </m:r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𝒃𝒚</m:t>
                            </m:r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e>
                            <m:sSup>
                              <m:sSupPr>
                                <m:ctrlPr>
                                  <a:rPr lang="fr-FR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fr-FR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fr-FR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fr-FR" sz="14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eqArr>
                      </m:e>
                    </m:d>
                  </m:oMath>
                </a14:m>
                <a:endParaRPr lang="fr-FR" sz="1400" b="1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où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sont des nombres réels fixés avec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;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fr-FR" sz="1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;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≠(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endParaRPr lang="fr-FR" sz="1400" b="1" dirty="0">
                  <a:solidFill>
                    <a:srgbClr val="C0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Ce système est un unique couple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;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solution si et seulement si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Ce couple </a:t>
                </a:r>
                <a14:m>
                  <m:oMath xmlns:m="http://schemas.openxmlformats.org/officeDocument/2006/math">
                    <m:r>
                      <a:rPr lang="fr-FR" sz="1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;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 correspond aux coordonnées du point d’intersection des deux droites associées aux équations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du système. </a:t>
                </a:r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64E2BDF-C3E7-954D-88E6-DB485E84A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20" y="2715706"/>
                <a:ext cx="10114757" cy="1865575"/>
              </a:xfrm>
              <a:prstGeom prst="rect">
                <a:avLst/>
              </a:prstGeom>
              <a:blipFill>
                <a:blip r:embed="rId3"/>
                <a:stretch>
                  <a:fillRect t="-42000" b="-21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8E2B8F90-82F4-4A43-821D-B947687AC239}"/>
              </a:ext>
            </a:extLst>
          </p:cNvPr>
          <p:cNvSpPr txBox="1"/>
          <p:nvPr/>
        </p:nvSpPr>
        <p:spPr>
          <a:xfrm>
            <a:off x="1041020" y="4707642"/>
            <a:ext cx="6046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7030A0"/>
                </a:solidFill>
                <a:latin typeface="Comic Sans MS" panose="030F0902030302020204" pitchFamily="66" charset="0"/>
              </a:rPr>
              <a:t>Remarque :</a:t>
            </a:r>
          </a:p>
          <a:p>
            <a:r>
              <a:rPr lang="fr-FR" sz="1400" dirty="0">
                <a:latin typeface="Comic Sans MS" panose="030F0902030302020204" pitchFamily="66" charset="0"/>
              </a:rPr>
              <a:t>Cela permet d’affirmer si les deux droites sont sécantes ou parallèles.</a:t>
            </a:r>
          </a:p>
        </p:txBody>
      </p:sp>
      <p:cxnSp>
        <p:nvCxnSpPr>
          <p:cNvPr id="9" name="Connecteur en arc 8">
            <a:extLst>
              <a:ext uri="{FF2B5EF4-FFF2-40B4-BE49-F238E27FC236}">
                <a16:creationId xmlns:a16="http://schemas.microsoft.com/office/drawing/2014/main" id="{52742DF9-AA9A-D848-BA6E-C2E7345A033A}"/>
              </a:ext>
            </a:extLst>
          </p:cNvPr>
          <p:cNvCxnSpPr>
            <a:cxnSpLocks/>
            <a:stCxn id="7" idx="1"/>
          </p:cNvCxnSpPr>
          <p:nvPr/>
        </p:nvCxnSpPr>
        <p:spPr>
          <a:xfrm rot="10800000" flipH="1">
            <a:off x="1041019" y="3970208"/>
            <a:ext cx="123901" cy="999044"/>
          </a:xfrm>
          <a:prstGeom prst="curvedConnector4">
            <a:avLst>
              <a:gd name="adj1" fmla="val -184502"/>
              <a:gd name="adj2" fmla="val 99453"/>
            </a:avLst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D:\Cours Mathématiques\Seconde\Cours 2014_2015\Fonctions\Résolution des équations\CC.png">
            <a:extLst>
              <a:ext uri="{FF2B5EF4-FFF2-40B4-BE49-F238E27FC236}">
                <a16:creationId xmlns:a16="http://schemas.microsoft.com/office/drawing/2014/main" id="{C0EE1708-3782-EE4A-A38A-A8C45564CD3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9A97042-8877-F543-92F5-015E644C64C6}"/>
              </a:ext>
            </a:extLst>
          </p:cNvPr>
          <p:cNvSpPr txBox="1"/>
          <p:nvPr/>
        </p:nvSpPr>
        <p:spPr>
          <a:xfrm>
            <a:off x="7490300" y="4661748"/>
            <a:ext cx="3411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C00000"/>
                </a:solidFill>
                <a:latin typeface="Comic Sans MS" panose="030F0902030302020204" pitchFamily="66" charset="0"/>
              </a:rPr>
              <a:t>Méthodes de résolution :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65B870C-0C6F-694C-823A-E3BAF7AEC0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199" y="5069944"/>
            <a:ext cx="1161229" cy="116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12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{F11AE968-09E2-B342-A895-15D6737C2E1C}tf10001077</Template>
  <TotalTime>1345</TotalTime>
  <Words>1093</Words>
  <Application>Microsoft Macintosh PowerPoint</Application>
  <PresentationFormat>Grand écran</PresentationFormat>
  <Paragraphs>101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Cambria Math</vt:lpstr>
      <vt:lpstr>Comic Sans MS</vt:lpstr>
      <vt:lpstr>Impact</vt:lpstr>
      <vt:lpstr>Symbol</vt:lpstr>
      <vt:lpstr>Times New Roman</vt:lpstr>
      <vt:lpstr>Wingdings</vt:lpstr>
      <vt:lpstr>Grand événement</vt:lpstr>
      <vt:lpstr>Thème: géométrie     séquence 10 :  Représenter et caractériser les droites du plan               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Thème: analyse      séquence 1:           Le second degré</dc:title>
  <dc:creator>MEVEL CHRISTOPHE</dc:creator>
  <cp:lastModifiedBy>Christophe Mevel</cp:lastModifiedBy>
  <cp:revision>90</cp:revision>
  <dcterms:created xsi:type="dcterms:W3CDTF">2014-09-05T11:48:57Z</dcterms:created>
  <dcterms:modified xsi:type="dcterms:W3CDTF">2020-05-22T11:23:08Z</dcterms:modified>
</cp:coreProperties>
</file>