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501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0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7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84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7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96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3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2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33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22/05/2020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8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5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22/05/2020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5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8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emf"/><Relationship Id="rId6" Type="http://schemas.openxmlformats.org/officeDocument/2006/relationships/image" Target="../media/image90.png"/><Relationship Id="rId10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000" dirty="0"/>
              <a:t>Thème: géométrie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 dirty="0"/>
              <a:t>séquence 10 :</a:t>
            </a:r>
            <a:br>
              <a:rPr lang="fr-FR" sz="3200" dirty="0"/>
            </a:br>
            <a:r>
              <a:rPr lang="fr-FR" sz="3200" dirty="0"/>
              <a:t> Représenter et caractériser les droites du plan</a:t>
            </a:r>
            <a:br>
              <a:rPr lang="fr-FR" sz="3200" dirty="0"/>
            </a:br>
            <a:r>
              <a:rPr lang="fr-FR" sz="3200" dirty="0"/>
              <a:t>	                 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5DABEE-A5D9-364D-8FDC-9A219F4A3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432">
            <a:off x="8408462" y="203443"/>
            <a:ext cx="2260600" cy="135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9D8302-DCBA-274C-8322-5AED8E05E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24">
            <a:off x="2089775" y="2708576"/>
            <a:ext cx="5699376" cy="22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528361" y="332458"/>
                <a:ext cx="4283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</a:t>
                </a:r>
                <a:r>
                  <a:rPr lang="fr-FR" b="1" dirty="0"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°) </a:t>
                </a:r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d’une droite</a:t>
                </a:r>
                <a:endParaRPr lang="fr-FR" sz="16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1" y="332458"/>
                <a:ext cx="4283545" cy="369332"/>
              </a:xfrm>
              <a:prstGeom prst="rect">
                <a:avLst/>
              </a:prstGeom>
              <a:blipFill>
                <a:blip r:embed="rId2"/>
                <a:stretch>
                  <a:fillRect l="-1183" t="-3333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754812" y="1204558"/>
                <a:ext cx="5749505" cy="73866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Un vecteur directeur d’une droite (d) est un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non nul, dont …………………………………………. est celle de (d).</a:t>
                </a: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2" y="1204558"/>
                <a:ext cx="5749505" cy="738664"/>
              </a:xfrm>
              <a:prstGeom prst="rect">
                <a:avLst/>
              </a:prstGeom>
              <a:blipFill>
                <a:blip r:embed="rId3"/>
                <a:stretch>
                  <a:fillRect r="-219" b="-6557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85801" y="2597272"/>
                <a:ext cx="9655940" cy="128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Conséquences 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</a:t>
                </a:r>
                <a:r>
                  <a:rPr lang="fr-FR" sz="1400" dirty="0">
                    <a:latin typeface="Comic Sans MS" panose="030F0702030302020204" pitchFamily="66" charset="0"/>
                  </a:rPr>
                  <a:t> La donnée d’un point A et d’un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non nul définit une droite (d) unique.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</a:t>
                </a:r>
                <a:r>
                  <a:rPr lang="fr-FR" sz="1400" dirty="0">
                    <a:latin typeface="Comic Sans MS" panose="030F0702030302020204" pitchFamily="66" charset="0"/>
                  </a:rPr>
                  <a:t> Si A et B sont deux points distincts de (d),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un vecteur directeur de (d).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</a:t>
                </a:r>
                <a:r>
                  <a:rPr lang="fr-FR" sz="1400" dirty="0">
                    <a:latin typeface="Comic Sans MS" panose="030F0702030302020204" pitchFamily="66" charset="0"/>
                  </a:rPr>
                  <a:t>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un vecteur directeur de (d), alors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aussi un vecteur directeur de (d).</a:t>
                </a:r>
              </a:p>
              <a:p>
                <a:pPr>
                  <a:spcAft>
                    <a:spcPts val="0"/>
                  </a:spcAft>
                </a:pP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7272"/>
                <a:ext cx="9655940" cy="1289456"/>
              </a:xfrm>
              <a:prstGeom prst="rect">
                <a:avLst/>
              </a:prstGeom>
              <a:blipFill rotWithShape="0">
                <a:blip r:embed="rId9"/>
                <a:stretch>
                  <a:fillRect l="-190" t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1" t="31616" r="35788" b="36302"/>
          <a:stretch>
            <a:fillRect/>
          </a:stretch>
        </p:blipFill>
        <p:spPr bwMode="auto">
          <a:xfrm>
            <a:off x="7377561" y="643918"/>
            <a:ext cx="2964180" cy="1844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8859651" y="1750604"/>
                <a:ext cx="363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51" y="1750604"/>
                <a:ext cx="3636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9606678" y="701790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(d)</a:t>
            </a:r>
          </a:p>
        </p:txBody>
      </p: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4371975" y="7368540"/>
            <a:ext cx="4404360" cy="2637790"/>
            <a:chOff x="2485" y="9315"/>
            <a:chExt cx="6936" cy="4154"/>
          </a:xfrm>
        </p:grpSpPr>
        <p:sp>
          <p:nvSpPr>
            <p:cNvPr id="22" name="Text Box 120"/>
            <p:cNvSpPr txBox="1">
              <a:spLocks noChangeArrowheads="1"/>
            </p:cNvSpPr>
            <p:nvPr/>
          </p:nvSpPr>
          <p:spPr bwMode="auto">
            <a:xfrm>
              <a:off x="2485" y="9315"/>
              <a:ext cx="6936" cy="41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1"/>
            <p:cNvSpPr txBox="1">
              <a:spLocks noChangeArrowheads="1"/>
            </p:cNvSpPr>
            <p:nvPr/>
          </p:nvSpPr>
          <p:spPr bwMode="auto">
            <a:xfrm>
              <a:off x="3549" y="12716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22"/>
            <p:cNvSpPr txBox="1">
              <a:spLocks noChangeArrowheads="1"/>
            </p:cNvSpPr>
            <p:nvPr/>
          </p:nvSpPr>
          <p:spPr bwMode="auto">
            <a:xfrm>
              <a:off x="4599" y="12322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3"/>
            <p:cNvSpPr txBox="1">
              <a:spLocks noChangeArrowheads="1"/>
            </p:cNvSpPr>
            <p:nvPr/>
          </p:nvSpPr>
          <p:spPr bwMode="auto">
            <a:xfrm>
              <a:off x="6144" y="11520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24"/>
            <p:cNvSpPr txBox="1">
              <a:spLocks noChangeArrowheads="1"/>
            </p:cNvSpPr>
            <p:nvPr/>
          </p:nvSpPr>
          <p:spPr bwMode="auto">
            <a:xfrm>
              <a:off x="6699" y="10500"/>
              <a:ext cx="351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(d)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685801" y="4046929"/>
                <a:ext cx="9594293" cy="78265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Théorème (admis):</a:t>
                </a:r>
                <a:endParaRPr kumimoji="0" lang="fr-FR" altLang="fr-FR" sz="1400" b="1" i="0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(d) et (d’) sont deux droites de vecteurs directeurs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𝒆𝒕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Dire que (d) et (d’) sont parallèles équivaut à dire que ………………………………………………………………………………………………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4046929"/>
                <a:ext cx="9594293" cy="782650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41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178342" y="2412531"/>
                <a:ext cx="10217558" cy="184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Démonstration 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(d) est la droite passant par le point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Un point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appartient à la droite (d) si et seulement si,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sont colinéaires, c’est-à-dire 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soit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Cette équation s’écrit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 avec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car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un vecteur directeur de (d).</a:t>
                </a:r>
              </a:p>
              <a:p>
                <a:endPara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2412531"/>
                <a:ext cx="10217558" cy="1843582"/>
              </a:xfrm>
              <a:prstGeom prst="rect">
                <a:avLst/>
              </a:prstGeom>
              <a:blipFill rotWithShape="0">
                <a:blip r:embed="rId2"/>
                <a:stretch>
                  <a:fillRect l="-477" t="-6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28361" y="332458"/>
            <a:ext cx="465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Equations cartésiennes d’une droite </a:t>
            </a:r>
            <a:endParaRPr lang="fr-FR" sz="1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178342" y="1536891"/>
                <a:ext cx="8883714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Toute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 une équation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……………………………………………………………………………..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 vecteur ……………………..est alors un vecteur …………………………….. de d.</a:t>
                </a: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1536891"/>
                <a:ext cx="8883714" cy="738664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362974" y="965452"/>
            <a:ext cx="510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2.1) Droite définie par un point et un vecteur directeur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178342" y="4986331"/>
                <a:ext cx="10527754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Une équation d’une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𝒂𝒗𝒆𝒄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est appelée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…………………………………………………….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4986331"/>
                <a:ext cx="10527754" cy="52322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268083" y="4131183"/>
                <a:ext cx="8641533" cy="610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Exemple:</a:t>
                </a:r>
                <a:r>
                  <a:rPr lang="fr-FR" sz="1400" dirty="0">
                    <a:latin typeface="Comic Sans MS" panose="030F0702030302020204" pitchFamily="66" charset="0"/>
                  </a:rPr>
                  <a:t> Soit la droite d d’équation 4x + 7y -12 = 0. Un vecteur directeur de cette droite d est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Attention,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serait une réponse tout aussi acceptable. (Vecteurs égaux)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83" y="4131183"/>
                <a:ext cx="8641533" cy="610295"/>
              </a:xfrm>
              <a:prstGeom prst="rect">
                <a:avLst/>
              </a:prstGeom>
              <a:blipFill>
                <a:blip r:embed="rId6"/>
                <a:stretch>
                  <a:fillRect l="-147" b="-61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64B745E0-55D8-FB4F-A645-B1441DD5D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41" y="1455602"/>
            <a:ext cx="915147" cy="9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1311216" y="603142"/>
                <a:ext cx="52765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2.2) Ensemble des points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latin typeface="Comic Sans MS" panose="030F0702030302020204" pitchFamily="66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603142"/>
                <a:ext cx="5276509" cy="307777"/>
              </a:xfrm>
              <a:prstGeom prst="rect">
                <a:avLst/>
              </a:prstGeom>
              <a:blipFill>
                <a:blip r:embed="rId3"/>
                <a:stretch>
                  <a:fillRect l="-240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11216" y="1146184"/>
                <a:ext cx="9575320" cy="10261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 :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L’ensemble des points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…………………………………………...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………………………………………………………………………………………………………………………………………………………………………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1146184"/>
                <a:ext cx="9575320" cy="1026115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11216" y="2324280"/>
                <a:ext cx="7962180" cy="221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Démonstration :</a:t>
                </a:r>
                <a:endParaRPr lang="fr-FR" sz="140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note E l’ensemble des points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cherche un point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l’ensemble E.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on choisit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quelconque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on choisit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quelconque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Dans les deux situations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un point de E et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2324280"/>
                <a:ext cx="7962180" cy="2215863"/>
              </a:xfrm>
              <a:prstGeom prst="rect">
                <a:avLst/>
              </a:prstGeom>
              <a:blipFill>
                <a:blip r:embed="rId5"/>
                <a:stretch>
                  <a:fillRect l="-159" b="-2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5833" y="4431205"/>
                <a:ext cx="9969260" cy="1209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point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appartient à E si et seulement si,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c’est-à-dire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soit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cette dernière égalité équivaut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colinéaires.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Donc l’ensemble E est la droite passant par A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33" y="4431205"/>
                <a:ext cx="9969260" cy="12095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A33C4AAA-41D9-C248-914E-0D5BEE8AD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85" y="2832613"/>
            <a:ext cx="1082415" cy="10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6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502EE7B-29E8-C64E-8261-0E9202D8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0A4D89-53D6-C547-9C03-92576D2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8B069-BDD5-9B4A-BB10-001ADE65560F}"/>
              </a:ext>
            </a:extLst>
          </p:cNvPr>
          <p:cNvSpPr/>
          <p:nvPr/>
        </p:nvSpPr>
        <p:spPr>
          <a:xfrm>
            <a:off x="528361" y="332458"/>
            <a:ext cx="407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3°) 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Equation réduite d’une droite </a:t>
            </a:r>
            <a:endParaRPr lang="fr-FR" sz="1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88CA169-1DAB-8648-8AB4-8B7924D325C7}"/>
                  </a:ext>
                </a:extLst>
              </p:cNvPr>
              <p:cNvSpPr txBox="1"/>
              <p:nvPr/>
            </p:nvSpPr>
            <p:spPr>
              <a:xfrm>
                <a:off x="1066073" y="1096624"/>
                <a:ext cx="8560485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Soit 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admettant pour équation cartésienne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……………..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alors 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………………………………………………………………………… et admet une équation,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appelée …………………………………………………..,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………………………………………….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88CA169-1DAB-8648-8AB4-8B7924D32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3" y="1096624"/>
                <a:ext cx="8560485" cy="954107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3616010B-431E-0747-9E49-A4FFE5A9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26" y="2789958"/>
            <a:ext cx="4346960" cy="273473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F4A4C7C-CD6B-6F42-A066-76A329C4C8F4}"/>
              </a:ext>
            </a:extLst>
          </p:cNvPr>
          <p:cNvSpPr txBox="1"/>
          <p:nvPr/>
        </p:nvSpPr>
        <p:spPr>
          <a:xfrm>
            <a:off x="1066073" y="2174404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D70C69-E83A-BC4F-A96C-359B498FB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4" y="2772506"/>
            <a:ext cx="4381258" cy="27521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1242820-0BCA-AF41-8AFA-710F88E504DD}"/>
              </a:ext>
            </a:extLst>
          </p:cNvPr>
          <p:cNvSpPr txBox="1"/>
          <p:nvPr/>
        </p:nvSpPr>
        <p:spPr>
          <a:xfrm>
            <a:off x="1796190" y="2482181"/>
            <a:ext cx="412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Équation cartésienne pour les droites </a:t>
            </a:r>
            <a:r>
              <a:rPr lang="fr-FR" sz="1400" dirty="0" err="1">
                <a:latin typeface="Comic Sans MS" panose="030F0902030302020204" pitchFamily="66" charset="0"/>
              </a:rPr>
              <a:t>D</a:t>
            </a:r>
            <a:r>
              <a:rPr lang="fr-FR" sz="1400" baseline="-25000" dirty="0" err="1">
                <a:latin typeface="Comic Sans MS" panose="030F0902030302020204" pitchFamily="66" charset="0"/>
              </a:rPr>
              <a:t>f</a:t>
            </a:r>
            <a:r>
              <a:rPr lang="fr-FR" sz="1400" dirty="0">
                <a:latin typeface="Comic Sans MS" panose="030F0902030302020204" pitchFamily="66" charset="0"/>
              </a:rPr>
              <a:t> et D</a:t>
            </a:r>
            <a:r>
              <a:rPr lang="fr-FR" sz="1400" baseline="-25000" dirty="0">
                <a:latin typeface="Comic Sans MS" panose="030F0902030302020204" pitchFamily="66" charset="0"/>
              </a:rPr>
              <a:t>g</a:t>
            </a:r>
            <a:r>
              <a:rPr lang="fr-FR" sz="1400" dirty="0">
                <a:latin typeface="Comic Sans MS" panose="030F0902030302020204" pitchFamily="66" charset="0"/>
              </a:rPr>
              <a:t> 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D1EA49-6E2A-F748-AAA8-95A58562DA56}"/>
              </a:ext>
            </a:extLst>
          </p:cNvPr>
          <p:cNvSpPr txBox="1"/>
          <p:nvPr/>
        </p:nvSpPr>
        <p:spPr>
          <a:xfrm>
            <a:off x="6930279" y="2445565"/>
            <a:ext cx="376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Équation réduite pour les droites </a:t>
            </a:r>
            <a:r>
              <a:rPr lang="fr-FR" sz="1400" dirty="0" err="1">
                <a:latin typeface="Comic Sans MS" panose="030F0902030302020204" pitchFamily="66" charset="0"/>
              </a:rPr>
              <a:t>D</a:t>
            </a:r>
            <a:r>
              <a:rPr lang="fr-FR" sz="1400" baseline="-25000" dirty="0" err="1">
                <a:latin typeface="Comic Sans MS" panose="030F0902030302020204" pitchFamily="66" charset="0"/>
              </a:rPr>
              <a:t>h</a:t>
            </a:r>
            <a:r>
              <a:rPr lang="fr-FR" sz="1400" dirty="0">
                <a:latin typeface="Comic Sans MS" panose="030F0902030302020204" pitchFamily="66" charset="0"/>
              </a:rPr>
              <a:t> et D</a:t>
            </a:r>
            <a:r>
              <a:rPr lang="fr-FR" sz="1400" baseline="-25000" dirty="0">
                <a:latin typeface="Comic Sans MS" panose="030F0902030302020204" pitchFamily="66" charset="0"/>
              </a:rPr>
              <a:t>i</a:t>
            </a:r>
            <a:r>
              <a:rPr lang="fr-FR" sz="1400" dirty="0">
                <a:latin typeface="Comic Sans MS" panose="030F0902030302020204" pitchFamily="66" charset="0"/>
              </a:rPr>
              <a:t> 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A2CEBC8-2736-424B-AEB8-A582D2898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4" y="3445659"/>
            <a:ext cx="1062567" cy="106256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01F17DE-4DC4-924A-B82D-4021A8BCA9F5}"/>
              </a:ext>
            </a:extLst>
          </p:cNvPr>
          <p:cNvSpPr txBox="1"/>
          <p:nvPr/>
        </p:nvSpPr>
        <p:spPr>
          <a:xfrm>
            <a:off x="1368161" y="745318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3.1) Droite parallèle à l’axe des ordonnées</a:t>
            </a:r>
          </a:p>
        </p:txBody>
      </p:sp>
      <p:pic>
        <p:nvPicPr>
          <p:cNvPr id="21" name="Image 20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B90C2204-A54D-0048-B1AF-ED1FB643CE8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E5A46F7-7C99-4448-AAAA-6882CCE6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715C09-6C03-9942-BCA3-6E237E6A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75FB5A-D409-C349-A7C2-22E1981EAB99}"/>
              </a:ext>
            </a:extLst>
          </p:cNvPr>
          <p:cNvSpPr txBox="1"/>
          <p:nvPr/>
        </p:nvSpPr>
        <p:spPr>
          <a:xfrm>
            <a:off x="1330583" y="407115"/>
            <a:ext cx="431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3.2) Droite non parallèle à l’axe des ordonnées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78CCD88-55B4-D846-98C8-E2CE2A254E60}"/>
                  </a:ext>
                </a:extLst>
              </p:cNvPr>
              <p:cNvSpPr txBox="1"/>
              <p:nvPr/>
            </p:nvSpPr>
            <p:spPr>
              <a:xfrm>
                <a:off x="1041021" y="883682"/>
                <a:ext cx="10532114" cy="1169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Soit 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admettant pour équation cartésienne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admet ………………………………………………………….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………………………………………………………………………….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Cette équation est appelée ……………………………………………….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le réel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est …………………………………………………………………………..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(taux d’accroissement)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………………………………………………………………...  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78CCD88-55B4-D846-98C8-E2CE2A254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1" y="883682"/>
                <a:ext cx="10532114" cy="1169551"/>
              </a:xfrm>
              <a:prstGeom prst="rect">
                <a:avLst/>
              </a:prstGeom>
              <a:blipFill>
                <a:blip r:embed="rId2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20FFEF4E-E838-2644-AC9F-C2533339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3" y="3365533"/>
            <a:ext cx="1079500" cy="1079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51B0DE0-B342-164D-A09D-369196ECF7CA}"/>
              </a:ext>
            </a:extLst>
          </p:cNvPr>
          <p:cNvSpPr txBox="1"/>
          <p:nvPr/>
        </p:nvSpPr>
        <p:spPr>
          <a:xfrm>
            <a:off x="1066073" y="2174404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5AB216B-8D8B-9143-8B69-70EF0B3B2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16" y="2772123"/>
            <a:ext cx="4028836" cy="24358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8E8AB7-35D9-C74A-A5B8-94A9E5FE7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09" y="2772123"/>
            <a:ext cx="3876532" cy="24358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DDBEA51-8A0A-E941-9613-38B3C84C7ABE}"/>
              </a:ext>
            </a:extLst>
          </p:cNvPr>
          <p:cNvSpPr txBox="1"/>
          <p:nvPr/>
        </p:nvSpPr>
        <p:spPr>
          <a:xfrm>
            <a:off x="5800344" y="3443618"/>
            <a:ext cx="1468672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Comic Sans MS" panose="030F0902030302020204" pitchFamily="66" charset="0"/>
              </a:rPr>
              <a:t>Les droites 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omic Sans MS" panose="030F0902030302020204" pitchFamily="66" charset="0"/>
              </a:rPr>
              <a:t>sont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omic Sans MS" panose="030F0902030302020204" pitchFamily="66" charset="0"/>
              </a:rPr>
              <a:t>confondues.</a:t>
            </a:r>
            <a:endParaRPr lang="fr-FR" sz="1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Image 1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5AD02998-29F3-2747-BD10-1E24809170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1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FADBCF-0C1D-C647-BDBF-7E8B2335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29EA50-E119-E643-86D3-63FAE63C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4B0E866D-6B32-0845-9BE0-EF5669F781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4508913-83F6-E947-BE0A-7A139DD2B761}"/>
                  </a:ext>
                </a:extLst>
              </p:cNvPr>
              <p:cNvSpPr txBox="1"/>
              <p:nvPr/>
            </p:nvSpPr>
            <p:spPr>
              <a:xfrm>
                <a:off x="1061582" y="523675"/>
                <a:ext cx="6703566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Soit 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d’équation réduite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deux points distincts de 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 coefficient directeur de 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est le réel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4508913-83F6-E947-BE0A-7A139DD2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82" y="523675"/>
                <a:ext cx="6703566" cy="954107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2FD21892-ED63-0846-8E98-63FE513D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33" y="359833"/>
            <a:ext cx="1215477" cy="12154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182E6E-1DFB-FE41-B045-BE5661DF5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39" y="1946098"/>
            <a:ext cx="8804350" cy="34404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6B07C5-6AFC-AD4E-8184-2FA43C671DF4}"/>
              </a:ext>
            </a:extLst>
          </p:cNvPr>
          <p:cNvSpPr txBox="1"/>
          <p:nvPr/>
        </p:nvSpPr>
        <p:spPr>
          <a:xfrm>
            <a:off x="1061582" y="1946098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 :</a:t>
            </a:r>
          </a:p>
        </p:txBody>
      </p:sp>
    </p:spTree>
    <p:extLst>
      <p:ext uri="{BB962C8B-B14F-4D97-AF65-F5344CB8AC3E}">
        <p14:creationId xmlns:p14="http://schemas.microsoft.com/office/powerpoint/2010/main" val="234414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00A09D4-D2AF-B948-91E8-81B9D90C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2E4D12-335D-3F41-9EEC-0B4AEC62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551B3-143E-3241-8FCF-0C1497CC8C50}"/>
              </a:ext>
            </a:extLst>
          </p:cNvPr>
          <p:cNvSpPr/>
          <p:nvPr/>
        </p:nvSpPr>
        <p:spPr>
          <a:xfrm>
            <a:off x="528361" y="332458"/>
            <a:ext cx="574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4</a:t>
            </a:r>
            <a:r>
              <a:rPr lang="fr-FR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Système de deux équations à deux inconnues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fr-FR" sz="1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3CC4805-5FE2-F84D-A9E9-460505BA5F52}"/>
                  </a:ext>
                </a:extLst>
              </p:cNvPr>
              <p:cNvSpPr txBox="1"/>
              <p:nvPr/>
            </p:nvSpPr>
            <p:spPr>
              <a:xfrm>
                <a:off x="1041021" y="883682"/>
                <a:ext cx="9948557" cy="16501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Un système linéaire de deux équations à deux inconnues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est un système qui peut s’écrire sous la forme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𝒂𝒙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𝒃𝒚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sont des nombres réels fixés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Une solution de ce système est une couple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 nombres réels tel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vérifient simultanément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les deux équations.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3CC4805-5FE2-F84D-A9E9-460505BA5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1" y="883682"/>
                <a:ext cx="9948557" cy="1650132"/>
              </a:xfrm>
              <a:prstGeom prst="rect">
                <a:avLst/>
              </a:prstGeom>
              <a:blipFill>
                <a:blip r:embed="rId2"/>
                <a:stretch>
                  <a:fillRect t="-35338" b="-488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64E2BDF-C3E7-954D-88E6-DB485E84A9F7}"/>
                  </a:ext>
                </a:extLst>
              </p:cNvPr>
              <p:cNvSpPr txBox="1"/>
              <p:nvPr/>
            </p:nvSpPr>
            <p:spPr>
              <a:xfrm>
                <a:off x="1041020" y="2715706"/>
                <a:ext cx="10321544" cy="18655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On considère le système linéaire suivant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𝒃𝒚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sont des nombres réels fixés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Ce système est …………………………………………………………………………………………………….si et seulement 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…………………………….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Ce couple 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correspond ………………………………………………………………………………………………………. des deux droites associées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aux équations du système. 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64E2BDF-C3E7-954D-88E6-DB485E84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0" y="2715706"/>
                <a:ext cx="10321544" cy="1865575"/>
              </a:xfrm>
              <a:prstGeom prst="rect">
                <a:avLst/>
              </a:prstGeom>
              <a:blipFill>
                <a:blip r:embed="rId3"/>
                <a:stretch>
                  <a:fillRect t="-42000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8E2B8F90-82F4-4A43-821D-B947687AC239}"/>
              </a:ext>
            </a:extLst>
          </p:cNvPr>
          <p:cNvSpPr txBox="1"/>
          <p:nvPr/>
        </p:nvSpPr>
        <p:spPr>
          <a:xfrm>
            <a:off x="1041020" y="4707642"/>
            <a:ext cx="6700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Remarque :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Cela permet d’affirmer si les deux droites </a:t>
            </a:r>
            <a:r>
              <a:rPr lang="fr-FR" sz="1400">
                <a:latin typeface="Comic Sans MS" panose="030F0902030302020204" pitchFamily="66" charset="0"/>
              </a:rPr>
              <a:t>sont ……………………………………………………..</a:t>
            </a:r>
            <a:endParaRPr lang="fr-FR" sz="1400" dirty="0">
              <a:latin typeface="Comic Sans MS" panose="030F0902030302020204" pitchFamily="66" charset="0"/>
            </a:endParaRPr>
          </a:p>
        </p:txBody>
      </p:sp>
      <p:cxnSp>
        <p:nvCxnSpPr>
          <p:cNvPr id="9" name="Connecteur en arc 8">
            <a:extLst>
              <a:ext uri="{FF2B5EF4-FFF2-40B4-BE49-F238E27FC236}">
                <a16:creationId xmlns:a16="http://schemas.microsoft.com/office/drawing/2014/main" id="{52742DF9-AA9A-D848-BA6E-C2E7345A033A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H="1">
            <a:off x="1041020" y="3970208"/>
            <a:ext cx="123900" cy="999044"/>
          </a:xfrm>
          <a:prstGeom prst="curvedConnector4">
            <a:avLst>
              <a:gd name="adj1" fmla="val -184504"/>
              <a:gd name="adj2" fmla="val 63093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C0EE1708-3782-EE4A-A38A-A8C45564CD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9A97042-8877-F543-92F5-015E644C64C6}"/>
              </a:ext>
            </a:extLst>
          </p:cNvPr>
          <p:cNvSpPr txBox="1"/>
          <p:nvPr/>
        </p:nvSpPr>
        <p:spPr>
          <a:xfrm>
            <a:off x="7490300" y="4661748"/>
            <a:ext cx="341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Méthodes de résolution :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65B870C-0C6F-694C-823A-E3BAF7AE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5069944"/>
            <a:ext cx="1161229" cy="11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2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{F11AE968-09E2-B342-A895-15D6737C2E1C}tf10001077</Template>
  <TotalTime>1721</TotalTime>
  <Words>998</Words>
  <Application>Microsoft Macintosh PowerPoint</Application>
  <PresentationFormat>Grand écran</PresentationFormat>
  <Paragraphs>102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Wingdings</vt:lpstr>
      <vt:lpstr>Grand événement</vt:lpstr>
      <vt:lpstr>Thème: géométrie     séquence 10 :  Représenter et caractériser les droites du plan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92</cp:revision>
  <dcterms:created xsi:type="dcterms:W3CDTF">2014-09-05T11:48:57Z</dcterms:created>
  <dcterms:modified xsi:type="dcterms:W3CDTF">2020-05-22T17:39:17Z</dcterms:modified>
</cp:coreProperties>
</file>