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88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15B1-17D3-4C6A-870C-4E2C137E33CE}" type="datetimeFigureOut">
              <a:rPr lang="fr-FR" smtClean="0"/>
              <a:t>28/10/2019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D4B9D-5CDC-491C-AB70-F936AE979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51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BB1C3-956B-483D-AD86-E27CD8BEC445}" type="datetimeFigureOut">
              <a:rPr lang="fr-FR" smtClean="0"/>
              <a:t>28/10/2019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F3D0A-AA0C-4B4E-8F94-9634008BA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74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F3D0A-AA0C-4B4E-8F94-9634008BA92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61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66D07B7-4367-498A-9AC0-29F503CB9F28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741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84AC-D208-4806-9682-5347E969251F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9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3E72-8B14-45C9-A9A6-CC9ED0B615D2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40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7715-41F1-4E45-BE63-4F1AB141C456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9486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9FBA-BE26-4843-9BCD-19A6513A1D71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66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EFF3-1EE9-41B9-BF0A-8619B39047AA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07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715-75BE-4CB0-AA05-46754FEEA61A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03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A486-B344-4444-9416-870ED2602394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14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5D35-F4A0-4C88-82B0-F3B6FE504DCD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3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743-F297-48E6-8CAE-AC327B7BA501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65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72C7-9183-4A0F-95DE-6BDC21A94E53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2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0E23-47A4-4746-A3CD-17F1812BEF48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9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C13C-8657-4618-BEDA-6AA8CA06A7A4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44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12BD-94AC-41DB-AA05-5332A3765282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20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9455-21D2-45BA-BAFF-C8B69FCB74EA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5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74D4-0532-472A-9F43-554A78DD7EAC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1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C4ED-290D-44C1-B4B4-3D083C365290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66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6B12265-0C6F-4A5A-B4F4-327AB872C67A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2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emf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00.png"/><Relationship Id="rId7" Type="http://schemas.openxmlformats.org/officeDocument/2006/relationships/image" Target="../media/image2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2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03130">
            <a:off x="372142" y="446271"/>
            <a:ext cx="7197726" cy="2421464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r>
              <a:rPr lang="fr-F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Thème: géométrie</a:t>
            </a:r>
            <a:br>
              <a:rPr lang="fr-FR" sz="4000" b="1" dirty="0"/>
            </a:br>
            <a:br>
              <a:rPr lang="fr-FR" sz="4000" b="1" dirty="0"/>
            </a:br>
            <a:r>
              <a:rPr lang="fr-FR" sz="3600" b="1" i="1" dirty="0"/>
              <a:t>Séquence 4 : </a:t>
            </a:r>
            <a:br>
              <a:rPr lang="fr-FR" sz="3600" b="1" i="1" dirty="0"/>
            </a:br>
            <a:r>
              <a:rPr lang="fr-FR" sz="3600" b="1" i="1" dirty="0"/>
              <a:t>Vecteurs, coordonnées et somme</a:t>
            </a:r>
            <a:endParaRPr lang="fr-FR" sz="4000" b="1" i="1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 rot="21420000">
            <a:off x="733959" y="4900788"/>
            <a:ext cx="4050792" cy="1197864"/>
          </a:xfrm>
        </p:spPr>
        <p:txBody>
          <a:bodyPr/>
          <a:lstStyle/>
          <a:p>
            <a:r>
              <a:rPr lang="en-US" sz="2000" i="1" dirty="0"/>
              <a:t>Mevel Christophe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 rot="21392070">
            <a:off x="7235556" y="4974287"/>
            <a:ext cx="907186" cy="498470"/>
          </a:xfrm>
        </p:spPr>
        <p:txBody>
          <a:bodyPr/>
          <a:lstStyle/>
          <a:p>
            <a:fld id="{D57F1E4F-1CFF-5643-939E-217C01CDF565}" type="slidenum">
              <a:rPr lang="en-US" sz="2800" smtClean="0"/>
              <a:pPr/>
              <a:t>1</a:t>
            </a:fld>
            <a:endParaRPr lang="en-US" sz="2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277">
            <a:off x="9752256" y="4852808"/>
            <a:ext cx="1117460" cy="39365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D740619-C266-6843-8C5C-4F5AA8951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71751">
            <a:off x="7515279" y="312344"/>
            <a:ext cx="3187700" cy="11938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AC909AB-F734-9448-8FF4-13F7487DF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88614">
            <a:off x="2125501" y="2746658"/>
            <a:ext cx="4546759" cy="230501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94F917E-6097-E945-9E4A-EC9992B4DC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653">
            <a:off x="9543069" y="2676420"/>
            <a:ext cx="1559196" cy="155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3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865239" y="403123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1°) Définitions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865239" y="3381465"/>
                <a:ext cx="6333785" cy="1197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Remarque:</a:t>
                </a:r>
                <a:r>
                  <a:rPr lang="fr-FR" sz="1400" dirty="0">
                    <a:latin typeface="Comic Sans MS" panose="030F0702030302020204" pitchFamily="66" charset="0"/>
                  </a:rPr>
                  <a:t> Le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se caractérise par…………………………………………………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…………………………………………………………………………………………………………………………………..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…………………………………………………………………………………………………………………………………….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39" y="3381465"/>
                <a:ext cx="6333785" cy="1197123"/>
              </a:xfrm>
              <a:prstGeom prst="rect">
                <a:avLst/>
              </a:prstGeom>
              <a:blipFill rotWithShape="0">
                <a:blip r:embed="rId2"/>
                <a:stretch>
                  <a:fillRect l="-2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65239" y="882486"/>
            <a:ext cx="10146890" cy="7386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Définition: Soient </a:t>
            </a:r>
            <a:r>
              <a:rPr lang="fr-FR" sz="14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A </a:t>
            </a:r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et </a:t>
            </a:r>
            <a:r>
              <a:rPr lang="fr-FR" sz="14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B </a:t>
            </a:r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deux points du plan.</a:t>
            </a:r>
          </a:p>
          <a:p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2129" y="1779185"/>
            <a:ext cx="2520000" cy="155528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865239" y="1786412"/>
            <a:ext cx="7236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Remarque :</a:t>
            </a:r>
            <a:r>
              <a:rPr lang="fr-FR" sz="1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Pour construire </a:t>
            </a:r>
            <a:r>
              <a:rPr lang="fr-FR" sz="1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D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, il suffit donc de construire le </a:t>
            </a:r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………………………………………… 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(éventuellement aplati) </a:t>
            </a:r>
            <a:r>
              <a:rPr lang="fr-FR" sz="1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ABDC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5239" y="2352788"/>
            <a:ext cx="7413522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éfinition: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65239" y="4309074"/>
            <a:ext cx="5501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Exemple d’application: </a:t>
            </a:r>
            <a:r>
              <a:rPr lang="fr-FR" sz="1400" dirty="0">
                <a:latin typeface="Comic Sans MS" panose="030F0702030302020204" pitchFamily="66" charset="0"/>
              </a:rPr>
              <a:t>Construire le point M’ associé au point M 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par la translation qui transforme E en F.</a:t>
            </a:r>
            <a:endParaRPr lang="fr-FR" sz="14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2129" y="3717208"/>
            <a:ext cx="3600000" cy="1706952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495" y="5809743"/>
            <a:ext cx="1117460" cy="39365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030FC6E-0467-8848-A051-93CA4CA65D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4633"/>
            <a:ext cx="1262912" cy="126291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A8E547F-2FC2-934D-AD04-665A29087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91" y="882486"/>
            <a:ext cx="768438" cy="7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0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65239" y="941889"/>
                <a:ext cx="9979742" cy="335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dirty="0">
                    <a:latin typeface="Comic Sans MS" panose="030F0702030302020204" pitchFamily="66" charset="0"/>
                  </a:rPr>
                  <a:t>Il y a différentes façons d’exprimer l’égalité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, où </a:t>
                </a:r>
                <a:r>
                  <a:rPr lang="fr-FR" sz="1400" i="1" dirty="0">
                    <a:latin typeface="Comic Sans MS" panose="030F0702030302020204" pitchFamily="66" charset="0"/>
                  </a:rPr>
                  <a:t>A </a:t>
                </a:r>
                <a:r>
                  <a:rPr lang="fr-FR" sz="1400" dirty="0">
                    <a:latin typeface="Comic Sans MS" panose="030F0702030302020204" pitchFamily="66" charset="0"/>
                  </a:rPr>
                  <a:t>et </a:t>
                </a:r>
                <a:r>
                  <a:rPr lang="fr-FR" sz="1400" i="1" dirty="0">
                    <a:latin typeface="Comic Sans MS" panose="030F0702030302020204" pitchFamily="66" charset="0"/>
                  </a:rPr>
                  <a:t>B </a:t>
                </a:r>
                <a:r>
                  <a:rPr lang="fr-FR" sz="1400" dirty="0">
                    <a:latin typeface="Comic Sans MS" panose="030F0702030302020204" pitchFamily="66" charset="0"/>
                  </a:rPr>
                  <a:t>sont deux points non confondus.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39" y="941889"/>
                <a:ext cx="9979742" cy="335348"/>
              </a:xfrm>
              <a:prstGeom prst="rect">
                <a:avLst/>
              </a:prstGeom>
              <a:blipFill rotWithShape="0">
                <a:blip r:embed="rId2"/>
                <a:stretch>
                  <a:fillRect l="-183" b="-163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865239" y="403123"/>
            <a:ext cx="281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2°) Egalité de vecteurs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524" y="1385670"/>
            <a:ext cx="3240000" cy="178137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10446" y="1343851"/>
            <a:ext cx="67980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1. </a:t>
            </a:r>
            <a:r>
              <a:rPr lang="fr-FR" sz="1400" i="1" dirty="0">
                <a:solidFill>
                  <a:srgbClr val="0000FF"/>
                </a:solidFill>
                <a:latin typeface="Comic Sans MS" panose="030F0702030302020204" pitchFamily="66" charset="0"/>
              </a:rPr>
              <a:t>Grâce à une transformation </a:t>
            </a:r>
            <a:r>
              <a:rPr lang="fr-FR" sz="1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fr-FR" sz="1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   ……………………………………………………………………………………………………………………………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………………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0446" y="1903574"/>
            <a:ext cx="100345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  <a:r>
              <a:rPr lang="fr-FR" sz="1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r>
              <a:rPr lang="fr-FR" sz="1400" i="1" dirty="0">
                <a:solidFill>
                  <a:srgbClr val="0000FF"/>
                </a:solidFill>
                <a:latin typeface="Comic Sans MS" panose="030F0702030302020204" pitchFamily="66" charset="0"/>
              </a:rPr>
              <a:t>Par une figure connue </a:t>
            </a:r>
            <a:r>
              <a:rPr lang="fr-FR" sz="1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fr-FR" sz="1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   ……………………………………………………………………………………………………………………………………………</a:t>
            </a:r>
            <a:endParaRPr lang="fr-FR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fr-FR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3. </a:t>
            </a:r>
            <a:r>
              <a:rPr lang="fr-FR" sz="1400" i="1" dirty="0">
                <a:solidFill>
                  <a:srgbClr val="0000FF"/>
                </a:solidFill>
                <a:latin typeface="Comic Sans MS" panose="030F0702030302020204" pitchFamily="66" charset="0"/>
              </a:rPr>
              <a:t>En termes de milieux </a:t>
            </a:r>
            <a:r>
              <a:rPr lang="fr-FR" sz="1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   ……………………………………………………………………………………………………………………………………………</a:t>
            </a:r>
          </a:p>
          <a:p>
            <a:endParaRPr lang="fr-FR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4. </a:t>
            </a:r>
            <a:r>
              <a:rPr lang="fr-FR" sz="1400" i="1" dirty="0">
                <a:solidFill>
                  <a:srgbClr val="0000FF"/>
                </a:solidFill>
                <a:latin typeface="Comic Sans MS" panose="030F0702030302020204" pitchFamily="66" charset="0"/>
              </a:rPr>
              <a:t>Par les caractéristiques des vecteurs </a:t>
            </a:r>
            <a:r>
              <a:rPr lang="fr-FR" sz="1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………………………………………………………………………………………………………………………………………………..........................................................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495" y="5809743"/>
            <a:ext cx="1117460" cy="39365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6A1ECA4-03B7-0749-99BD-A088B2BA36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450" y="3919931"/>
            <a:ext cx="1573942" cy="157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4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1" y="487910"/>
                <a:ext cx="9264444" cy="981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b="1" i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Réflexions :</a:t>
                </a:r>
              </a:p>
              <a:p>
                <a:pPr marL="342900" indent="-342900">
                  <a:buAutoNum type="arabicPeriod"/>
                </a:pPr>
                <a:r>
                  <a:rPr lang="fr-FR" sz="1400" dirty="0">
                    <a:latin typeface="Comic Sans MS" panose="030F0702030302020204" pitchFamily="66" charset="0"/>
                  </a:rPr>
                  <a:t>L’égalité </a:t>
                </a:r>
                <a:r>
                  <a:rPr lang="fr-FR" sz="1400" i="1" dirty="0">
                    <a:latin typeface="Comic Sans MS" panose="030F0702030302020204" pitchFamily="66" charset="0"/>
                  </a:rPr>
                  <a:t>AB </a:t>
                </a:r>
                <a:r>
                  <a:rPr lang="fr-FR" sz="1400" dirty="0">
                    <a:latin typeface="Comic Sans MS" panose="030F0702030302020204" pitchFamily="66" charset="0"/>
                  </a:rPr>
                  <a:t>= </a:t>
                </a:r>
                <a:r>
                  <a:rPr lang="fr-FR" sz="1400" i="1" dirty="0">
                    <a:latin typeface="Comic Sans MS" panose="030F0702030302020204" pitchFamily="66" charset="0"/>
                  </a:rPr>
                  <a:t>CD </a:t>
                </a:r>
                <a:r>
                  <a:rPr lang="fr-FR" sz="1400" dirty="0">
                    <a:latin typeface="Comic Sans MS" panose="030F0702030302020204" pitchFamily="66" charset="0"/>
                  </a:rPr>
                  <a:t>(égalité de longueur), suffit-elle pour avoir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?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      ……………………………………………………………………………………………………………………………………………………………………………………</a:t>
                </a:r>
              </a:p>
              <a:p>
                <a:pPr marL="342900" indent="-342900">
                  <a:buAutoNum type="arabicPeriod"/>
                </a:pPr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487910"/>
                <a:ext cx="9264444" cy="981679"/>
              </a:xfrm>
              <a:prstGeom prst="rect">
                <a:avLst/>
              </a:prstGeom>
              <a:blipFill rotWithShape="0">
                <a:blip r:embed="rId2"/>
                <a:stretch>
                  <a:fillRect l="-395" t="-1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334" y="124691"/>
            <a:ext cx="1764000" cy="1609626"/>
          </a:xfrm>
          <a:prstGeom prst="rect">
            <a:avLst/>
          </a:prstGeom>
          <a:ln>
            <a:solidFill>
              <a:srgbClr val="7030A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5800" y="1292730"/>
                <a:ext cx="8802329" cy="550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2.   Que dire du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𝐴𝐴</m:t>
                        </m:r>
                      </m:e>
                    </m:acc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 ?</a:t>
                </a:r>
              </a:p>
              <a:p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      ……………………………………………………………………………………………………………………………………………………………………………………</a:t>
                </a:r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292730"/>
                <a:ext cx="8802329" cy="550792"/>
              </a:xfrm>
              <a:prstGeom prst="rect">
                <a:avLst/>
              </a:prstGeom>
              <a:blipFill rotWithShape="0">
                <a:blip r:embed="rId4"/>
                <a:stretch>
                  <a:fillRect l="-208"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85799" y="1871093"/>
                <a:ext cx="10761454" cy="550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3.   Que dire des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?</a:t>
                </a:r>
              </a:p>
              <a:p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     …………………………………………………………………………………………………………………………………………………………………………………………………………………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1871093"/>
                <a:ext cx="10761454" cy="550792"/>
              </a:xfrm>
              <a:prstGeom prst="rect">
                <a:avLst/>
              </a:prstGeom>
              <a:blipFill rotWithShape="0">
                <a:blip r:embed="rId5"/>
                <a:stretch>
                  <a:fillRect l="-113"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685799" y="2684889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3°) Coordonnées d’un vecteur et sa norme</a:t>
            </a:r>
          </a:p>
        </p:txBody>
      </p:sp>
      <p:sp>
        <p:nvSpPr>
          <p:cNvPr id="9" name="Rectangle 8"/>
          <p:cNvSpPr/>
          <p:nvPr/>
        </p:nvSpPr>
        <p:spPr>
          <a:xfrm>
            <a:off x="644714" y="3328588"/>
            <a:ext cx="10573892" cy="52322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éfinition: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400" b="1" i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6334" y="3998030"/>
            <a:ext cx="2880000" cy="1451250"/>
          </a:xfrm>
          <a:prstGeom prst="rect">
            <a:avLst/>
          </a:prstGeom>
          <a:ln>
            <a:solidFill>
              <a:srgbClr val="0070C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12758" y="3992732"/>
                <a:ext cx="7575054" cy="1304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Remarque: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1.  En particulier, les coordonnées du vecteur nul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sont (0 ; 0).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2. Pour éviter de confondre les coordonnées des points et des vecteurs, on notera 		    les coordonnées des vecteurs en colonnes, sous la forme suivante : </a:t>
                </a:r>
              </a:p>
              <a:p>
                <a:r>
                  <a:rPr lang="fr-FR" sz="1400" i="1" dirty="0">
                    <a:latin typeface="Comic Sans MS" panose="030F0702030302020204" pitchFamily="66" charset="0"/>
                  </a:rPr>
                  <a:t>	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1400" i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58" y="3992732"/>
                <a:ext cx="7575054" cy="1304075"/>
              </a:xfrm>
              <a:prstGeom prst="rect">
                <a:avLst/>
              </a:prstGeom>
              <a:blipFill rotWithShape="0">
                <a:blip r:embed="rId8"/>
                <a:stretch>
                  <a:fillRect l="-242" t="-9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495" y="5809743"/>
            <a:ext cx="1117460" cy="39365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B4CB335-FEC7-D043-94AE-E5F3B384A2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906" y="4471366"/>
            <a:ext cx="966366" cy="96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24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1" y="392980"/>
            <a:ext cx="10468154" cy="95410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Propriété:……………………………………………………………………………………………………………………………………………………………………………………………………….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..............................................................................................................................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685801" y="1500954"/>
                <a:ext cx="10822578" cy="1458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Démonstration: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latin typeface="Comic Sans MS" panose="030F0702030302020204" pitchFamily="66" charset="0"/>
                  </a:rPr>
                  <a:t>Si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alors ils ont les mêmes caractéristiques. Les coordonnées des deux vecteurs sont celles d’un même point M tel que 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. Par conséquent, a = a’ et b = b’.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latin typeface="Comic Sans MS" panose="030F0702030302020204" pitchFamily="66" charset="0"/>
                  </a:rPr>
                  <a:t>Si a = a’ et b = b’ alors les deux vecteurs ont les mêmes coordonnées. Ils engendrent donc le même déplacement. 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      Par conséquent,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1500954"/>
                <a:ext cx="10822578" cy="1458733"/>
              </a:xfrm>
              <a:prstGeom prst="rect">
                <a:avLst/>
              </a:prstGeom>
              <a:blipFill rotWithShape="0">
                <a:blip r:embed="rId2"/>
                <a:stretch>
                  <a:fillRect l="-169" t="-8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85801" y="3113555"/>
            <a:ext cx="10468154" cy="73866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Propriété (admise):…………………………………………………………………………………………………………………………………………………………………………………………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685801" y="4160031"/>
                <a:ext cx="8071440" cy="981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i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Exemple d’application: </a:t>
                </a:r>
                <a:r>
                  <a:rPr lang="fr-FR" sz="1400" dirty="0">
                    <a:latin typeface="Comic Sans MS" panose="030F0702030302020204" pitchFamily="66" charset="0"/>
                  </a:rPr>
                  <a:t>Soit A (3 ; -9) et B (4 ; 7). Quelles sont les coordonnées du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?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…………………………………………………………………………………………………………………………………………………………………………..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…………………………………………………………………………………………………………………………………………………………………………..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…………………………………………………………………………………………………………………………………………………………………………..</a:t>
                </a: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4160031"/>
                <a:ext cx="8071440" cy="981679"/>
              </a:xfrm>
              <a:prstGeom prst="rect">
                <a:avLst/>
              </a:prstGeom>
              <a:blipFill rotWithShape="0">
                <a:blip r:embed="rId3"/>
                <a:stretch>
                  <a:fillRect l="-227" b="-5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495" y="5809743"/>
            <a:ext cx="1117460" cy="3936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BEB8CE6-4438-984B-B7CE-F8E4C616A2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660" y="3917211"/>
            <a:ext cx="1525719" cy="152571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BF00CBF-2F23-7B4F-BD65-F268D7157B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9039" y="4062790"/>
            <a:ext cx="1143621" cy="11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FF8E4E-7A70-4F4B-89D6-0D4D93A06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2F389F3-54BB-2D44-946B-BAC68858B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DDE73A5-0CB8-954B-9434-677DBA512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503" y="5762051"/>
            <a:ext cx="1117460" cy="393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B88453F-9DEC-A746-886E-E9AB4CB39417}"/>
                  </a:ext>
                </a:extLst>
              </p:cNvPr>
              <p:cNvSpPr/>
              <p:nvPr/>
            </p:nvSpPr>
            <p:spPr>
              <a:xfrm>
                <a:off x="685801" y="392980"/>
                <a:ext cx="10644162" cy="845616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Propriété (admise): 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On se place dans un repère (</a:t>
                </a:r>
                <a:r>
                  <a:rPr lang="fr-FR" sz="14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 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; </a:t>
                </a:r>
                <a:r>
                  <a:rPr lang="fr-FR" sz="14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 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:r>
                  <a:rPr lang="fr-FR" sz="14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). 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 un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𝒑𝒐𝒖𝒓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𝒄𝒐𝒐𝒓𝒅𝒐𝒏𝒏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é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𝒆𝒔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alors ………………………………………………………………………………………………………………………………………..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B88453F-9DEC-A746-886E-E9AB4CB394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392980"/>
                <a:ext cx="10644162" cy="8456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D3EEA61A-FCA6-2A47-BB24-1A738CF6D355}"/>
                  </a:ext>
                </a:extLst>
              </p:cNvPr>
              <p:cNvSpPr txBox="1"/>
              <p:nvPr/>
            </p:nvSpPr>
            <p:spPr>
              <a:xfrm>
                <a:off x="685801" y="1454046"/>
                <a:ext cx="9969652" cy="3790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i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Exercices d’applications: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den>
                        </m:f>
                      </m:e>
                    </m:d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 à 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𝑝𝑜𝑢𝑟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𝑛𝑜𝑟𝑚𝑒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‖"/>
                        <m:endChr m:val="‖"/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num>
                                  <m:den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num>
                                  <m:den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….</m:t>
                            </m:r>
                          </m:num>
                          <m:den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….</m:t>
                            </m:r>
                          </m:den>
                        </m:f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….</m:t>
                            </m:r>
                          </m:num>
                          <m:den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….</m:t>
                            </m:r>
                          </m:den>
                        </m:f>
                      </m:e>
                    </m:rad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….</m:t>
                            </m:r>
                          </m:num>
                          <m:den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….</m:t>
                            </m:r>
                          </m:den>
                        </m:f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….</m:t>
                            </m:r>
                          </m:num>
                          <m:den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….</m:t>
                            </m:r>
                          </m:den>
                        </m:f>
                      </m:e>
                    </m:rad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….</m:t>
                            </m:r>
                          </m:num>
                          <m:den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….</m:t>
                            </m:r>
                          </m:den>
                        </m:f>
                      </m:e>
                    </m:rad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fr-FR" sz="1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num>
                              <m:den>
                                <m:r>
                                  <a:rPr lang="fr-FR" sz="1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num>
                              <m:den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den>
                        </m:f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</a:rPr>
                      <m:t> à 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𝑝𝑜𝑢𝑟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𝑛𝑜𝑟𝑚𝑒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‖"/>
                        <m:endChr m:val="‖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……………………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………….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………..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…………..</m:t>
                    </m:r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fr-FR" sz="1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fr-FR" sz="1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den>
                        </m:f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</a:rPr>
                      <m:t> à 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𝑝𝑜𝑢𝑟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𝑛𝑜𝑟𝑚𝑒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‖"/>
                        <m:endChr m:val="‖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…………………..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………..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………..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………….</m:t>
                    </m:r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z="1400" dirty="0">
                  <a:latin typeface="Comic Sans MS" panose="030F09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latin typeface="Comic Sans MS" panose="030F0902030302020204" pitchFamily="66" charset="0"/>
                  </a:rPr>
                  <a:t>Soit les points A(13 ; -5) et B(-2 ; 5) dans le repère orthonormé (O ; I , J).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a pour coordonnées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………….</m:t>
                            </m:r>
                          </m:num>
                          <m:den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………….</m:t>
                            </m:r>
                          </m:den>
                        </m:f>
                      </m:e>
                    </m:d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1" i="1" smtClean="0">
                                <a:latin typeface="Cambria Math" panose="02040503050406030204" pitchFamily="18" charset="0"/>
                              </a:rPr>
                              <m:t>…..</m:t>
                            </m:r>
                          </m:num>
                          <m:den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…..</m:t>
                            </m:r>
                          </m:den>
                        </m:f>
                      </m:e>
                    </m:d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      Le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a pour norme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……</m:t>
                                </m:r>
                              </m:e>
                            </m:d>
                          </m:e>
                          <m:sup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……</m:t>
                                </m:r>
                              </m:e>
                            </m:d>
                          </m:e>
                          <m:sup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……………= ……..= …………= …………………..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………..</m:t>
                    </m:r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D3EEA61A-FCA6-2A47-BB24-1A738CF6D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1454046"/>
                <a:ext cx="9969652" cy="3790397"/>
              </a:xfrm>
              <a:prstGeom prst="rect">
                <a:avLst/>
              </a:prstGeom>
              <a:blipFill>
                <a:blip r:embed="rId4"/>
                <a:stretch>
                  <a:fillRect l="-254" b="-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en angle 7">
            <a:extLst>
              <a:ext uri="{FF2B5EF4-FFF2-40B4-BE49-F238E27FC236}">
                <a16:creationId xmlns:a16="http://schemas.microsoft.com/office/drawing/2014/main" id="{AF35B01B-70AF-8449-8EED-F9743AECAFD3}"/>
              </a:ext>
            </a:extLst>
          </p:cNvPr>
          <p:cNvCxnSpPr>
            <a:cxnSpLocks/>
          </p:cNvCxnSpPr>
          <p:nvPr/>
        </p:nvCxnSpPr>
        <p:spPr>
          <a:xfrm rot="5400000">
            <a:off x="7270230" y="3867466"/>
            <a:ext cx="1094282" cy="91439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à coins arrondis 10">
            <a:extLst>
              <a:ext uri="{FF2B5EF4-FFF2-40B4-BE49-F238E27FC236}">
                <a16:creationId xmlns:a16="http://schemas.microsoft.com/office/drawing/2014/main" id="{C840B8BE-E57C-A846-A33B-25ADDD8BF4DD}"/>
              </a:ext>
            </a:extLst>
          </p:cNvPr>
          <p:cNvSpPr/>
          <p:nvPr/>
        </p:nvSpPr>
        <p:spPr>
          <a:xfrm>
            <a:off x="7817371" y="2983043"/>
            <a:ext cx="3380281" cy="7944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0070C0"/>
                </a:solidFill>
                <a:latin typeface="Comic Sans MS" panose="030F0902030302020204" pitchFamily="66" charset="0"/>
              </a:rPr>
              <a:t>Voir Thème Nombres et calculs</a:t>
            </a:r>
          </a:p>
          <a:p>
            <a:pPr algn="ctr"/>
            <a:r>
              <a:rPr lang="fr-FR" sz="1200" b="1" dirty="0">
                <a:solidFill>
                  <a:srgbClr val="0070C0"/>
                </a:solidFill>
                <a:latin typeface="Comic Sans MS" panose="030F0902030302020204" pitchFamily="66" charset="0"/>
              </a:rPr>
              <a:t>Séquence Puissances et racine carrée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A1724B2-A648-D54B-927F-3F88AA84C8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40" y="1296372"/>
            <a:ext cx="1571012" cy="157894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D858B80-093E-B141-A80B-1CA1BCA3F0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8779" y="1679614"/>
            <a:ext cx="1077861" cy="107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52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85801" y="467436"/>
            <a:ext cx="282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3°) Somme de vecteurs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98306" y="1151800"/>
            <a:ext cx="10072902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Définition:</a:t>
            </a:r>
          </a:p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Ce vecteur est noté …………………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306" y="2366640"/>
            <a:ext cx="5463540" cy="244602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Flèche gauche 7"/>
          <p:cNvSpPr/>
          <p:nvPr/>
        </p:nvSpPr>
        <p:spPr>
          <a:xfrm>
            <a:off x="6134757" y="3185892"/>
            <a:ext cx="1028700" cy="3156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7277193" y="2722047"/>
                <a:ext cx="4046301" cy="11971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Comic Sans MS" panose="030F0702030302020204" pitchFamily="66" charset="0"/>
                  </a:rPr>
                  <a:t>Les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 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engendrent …………………………………………………………….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Ils sont donc associés ………………………………………….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Par conséquent,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	……………………………………………</a:t>
                </a: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93" y="2722047"/>
                <a:ext cx="4046301" cy="1197123"/>
              </a:xfrm>
              <a:prstGeom prst="rect">
                <a:avLst/>
              </a:prstGeom>
              <a:blipFill rotWithShape="0">
                <a:blip r:embed="rId4"/>
                <a:stretch>
                  <a:fillRect l="-300" r="-150" b="-30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>
            <a:extLst>
              <a:ext uri="{FF2B5EF4-FFF2-40B4-BE49-F238E27FC236}">
                <a16:creationId xmlns:a16="http://schemas.microsoft.com/office/drawing/2014/main" id="{9AD57294-7C31-9948-B45F-4A2A12FFE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8532" y="4128319"/>
            <a:ext cx="1143621" cy="11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981075" y="485775"/>
            <a:ext cx="797365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Propriété: (Relation de Chasles)</a:t>
            </a:r>
          </a:p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……………………………………………………………………………………………………………………………………………………………………….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981075" y="1285875"/>
                <a:ext cx="9855840" cy="1412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Conséquence;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La </a:t>
                </a:r>
                <a:r>
                  <a:rPr lang="fr-FR" sz="1400" b="1" dirty="0">
                    <a:latin typeface="Comic Sans MS" panose="030F0702030302020204" pitchFamily="66" charset="0"/>
                  </a:rPr>
                  <a:t>différence de deux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fr-FR" sz="1400" i="1" dirty="0">
                    <a:latin typeface="Comic Sans MS" panose="030F0702030302020204" pitchFamily="66" charset="0"/>
                  </a:rPr>
                  <a:t> </a:t>
                </a:r>
                <a:r>
                  <a:rPr lang="fr-FR" sz="1400" dirty="0">
                    <a:latin typeface="Comic Sans MS" panose="030F0702030302020204" pitchFamily="66" charset="0"/>
                  </a:rPr>
                  <a:t>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1400" i="1" dirty="0">
                    <a:latin typeface="Comic Sans MS" panose="030F0702030302020204" pitchFamily="66" charset="0"/>
                  </a:rPr>
                  <a:t> </a:t>
                </a:r>
                <a:r>
                  <a:rPr lang="fr-FR" sz="1400" dirty="0">
                    <a:latin typeface="Comic Sans MS" panose="030F0702030302020204" pitchFamily="66" charset="0"/>
                  </a:rPr>
                  <a:t>est le vecteur noté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−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1400" i="1" dirty="0">
                    <a:latin typeface="Comic Sans MS" panose="030F0702030302020204" pitchFamily="66" charset="0"/>
                  </a:rPr>
                  <a:t> </a:t>
                </a:r>
                <a:r>
                  <a:rPr lang="fr-FR" sz="1400" dirty="0">
                    <a:latin typeface="Comic Sans MS" panose="030F0702030302020204" pitchFamily="66" charset="0"/>
                  </a:rPr>
                  <a:t>obtenu ………………………………………………………………………….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Autrement dit, on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−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1400" i="1" dirty="0">
                    <a:latin typeface="Comic Sans MS" panose="030F0702030302020204" pitchFamily="66" charset="0"/>
                  </a:rPr>
                  <a:t> </a:t>
                </a:r>
                <a:r>
                  <a:rPr lang="fr-FR" sz="1400" dirty="0">
                    <a:latin typeface="Comic Sans MS" panose="030F0702030302020204" pitchFamily="66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+(−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b="1" i="1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Exemple: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Construire M tel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−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sur le schéma ci-contre:</a:t>
                </a: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75" y="1285875"/>
                <a:ext cx="9855840" cy="1412566"/>
              </a:xfrm>
              <a:prstGeom prst="rect">
                <a:avLst/>
              </a:prstGeom>
              <a:blipFill rotWithShape="0">
                <a:blip r:embed="rId2"/>
                <a:stretch>
                  <a:fillRect l="-186" t="-862" b="-30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81075" y="2849708"/>
                <a:ext cx="6096000" cy="88370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Propriété: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Soient deux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fr-FR" sz="14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 Si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alors 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4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 pour coordonnées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……………………</m:t>
                            </m:r>
                          </m:num>
                          <m:den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……………………</m:t>
                            </m:r>
                          </m:den>
                        </m:f>
                      </m:e>
                    </m:d>
                  </m:oMath>
                </a14:m>
                <a:endParaRPr lang="fr-FR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75" y="2849708"/>
                <a:ext cx="6096000" cy="883703"/>
              </a:xfrm>
              <a:prstGeom prst="rect">
                <a:avLst/>
              </a:prstGeom>
              <a:blipFill rotWithShape="0">
                <a:blip r:embed="rId3"/>
                <a:stretch>
                  <a:fillRect l="-199" b="-27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981075" y="4076865"/>
                <a:ext cx="5459893" cy="1028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i="1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Exemple: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Ci-contre, les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ont pour coordonnées respectives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num>
                          <m:den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den>
                        </m:f>
                      </m:e>
                    </m:d>
                    <m:r>
                      <a:rPr lang="fr-F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1600" b="0" i="0" smtClean="0">
                        <a:latin typeface="Cambria Math" panose="02040503050406030204" pitchFamily="18" charset="0"/>
                      </a:rPr>
                      <m:t>et</m:t>
                    </m:r>
                    <m:r>
                      <a:rPr lang="fr-FR" sz="16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num>
                          <m:den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den>
                        </m:f>
                      </m:e>
                    </m:d>
                    <m:r>
                      <a:rPr lang="fr-FR" sz="16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Donc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a pour coordonnées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………………..</m:t>
                            </m:r>
                          </m:num>
                          <m:den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………………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600" dirty="0">
                    <a:latin typeface="Comic Sans MS" panose="030F0702030302020204" pitchFamily="66" charset="0"/>
                  </a:rPr>
                  <a:t> </a:t>
                </a:r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75" y="4076865"/>
                <a:ext cx="5459893" cy="1028423"/>
              </a:xfrm>
              <a:prstGeom prst="rect">
                <a:avLst/>
              </a:prstGeom>
              <a:blipFill>
                <a:blip r:embed="rId4"/>
                <a:stretch>
                  <a:fillRect l="-232" b="-24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1568" y="1867548"/>
            <a:ext cx="4048125" cy="370522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E5C93BB6-CD10-5C4D-B0E7-13379DD9D7EC}"/>
              </a:ext>
            </a:extLst>
          </p:cNvPr>
          <p:cNvCxnSpPr/>
          <p:nvPr/>
        </p:nvCxnSpPr>
        <p:spPr>
          <a:xfrm>
            <a:off x="10618839" y="5294671"/>
            <a:ext cx="4866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E8CCCDD0-07A5-DF41-8CFF-F9DA2ECF5EF3}"/>
              </a:ext>
            </a:extLst>
          </p:cNvPr>
          <p:cNvCxnSpPr/>
          <p:nvPr/>
        </p:nvCxnSpPr>
        <p:spPr>
          <a:xfrm flipV="1">
            <a:off x="10604091" y="4837471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2F069BC6-2B2C-E045-975B-7A9131367114}"/>
              </a:ext>
            </a:extLst>
          </p:cNvPr>
          <p:cNvSpPr txBox="1"/>
          <p:nvPr/>
        </p:nvSpPr>
        <p:spPr>
          <a:xfrm>
            <a:off x="10312926" y="5264996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902030302020204" pitchFamily="66" charset="0"/>
              </a:rPr>
              <a:t>O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058FB96-8748-9948-B3BA-ACE8F82D902D}"/>
              </a:ext>
            </a:extLst>
          </p:cNvPr>
          <p:cNvSpPr txBox="1"/>
          <p:nvPr/>
        </p:nvSpPr>
        <p:spPr>
          <a:xfrm>
            <a:off x="11020425" y="5264996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902030302020204" pitchFamily="66" charset="0"/>
              </a:rPr>
              <a:t>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38072A0-FC54-5247-944D-F11EE60DC423}"/>
              </a:ext>
            </a:extLst>
          </p:cNvPr>
          <p:cNvSpPr txBox="1"/>
          <p:nvPr/>
        </p:nvSpPr>
        <p:spPr>
          <a:xfrm>
            <a:off x="10291505" y="4601497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902030302020204" pitchFamily="66" charset="0"/>
              </a:rPr>
              <a:t>J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7FC5649-3F00-8E48-BCAD-B68DD9B435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630" y="318824"/>
            <a:ext cx="1072529" cy="107252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2038A98-CA02-9749-B48F-666B8A087B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088" y="1236438"/>
            <a:ext cx="873987" cy="8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4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Grand événement</Template>
  <TotalTime>2851</TotalTime>
  <Words>601</Words>
  <Application>Microsoft Macintosh PowerPoint</Application>
  <PresentationFormat>Grand écran</PresentationFormat>
  <Paragraphs>114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 Math</vt:lpstr>
      <vt:lpstr>Comic Sans MS</vt:lpstr>
      <vt:lpstr>Impact</vt:lpstr>
      <vt:lpstr>Wingdings</vt:lpstr>
      <vt:lpstr>Grand événement</vt:lpstr>
      <vt:lpstr>         Thème: géométrie  Séquence 4 :  Vecteurs, coordonnées et somme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Généralités sur les fonctions</dc:title>
  <dc:creator>MEVEL CHRISTOPHE</dc:creator>
  <cp:lastModifiedBy>Christophe Mevel</cp:lastModifiedBy>
  <cp:revision>80</cp:revision>
  <cp:lastPrinted>2014-09-02T09:19:33Z</cp:lastPrinted>
  <dcterms:created xsi:type="dcterms:W3CDTF">2014-09-02T08:00:57Z</dcterms:created>
  <dcterms:modified xsi:type="dcterms:W3CDTF">2019-10-28T11:02:51Z</dcterms:modified>
</cp:coreProperties>
</file>