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6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15B1-17D3-4C6A-870C-4E2C137E33CE}" type="datetimeFigureOut">
              <a:rPr lang="fr-FR" smtClean="0"/>
              <a:t>28/10/2019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D4B9D-5CDC-491C-AB70-F936AE979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5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BB1C3-956B-483D-AD86-E27CD8BEC445}" type="datetimeFigureOut">
              <a:rPr lang="fr-FR" smtClean="0"/>
              <a:t>28/10/2019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F3D0A-AA0C-4B4E-8F94-9634008B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74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F3D0A-AA0C-4B4E-8F94-9634008BA9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61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66D07B7-4367-498A-9AC0-29F503CB9F28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741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84AC-D208-4806-9682-5347E969251F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9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E72-8B14-45C9-A9A6-CC9ED0B615D2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4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7715-41F1-4E45-BE63-4F1AB141C456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9486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FBA-BE26-4843-9BCD-19A6513A1D71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66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EFF3-1EE9-41B9-BF0A-8619B39047AA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07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715-75BE-4CB0-AA05-46754FEEA61A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03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A486-B344-4444-9416-870ED2602394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14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5D35-F4A0-4C88-82B0-F3B6FE504DCD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3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743-F297-48E6-8CAE-AC327B7BA501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6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72C7-9183-4A0F-95DE-6BDC21A94E53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2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E23-47A4-4746-A3CD-17F1812BEF48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9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C13C-8657-4618-BEDA-6AA8CA06A7A4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4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12BD-94AC-41DB-AA05-5332A3765282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0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455-21D2-45BA-BAFF-C8B69FCB74EA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5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74D4-0532-472A-9F43-554A78DD7EAC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1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C4ED-290D-44C1-B4B4-3D083C365290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6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6B12265-0C6F-4A5A-B4F4-327AB872C67A}" type="datetime1">
              <a:rPr lang="en-US" smtClean="0"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2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emf"/><Relationship Id="rId7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0.png"/><Relationship Id="rId7" Type="http://schemas.openxmlformats.org/officeDocument/2006/relationships/image" Target="../media/image2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03130">
            <a:off x="375194" y="377260"/>
            <a:ext cx="7197726" cy="2421464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Thème: géométrie</a:t>
            </a:r>
            <a:br>
              <a:rPr lang="fr-FR" sz="4000" b="1" dirty="0"/>
            </a:br>
            <a:br>
              <a:rPr lang="fr-FR" sz="4000" b="1" dirty="0"/>
            </a:br>
            <a:r>
              <a:rPr lang="fr-FR" sz="3600" b="1" i="1" dirty="0"/>
              <a:t>Séquence 4: </a:t>
            </a:r>
            <a:br>
              <a:rPr lang="fr-FR" sz="3600" b="1" i="1" dirty="0"/>
            </a:br>
            <a:r>
              <a:rPr lang="fr-FR" sz="3600" b="1" i="1" dirty="0"/>
              <a:t>Vecteurs, coordonnées et somme</a:t>
            </a:r>
            <a:endParaRPr lang="fr-FR" sz="4400" b="1" i="1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 rot="21420000">
            <a:off x="733959" y="4900788"/>
            <a:ext cx="4050792" cy="1197864"/>
          </a:xfrm>
        </p:spPr>
        <p:txBody>
          <a:bodyPr/>
          <a:lstStyle/>
          <a:p>
            <a:r>
              <a:rPr lang="en-US" sz="2000" i="1" dirty="0"/>
              <a:t>Mevel Christophe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 rot="21392070">
            <a:off x="7235556" y="4974287"/>
            <a:ext cx="907186" cy="498470"/>
          </a:xfrm>
        </p:spPr>
        <p:txBody>
          <a:bodyPr/>
          <a:lstStyle/>
          <a:p>
            <a:fld id="{D57F1E4F-1CFF-5643-939E-217C01CDF565}" type="slidenum">
              <a:rPr lang="en-US" sz="2800" smtClean="0"/>
              <a:pPr/>
              <a:t>1</a:t>
            </a:fld>
            <a:endParaRPr lang="en-US" sz="2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1995">
            <a:off x="9567902" y="4852808"/>
            <a:ext cx="1117460" cy="3936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0993024-9FA3-8240-BECF-5D41D3E7B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1751">
            <a:off x="7515279" y="312344"/>
            <a:ext cx="3187700" cy="11938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A6259C6-1EEE-2843-B23F-57E786709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88614">
            <a:off x="2125501" y="2746658"/>
            <a:ext cx="4546759" cy="230501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054D25C-DEC5-A145-BE21-CBAA096175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653">
            <a:off x="9543069" y="2676420"/>
            <a:ext cx="1559196" cy="15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3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865239" y="403123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1°) Définitions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865239" y="3381465"/>
                <a:ext cx="898675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Remarque:</a:t>
                </a:r>
                <a:r>
                  <a:rPr lang="fr-FR" sz="1400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Le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se caractérise par </a:t>
                </a:r>
                <a:r>
                  <a:rPr lang="fr-FR" sz="16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son sens </a:t>
                </a:r>
                <a:r>
                  <a:rPr lang="fr-FR" sz="1400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(de A vers B), </a:t>
                </a:r>
                <a:r>
                  <a:rPr lang="fr-FR" sz="16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sa direction </a:t>
                </a:r>
                <a:r>
                  <a:rPr lang="fr-FR" sz="1400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(la  droite (AB)) et </a:t>
                </a:r>
              </a:p>
              <a:p>
                <a:r>
                  <a:rPr lang="fr-FR" sz="16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sa norme </a:t>
                </a:r>
                <a:r>
                  <a:rPr lang="fr-FR" sz="1400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(La distance séparant le point A du point B).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39" y="3381465"/>
                <a:ext cx="8986756" cy="1015663"/>
              </a:xfrm>
              <a:prstGeom prst="rect">
                <a:avLst/>
              </a:prstGeom>
              <a:blipFill>
                <a:blip r:embed="rId2"/>
                <a:stretch>
                  <a:fillRect l="-282" t="-1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65239" y="882486"/>
            <a:ext cx="10146890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Définition: Soient </a:t>
            </a:r>
            <a:r>
              <a:rPr lang="fr-FR" sz="1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A </a:t>
            </a:r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et </a:t>
            </a:r>
            <a:r>
              <a:rPr lang="fr-FR" sz="1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B </a:t>
            </a:r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deux points du plan.</a:t>
            </a:r>
          </a:p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À tout point </a:t>
            </a:r>
            <a:r>
              <a:rPr lang="fr-FR" sz="1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C </a:t>
            </a:r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du plan on associe par la translation qui transforme </a:t>
            </a:r>
            <a:r>
              <a:rPr lang="fr-FR" sz="1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A </a:t>
            </a:r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en </a:t>
            </a:r>
            <a:r>
              <a:rPr lang="fr-FR" sz="1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l’unique point </a:t>
            </a:r>
            <a:r>
              <a:rPr lang="fr-FR" sz="1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D</a:t>
            </a:r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tel que</a:t>
            </a:r>
          </a:p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[</a:t>
            </a:r>
            <a:r>
              <a:rPr lang="fr-FR" sz="1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AD</a:t>
            </a:r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] et [</a:t>
            </a:r>
            <a:r>
              <a:rPr lang="fr-FR" sz="14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BC</a:t>
            </a:r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] ont le même milieu (</a:t>
            </a:r>
            <a:r>
              <a:rPr lang="fr-FR" sz="1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cf</a:t>
            </a:r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figure ci-dessous).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129" y="1779185"/>
            <a:ext cx="2520000" cy="15552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865239" y="1786412"/>
            <a:ext cx="7236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Remarque :</a:t>
            </a:r>
            <a:r>
              <a:rPr lang="fr-FR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Pour construire </a:t>
            </a: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D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, il suffit donc de construire le </a:t>
            </a:r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parallélogramme 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(éventuellement aplati) </a:t>
            </a: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ABDC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65239" y="2352788"/>
                <a:ext cx="7413522" cy="98167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Définition: On dit alors que les points </a:t>
                </a:r>
                <a:r>
                  <a:rPr lang="fr-FR" sz="1400" b="1" i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A </a:t>
                </a:r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et </a:t>
                </a:r>
                <a:r>
                  <a:rPr lang="fr-FR" sz="1400" b="1" i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B </a:t>
                </a:r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(pris dans cet ordre) et que les points </a:t>
                </a:r>
                <a:r>
                  <a:rPr lang="fr-FR" sz="1400" b="1" i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C </a:t>
                </a:r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et </a:t>
                </a:r>
                <a:r>
                  <a:rPr lang="fr-FR" sz="1400" b="1" i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D</a:t>
                </a:r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(pris dans cet ordre) représentent le même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. </a:t>
                </a:r>
              </a:p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On note alors :</a:t>
                </a:r>
              </a:p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			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endParaRPr lang="fr-FR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39" y="2352788"/>
                <a:ext cx="7413522" cy="981679"/>
              </a:xfrm>
              <a:prstGeom prst="rect">
                <a:avLst/>
              </a:prstGeom>
              <a:blipFill rotWithShape="0">
                <a:blip r:embed="rId4"/>
                <a:stretch>
                  <a:fillRect l="-164" t="-610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865239" y="3889296"/>
            <a:ext cx="747832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C000"/>
                </a:solidFill>
                <a:latin typeface="Comic Sans MS" panose="030F0702030302020204" pitchFamily="66" charset="0"/>
              </a:rPr>
              <a:t>Exemple d’application: </a:t>
            </a:r>
            <a:r>
              <a:rPr lang="fr-FR" sz="1400" dirty="0">
                <a:latin typeface="Comic Sans MS" panose="030F0702030302020204" pitchFamily="66" charset="0"/>
              </a:rPr>
              <a:t>Construire le point M’ associé au point M 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par la translation qui transforme E en F.</a:t>
            </a:r>
            <a:endParaRPr lang="fr-FR" sz="14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Différentes méthodes de constructions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En traçant la parallèle à (EF) passant par M puis en reportant la </a:t>
            </a:r>
          </a:p>
          <a:p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longueur de [EF] sur la parallèle à partir du point M (Attention au sens)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En construisant le parallélogramme EFM’M par ses diagonales.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En construisant le parallélogramme EFM’M par le parallélisme de ses côtés opposés.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2129" y="3717208"/>
            <a:ext cx="3600000" cy="170695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03" y="5762051"/>
            <a:ext cx="1117460" cy="39365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608FCE0-2497-EE4D-8556-2F1C12CE6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4633"/>
            <a:ext cx="975101" cy="97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0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65239" y="941889"/>
                <a:ext cx="9979742" cy="335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latin typeface="Comic Sans MS" panose="030F0702030302020204" pitchFamily="66" charset="0"/>
                  </a:rPr>
                  <a:t>Il y a différentes façons d’exprimer l’égalité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, où </a:t>
                </a:r>
                <a:r>
                  <a:rPr lang="fr-FR" sz="1400" i="1" dirty="0">
                    <a:latin typeface="Comic Sans MS" panose="030F0702030302020204" pitchFamily="66" charset="0"/>
                  </a:rPr>
                  <a:t>A </a:t>
                </a:r>
                <a:r>
                  <a:rPr lang="fr-FR" sz="1400" dirty="0">
                    <a:latin typeface="Comic Sans MS" panose="030F0702030302020204" pitchFamily="66" charset="0"/>
                  </a:rPr>
                  <a:t>et </a:t>
                </a:r>
                <a:r>
                  <a:rPr lang="fr-FR" sz="1400" i="1" dirty="0">
                    <a:latin typeface="Comic Sans MS" panose="030F0702030302020204" pitchFamily="66" charset="0"/>
                  </a:rPr>
                  <a:t>B </a:t>
                </a:r>
                <a:r>
                  <a:rPr lang="fr-FR" sz="1400" dirty="0">
                    <a:latin typeface="Comic Sans MS" panose="030F0702030302020204" pitchFamily="66" charset="0"/>
                  </a:rPr>
                  <a:t>sont deux points non confondus.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39" y="941889"/>
                <a:ext cx="9979742" cy="335348"/>
              </a:xfrm>
              <a:prstGeom prst="rect">
                <a:avLst/>
              </a:prstGeom>
              <a:blipFill rotWithShape="0">
                <a:blip r:embed="rId2"/>
                <a:stretch>
                  <a:fillRect l="-183" b="-163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865239" y="403123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2°) Egalité de vecteurs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524" y="1385670"/>
            <a:ext cx="3240000" cy="1781379"/>
          </a:xfrm>
          <a:prstGeom prst="rect">
            <a:avLst/>
          </a:prstGeom>
          <a:ln>
            <a:solidFill>
              <a:srgbClr val="0070C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10447" y="1343851"/>
                <a:ext cx="6096000" cy="5693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1. </a:t>
                </a:r>
                <a:r>
                  <a:rPr lang="fr-FR" sz="1400" i="1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Grâce à une transformation 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:</a:t>
                </a:r>
              </a:p>
              <a:p>
                <a:r>
                  <a:rPr lang="fr-FR" sz="1400" i="1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  D 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est l’image de </a:t>
                </a:r>
                <a:r>
                  <a:rPr lang="fr-FR" sz="1400" i="1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C  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par la translation de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.</a:t>
                </a:r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47" y="1343851"/>
                <a:ext cx="6096000" cy="569387"/>
              </a:xfrm>
              <a:prstGeom prst="rect">
                <a:avLst/>
              </a:prstGeom>
              <a:blipFill rotWithShape="0">
                <a:blip r:embed="rId4"/>
                <a:stretch>
                  <a:fillRect l="-300" t="-1064" b="-63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10446" y="1903574"/>
            <a:ext cx="712418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fr-FR" sz="1400" i="1" dirty="0">
                <a:solidFill>
                  <a:srgbClr val="0000FF"/>
                </a:solidFill>
                <a:latin typeface="Comic Sans MS" panose="030F0702030302020204" pitchFamily="66" charset="0"/>
              </a:rPr>
              <a:t>Par une figure connue </a:t>
            </a: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   AB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DC 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est un parallélogramme.</a:t>
            </a: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3. </a:t>
            </a:r>
            <a:r>
              <a:rPr lang="fr-FR" sz="1400" i="1" dirty="0">
                <a:solidFill>
                  <a:srgbClr val="0000FF"/>
                </a:solidFill>
                <a:latin typeface="Comic Sans MS" panose="030F0702030302020204" pitchFamily="66" charset="0"/>
              </a:rPr>
              <a:t>En termes de milieux </a:t>
            </a: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   [</a:t>
            </a: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AD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] et [</a:t>
            </a: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BC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] se coupent en leur milieu.</a:t>
            </a: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4. </a:t>
            </a:r>
            <a:r>
              <a:rPr lang="fr-FR" sz="1400" i="1" dirty="0">
                <a:solidFill>
                  <a:srgbClr val="0000FF"/>
                </a:solidFill>
                <a:latin typeface="Comic Sans MS" panose="030F0702030302020204" pitchFamily="66" charset="0"/>
              </a:rPr>
              <a:t>Par les caractéristiques des vecteurs </a:t>
            </a: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AB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) // (</a:t>
            </a: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CD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), c’est-à-dire que les vecteurs ont même </a:t>
            </a:r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direction 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on va de </a:t>
            </a: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A 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vers </a:t>
            </a: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B 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comme de </a:t>
            </a: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C 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vers </a:t>
            </a: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D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, c’est-à-dire que les vecteurs ont même </a:t>
            </a:r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sens 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AB 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= </a:t>
            </a:r>
            <a:r>
              <a:rPr lang="fr-FR" sz="1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CD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, c’est-à-dire que les vecteurs ont même </a:t>
            </a:r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longueur 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ou </a:t>
            </a:r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norme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03" y="5762051"/>
            <a:ext cx="1117460" cy="3936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C37CA4D-523D-7E47-B3D9-C8D6520E99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50" y="3919931"/>
            <a:ext cx="1573942" cy="15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4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1" y="487910"/>
                <a:ext cx="9264444" cy="981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i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Réflexions :</a:t>
                </a:r>
              </a:p>
              <a:p>
                <a:pPr marL="342900" indent="-342900">
                  <a:buAutoNum type="arabicPeriod"/>
                </a:pPr>
                <a:r>
                  <a:rPr lang="fr-FR" sz="1400" dirty="0">
                    <a:latin typeface="Comic Sans MS" panose="030F0702030302020204" pitchFamily="66" charset="0"/>
                  </a:rPr>
                  <a:t>L’égalité </a:t>
                </a:r>
                <a:r>
                  <a:rPr lang="fr-FR" sz="1400" i="1" dirty="0">
                    <a:latin typeface="Comic Sans MS" panose="030F0702030302020204" pitchFamily="66" charset="0"/>
                  </a:rPr>
                  <a:t>AB </a:t>
                </a:r>
                <a:r>
                  <a:rPr lang="fr-FR" sz="1400" dirty="0">
                    <a:latin typeface="Comic Sans MS" panose="030F0702030302020204" pitchFamily="66" charset="0"/>
                  </a:rPr>
                  <a:t>= </a:t>
                </a:r>
                <a:r>
                  <a:rPr lang="fr-FR" sz="1400" i="1" dirty="0">
                    <a:latin typeface="Comic Sans MS" panose="030F0702030302020204" pitchFamily="66" charset="0"/>
                  </a:rPr>
                  <a:t>CD </a:t>
                </a:r>
                <a:r>
                  <a:rPr lang="fr-FR" sz="1400" dirty="0">
                    <a:latin typeface="Comic Sans MS" panose="030F0702030302020204" pitchFamily="66" charset="0"/>
                  </a:rPr>
                  <a:t>(égalité de longueur), suffit-elle pour avoir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?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  Non. (notion de contre-exemple)</a:t>
                </a:r>
              </a:p>
              <a:p>
                <a:pPr marL="342900" indent="-342900">
                  <a:buAutoNum type="arabicPeriod"/>
                </a:pPr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87910"/>
                <a:ext cx="9264444" cy="981679"/>
              </a:xfrm>
              <a:prstGeom prst="rect">
                <a:avLst/>
              </a:prstGeom>
              <a:blipFill rotWithShape="0">
                <a:blip r:embed="rId2"/>
                <a:stretch>
                  <a:fillRect l="-395" t="-1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334" y="124691"/>
            <a:ext cx="1764000" cy="1609626"/>
          </a:xfrm>
          <a:prstGeom prst="rect">
            <a:avLst/>
          </a:prstGeom>
          <a:ln>
            <a:solidFill>
              <a:srgbClr val="7030A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5800" y="1292730"/>
                <a:ext cx="8802329" cy="578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2.   Que dire du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𝐴𝐴</m:t>
                        </m:r>
                      </m:e>
                    </m:acc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?</a:t>
                </a:r>
              </a:p>
              <a:p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     C’est le </a:t>
                </a:r>
                <a:r>
                  <a:rPr lang="fr-FR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vecteur nul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, noté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. Il n’a pas de direction (donc pas de sens) et sa longueur est nulle.</a:t>
                </a:r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292730"/>
                <a:ext cx="8802329" cy="578363"/>
              </a:xfrm>
              <a:prstGeom prst="rect">
                <a:avLst/>
              </a:prstGeom>
              <a:blipFill rotWithShape="0">
                <a:blip r:embed="rId4"/>
                <a:stretch>
                  <a:fillRect l="-208" b="-10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5799" y="1871093"/>
                <a:ext cx="9962535" cy="596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3.   Que dire des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?</a:t>
                </a:r>
              </a:p>
              <a:p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    Ils ont même direction, même longueur et sens contraire. On dit qu’ils sont </a:t>
                </a:r>
                <a:r>
                  <a:rPr lang="fr-FR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opposés 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et on note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fr-FR" sz="1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1400" dirty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1871093"/>
                <a:ext cx="9962535" cy="596958"/>
              </a:xfrm>
              <a:prstGeom prst="rect">
                <a:avLst/>
              </a:prstGeom>
              <a:blipFill rotWithShape="0">
                <a:blip r:embed="rId5"/>
                <a:stretch>
                  <a:fillRect l="-122" b="-61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685799" y="2684889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3°) Coordonnées d’un vecteur et sa norme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4714" y="3328588"/>
                <a:ext cx="10573892" cy="550792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Définition : Dans un repère (</a:t>
                </a:r>
                <a:r>
                  <a:rPr lang="fr-FR" sz="1400" b="1" i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O </a:t>
                </a:r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, </a:t>
                </a:r>
                <a:r>
                  <a:rPr lang="fr-FR" sz="1400" b="1" i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I </a:t>
                </a:r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; </a:t>
                </a:r>
                <a:r>
                  <a:rPr lang="fr-FR" sz="1400" b="1" i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J</a:t>
                </a:r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), les coordonnées d’un vecteur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sont celles du point </a:t>
                </a:r>
                <a:r>
                  <a:rPr lang="fr-FR" sz="1400" b="1" i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M </a:t>
                </a:r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tel que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fr-FR" sz="1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fr-FR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</m:oMath>
                  </m:oMathPara>
                </a14:m>
                <a:endParaRPr lang="fr-FR" sz="1400" b="1" i="1" dirty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14" y="3328588"/>
                <a:ext cx="10573892" cy="550792"/>
              </a:xfrm>
              <a:prstGeom prst="rect">
                <a:avLst/>
              </a:prstGeom>
              <a:blipFill rotWithShape="0">
                <a:blip r:embed="rId6"/>
                <a:stretch>
                  <a:fillRect l="-115" t="-107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6334" y="3998030"/>
            <a:ext cx="2880000" cy="1451250"/>
          </a:xfrm>
          <a:prstGeom prst="rect">
            <a:avLst/>
          </a:prstGeom>
          <a:ln>
            <a:solidFill>
              <a:srgbClr val="0070C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12758" y="3992732"/>
                <a:ext cx="7575054" cy="1304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Remarque: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1.  En particulier, les coordonnées du vecteur nul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sont (0 ; 0).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2. Pour éviter de confondre les coordonnées des points et des vecteurs, on notera 		    les coordonnées des vecteurs en colonnes, sous la forme suivante : </a:t>
                </a:r>
              </a:p>
              <a:p>
                <a:r>
                  <a:rPr lang="fr-FR" sz="1400" i="1" dirty="0">
                    <a:latin typeface="Comic Sans MS" panose="030F0702030302020204" pitchFamily="66" charset="0"/>
                  </a:rPr>
                  <a:t>	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1400" i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58" y="3992732"/>
                <a:ext cx="7575054" cy="1304075"/>
              </a:xfrm>
              <a:prstGeom prst="rect">
                <a:avLst/>
              </a:prstGeom>
              <a:blipFill rotWithShape="0">
                <a:blip r:embed="rId8"/>
                <a:stretch>
                  <a:fillRect l="-242" t="-9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03" y="5762051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2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1" y="392980"/>
                <a:ext cx="7937089" cy="82759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Propriété: On se place dans un repère (</a:t>
                </a:r>
                <a:r>
                  <a:rPr lang="fr-FR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; </a:t>
                </a:r>
                <a:r>
                  <a:rPr lang="fr-FR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:r>
                  <a:rPr lang="fr-FR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). Soit deux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 et seulement si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92980"/>
                <a:ext cx="7937089" cy="827599"/>
              </a:xfrm>
              <a:prstGeom prst="rect">
                <a:avLst/>
              </a:prstGeom>
              <a:blipFill>
                <a:blip r:embed="rId2"/>
                <a:stretch>
                  <a:fillRect t="-86765" b="-17205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685801" y="1347019"/>
                <a:ext cx="10822578" cy="1458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Démonstration: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latin typeface="Comic Sans MS" panose="030F0702030302020204" pitchFamily="66" charset="0"/>
                  </a:rPr>
                  <a:t>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alors ils ont les mêmes caractéristiques. Les coordonnées des deux vecteurs sont celles d’un même point M tel que 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 Par conséquent, a = a’ et b = b’.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latin typeface="Comic Sans MS" panose="030F0702030302020204" pitchFamily="66" charset="0"/>
                  </a:rPr>
                  <a:t>Si a = a’ et b = b’ alors les deux vecteurs ont les mêmes coordonnées. Ils engendrent donc le même déplacement. 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  Par conséquent,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347019"/>
                <a:ext cx="10822578" cy="1458733"/>
              </a:xfrm>
              <a:prstGeom prst="rect">
                <a:avLst/>
              </a:prstGeom>
              <a:blipFill rotWithShape="0">
                <a:blip r:embed="rId3"/>
                <a:stretch>
                  <a:fillRect l="-169" t="-8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5801" y="2629647"/>
                <a:ext cx="6295102" cy="63017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Propriété (admise): On se place dans un repère (</a:t>
                </a:r>
                <a:r>
                  <a:rPr lang="fr-FR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; </a:t>
                </a:r>
                <a:r>
                  <a:rPr lang="fr-FR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 ,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).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			    </a:t>
                </a:r>
                <a:r>
                  <a:rPr lang="fr-FR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 et </a:t>
                </a:r>
                <a:r>
                  <a:rPr lang="fr-FR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 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FR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fr-FR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FR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fr-FR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fr-FR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fr-FR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629647"/>
                <a:ext cx="6295102" cy="6301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685801" y="3421626"/>
                <a:ext cx="8071440" cy="981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i="1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Exemple d’application: </a:t>
                </a:r>
                <a:r>
                  <a:rPr lang="fr-FR" sz="1400" dirty="0">
                    <a:latin typeface="Comic Sans MS" panose="030F0702030302020204" pitchFamily="66" charset="0"/>
                  </a:rPr>
                  <a:t>Soit A (3 ; -9) et B (4 ; 7). Quelles sont les coordonnées du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?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…………………………………………………………………………………………………………………………………………………………………………..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…………………………………………………………………………………………………………………………………………………………………………..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…………………………………………………………………………………………………………………………………………………………………………..</a:t>
                </a: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421626"/>
                <a:ext cx="8071440" cy="981679"/>
              </a:xfrm>
              <a:prstGeom prst="rect">
                <a:avLst/>
              </a:prstGeom>
              <a:blipFill rotWithShape="0">
                <a:blip r:embed="rId5"/>
                <a:stretch>
                  <a:fillRect l="-227" b="-5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03" y="5762051"/>
            <a:ext cx="1117460" cy="3936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84EB018-DFA8-7D40-BCA4-77CD465090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35" y="4006087"/>
            <a:ext cx="1525719" cy="152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FF8E4E-7A70-4F4B-89D6-0D4D93A0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2F389F3-54BB-2D44-946B-BAC68858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DE73A5-0CB8-954B-9434-677DBA512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03" y="5762051"/>
            <a:ext cx="1117460" cy="39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B88453F-9DEC-A746-886E-E9AB4CB39417}"/>
                  </a:ext>
                </a:extLst>
              </p:cNvPr>
              <p:cNvSpPr/>
              <p:nvPr/>
            </p:nvSpPr>
            <p:spPr>
              <a:xfrm>
                <a:off x="685801" y="392980"/>
                <a:ext cx="9526702" cy="84561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Propriété (admise): 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On se place dans un repère (</a:t>
                </a:r>
                <a:r>
                  <a:rPr lang="fr-FR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; </a:t>
                </a:r>
                <a:r>
                  <a:rPr lang="fr-FR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:r>
                  <a:rPr lang="fr-FR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). 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 un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𝒑𝒐𝒖𝒓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𝒄𝒐𝒐𝒓𝒅𝒐𝒏𝒏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é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𝒆𝒔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alors sa norme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du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est donnée par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²</m:t>
                        </m:r>
                      </m:e>
                    </m:rad>
                  </m:oMath>
                </a14:m>
                <a:endParaRPr lang="fr-FR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B88453F-9DEC-A746-886E-E9AB4CB394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92980"/>
                <a:ext cx="9526702" cy="8456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3EEA61A-FCA6-2A47-BB24-1A738CF6D355}"/>
                  </a:ext>
                </a:extLst>
              </p:cNvPr>
              <p:cNvSpPr txBox="1"/>
              <p:nvPr/>
            </p:nvSpPr>
            <p:spPr>
              <a:xfrm>
                <a:off x="685801" y="1454046"/>
                <a:ext cx="9424631" cy="3704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omic Sans MS" panose="030F0902030302020204" pitchFamily="66" charset="0"/>
                  </a:rPr>
                  <a:t>Exercices d’applications: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den>
                        </m:f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𝑝𝑜𝑢𝑟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𝑛𝑜𝑟𝑚𝑒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225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625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225</m:t>
                            </m:r>
                          </m:den>
                        </m:f>
                      </m:e>
                    </m:ra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634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225</m:t>
                            </m:r>
                          </m:den>
                        </m:f>
                      </m:e>
                    </m:rad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fr-FR" sz="1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num>
                              <m:den>
                                <m:r>
                                  <a:rPr lang="fr-FR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num>
                              <m:den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 à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𝑝𝑜𝑢𝑟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𝑛𝑜𝑟𝑚𝑒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num>
                                  <m:den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num>
                                  <m:den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1400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fr-FR" sz="1400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36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1225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rad>
                    <m:r>
                      <a:rPr lang="fr-FR" sz="1400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1261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rad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fr-FR" sz="1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fr-FR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 à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𝑝𝑜𝑢𝑟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𝑛𝑜𝑟𝑚𝑒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1400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fr-FR" sz="1400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64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625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rad>
                    <m:r>
                      <a:rPr lang="fr-FR" sz="1400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89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400" dirty="0">
                  <a:latin typeface="Comic Sans MS" panose="030F09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latin typeface="Comic Sans MS" panose="030F0902030302020204" pitchFamily="66" charset="0"/>
                  </a:rPr>
                  <a:t>Soit les points A(13 ; -5) et B(-2 ; 5) dans le repère orthonormé (O ; I , J).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a pour coordonnées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−2 −13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5 −(−5)</m:t>
                            </m:r>
                          </m:den>
                        </m:f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fr-FR" sz="1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e>
                    </m:d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      Le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a pour norme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e>
                            </m:d>
                          </m:e>
                          <m:sup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</m:d>
                          </m:e>
                          <m:sup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225+100</m:t>
                        </m:r>
                      </m:e>
                    </m:ra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325</m:t>
                        </m:r>
                      </m:e>
                    </m:ra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25 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13</m:t>
                        </m:r>
                      </m:e>
                    </m:ra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e>
                    </m:ra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3EEA61A-FCA6-2A47-BB24-1A738CF6D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454046"/>
                <a:ext cx="9424631" cy="3704219"/>
              </a:xfrm>
              <a:prstGeom prst="rect">
                <a:avLst/>
              </a:prstGeom>
              <a:blipFill>
                <a:blip r:embed="rId4"/>
                <a:stretch>
                  <a:fillRect l="-135" b="-6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en angle 7">
            <a:extLst>
              <a:ext uri="{FF2B5EF4-FFF2-40B4-BE49-F238E27FC236}">
                <a16:creationId xmlns:a16="http://schemas.microsoft.com/office/drawing/2014/main" id="{AF35B01B-70AF-8449-8EED-F9743AECAFD3}"/>
              </a:ext>
            </a:extLst>
          </p:cNvPr>
          <p:cNvCxnSpPr>
            <a:cxnSpLocks/>
          </p:cNvCxnSpPr>
          <p:nvPr/>
        </p:nvCxnSpPr>
        <p:spPr>
          <a:xfrm rot="5400000">
            <a:off x="7270230" y="3867466"/>
            <a:ext cx="1094282" cy="91439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C840B8BE-E57C-A846-A33B-25ADDD8BF4DD}"/>
              </a:ext>
            </a:extLst>
          </p:cNvPr>
          <p:cNvSpPr/>
          <p:nvPr/>
        </p:nvSpPr>
        <p:spPr>
          <a:xfrm>
            <a:off x="7817371" y="2983043"/>
            <a:ext cx="3380281" cy="7944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70C0"/>
                </a:solidFill>
                <a:latin typeface="Comic Sans MS" panose="030F0902030302020204" pitchFamily="66" charset="0"/>
              </a:rPr>
              <a:t>Voir Thème Nombres et calculs</a:t>
            </a:r>
          </a:p>
          <a:p>
            <a:pPr algn="ctr"/>
            <a:r>
              <a:rPr lang="fr-FR" sz="1200" b="1" dirty="0">
                <a:solidFill>
                  <a:srgbClr val="0070C0"/>
                </a:solidFill>
                <a:latin typeface="Comic Sans MS" panose="030F0902030302020204" pitchFamily="66" charset="0"/>
              </a:rPr>
              <a:t>Séquence Puissances et racine carrée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D2AE3C7-2511-CE46-8A12-FCE973ED17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40" y="1296372"/>
            <a:ext cx="1571012" cy="157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05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5801" y="467436"/>
            <a:ext cx="28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3°) Somme de vecteurs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98306" y="1151800"/>
                <a:ext cx="10072902" cy="95410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Définition: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On dit que le vecteur de la translation obtenue en appliquant successivement les translations de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fr-FR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est la somme des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fr-FR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Ce vecteur est noté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06" y="1151800"/>
                <a:ext cx="10072902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21" t="-629" b="-44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306" y="2366640"/>
            <a:ext cx="5463540" cy="244602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Flèche gauche 7"/>
          <p:cNvSpPr/>
          <p:nvPr/>
        </p:nvSpPr>
        <p:spPr>
          <a:xfrm>
            <a:off x="6134757" y="3185892"/>
            <a:ext cx="1028700" cy="3156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7277193" y="2722047"/>
                <a:ext cx="4102405" cy="122469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omic Sans MS" panose="030F0702030302020204" pitchFamily="66" charset="0"/>
                  </a:rPr>
                  <a:t>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engendrent ……………………………………………………….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Ils sont donc associés à ………………………………………..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Par conséquent,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93" y="2722047"/>
                <a:ext cx="4102405" cy="1224694"/>
              </a:xfrm>
              <a:prstGeom prst="rect">
                <a:avLst/>
              </a:prstGeom>
              <a:blipFill rotWithShape="0">
                <a:blip r:embed="rId5"/>
                <a:stretch>
                  <a:fillRect l="-296" r="-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45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981075" y="485775"/>
                <a:ext cx="6088526" cy="55079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Propriété: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Pour tous points A, B et C, on peut dire que: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75" y="485775"/>
                <a:ext cx="6088526" cy="550792"/>
              </a:xfrm>
              <a:prstGeom prst="rect">
                <a:avLst/>
              </a:prstGeom>
              <a:blipFill rotWithShape="0">
                <a:blip r:embed="rId2"/>
                <a:stretch>
                  <a:fillRect l="-200" t="-1075" b="-75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981075" y="1285875"/>
                <a:ext cx="8802859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Conséquence;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La </a:t>
                </a:r>
                <a:r>
                  <a:rPr lang="fr-FR" sz="1400" b="1" dirty="0">
                    <a:latin typeface="Comic Sans MS" panose="030F0702030302020204" pitchFamily="66" charset="0"/>
                  </a:rPr>
                  <a:t>différence de deux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fr-FR" sz="1400" i="1" dirty="0">
                    <a:latin typeface="Comic Sans MS" panose="030F0702030302020204" pitchFamily="66" charset="0"/>
                  </a:rPr>
                  <a:t> </a:t>
                </a:r>
                <a:r>
                  <a:rPr lang="fr-FR" sz="1400" dirty="0">
                    <a:latin typeface="Comic Sans MS" panose="030F0702030302020204" pitchFamily="66" charset="0"/>
                  </a:rPr>
                  <a:t>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1400" i="1" dirty="0">
                    <a:latin typeface="Comic Sans MS" panose="030F0702030302020204" pitchFamily="66" charset="0"/>
                  </a:rPr>
                  <a:t> </a:t>
                </a:r>
                <a:r>
                  <a:rPr lang="fr-FR" sz="1400" dirty="0">
                    <a:latin typeface="Comic Sans MS" panose="030F0702030302020204" pitchFamily="66" charset="0"/>
                  </a:rPr>
                  <a:t>est le vecteur noté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−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1400" i="1" dirty="0">
                    <a:latin typeface="Comic Sans MS" panose="030F0702030302020204" pitchFamily="66" charset="0"/>
                  </a:rPr>
                  <a:t> </a:t>
                </a:r>
                <a:r>
                  <a:rPr lang="fr-FR" sz="1400" dirty="0">
                    <a:latin typeface="Comic Sans MS" panose="030F0702030302020204" pitchFamily="66" charset="0"/>
                  </a:rPr>
                  <a:t>obtenu en ajoutant 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400" i="1" dirty="0">
                    <a:latin typeface="Comic Sans MS" panose="030F0702030302020204" pitchFamily="66" charset="0"/>
                  </a:rPr>
                  <a:t> </a:t>
                </a:r>
                <a:r>
                  <a:rPr lang="fr-FR" sz="1400" dirty="0">
                    <a:latin typeface="Comic Sans MS" panose="030F0702030302020204" pitchFamily="66" charset="0"/>
                  </a:rPr>
                  <a:t>l’opposé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Autrement dit, on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−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1400" i="1" dirty="0">
                    <a:latin typeface="Comic Sans MS" panose="030F0702030302020204" pitchFamily="66" charset="0"/>
                  </a:rPr>
                  <a:t> </a:t>
                </a:r>
                <a:r>
                  <a:rPr lang="fr-FR" sz="1400" dirty="0">
                    <a:latin typeface="Comic Sans MS" panose="030F0702030302020204" pitchFamily="66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+(−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b="1" i="1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Exemple: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Construire M tel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−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sur le schéma ci-contre:</a:t>
                </a: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75" y="1285875"/>
                <a:ext cx="8802859" cy="1431161"/>
              </a:xfrm>
              <a:prstGeom prst="rect">
                <a:avLst/>
              </a:prstGeom>
              <a:blipFill rotWithShape="0">
                <a:blip r:embed="rId3"/>
                <a:stretch>
                  <a:fillRect l="-208" t="-851" r="-693" b="-17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81075" y="2849708"/>
                <a:ext cx="6096000" cy="104477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Propriété: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Soient deux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fr-FR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 Si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alors 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 pour coordonnées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den>
                        </m:f>
                      </m:e>
                    </m:d>
                  </m:oMath>
                </a14:m>
                <a:endParaRPr lang="fr-FR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75" y="2849708"/>
                <a:ext cx="6096000" cy="1044773"/>
              </a:xfrm>
              <a:prstGeom prst="rect">
                <a:avLst/>
              </a:prstGeom>
              <a:blipFill>
                <a:blip r:embed="rId4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981075" y="4076865"/>
                <a:ext cx="5459893" cy="1034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i="1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Exemple: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Ci-contre, 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ont pour coordonnées respectives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</a:rPr>
                      <m:t>et</m:t>
                    </m:r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Donc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a pour coordonnées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600" dirty="0">
                    <a:latin typeface="Comic Sans MS" panose="030F0702030302020204" pitchFamily="66" charset="0"/>
                  </a:rPr>
                  <a:t> </a:t>
                </a:r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75" y="4076865"/>
                <a:ext cx="5459893" cy="1034770"/>
              </a:xfrm>
              <a:prstGeom prst="rect">
                <a:avLst/>
              </a:prstGeom>
              <a:blipFill>
                <a:blip r:embed="rId5"/>
                <a:stretch>
                  <a:fillRect l="-232" b="-24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1568" y="1867548"/>
            <a:ext cx="4048125" cy="370522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82CFB53-FF0A-B949-B746-3EE33E2C1764}"/>
              </a:ext>
            </a:extLst>
          </p:cNvPr>
          <p:cNvCxnSpPr/>
          <p:nvPr/>
        </p:nvCxnSpPr>
        <p:spPr>
          <a:xfrm>
            <a:off x="10598046" y="5291528"/>
            <a:ext cx="4796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354128E-59E3-4A40-AF9C-439547A01905}"/>
              </a:ext>
            </a:extLst>
          </p:cNvPr>
          <p:cNvCxnSpPr/>
          <p:nvPr/>
        </p:nvCxnSpPr>
        <p:spPr>
          <a:xfrm flipV="1">
            <a:off x="10598046" y="4826833"/>
            <a:ext cx="0" cy="4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F6904B3-22F4-5649-9808-B0671FB41C53}"/>
              </a:ext>
            </a:extLst>
          </p:cNvPr>
          <p:cNvSpPr txBox="1"/>
          <p:nvPr/>
        </p:nvSpPr>
        <p:spPr>
          <a:xfrm>
            <a:off x="10304298" y="5234220"/>
            <a:ext cx="314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omic Sans MS" panose="030F0902030302020204" pitchFamily="66" charset="0"/>
              </a:rPr>
              <a:t>O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458703A-5AE3-2449-AC25-172BE4F19AFB}"/>
              </a:ext>
            </a:extLst>
          </p:cNvPr>
          <p:cNvSpPr txBox="1"/>
          <p:nvPr/>
        </p:nvSpPr>
        <p:spPr>
          <a:xfrm>
            <a:off x="10966044" y="5272970"/>
            <a:ext cx="314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omic Sans MS" panose="030F0902030302020204" pitchFamily="66" charset="0"/>
              </a:rPr>
              <a:t>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3BB7CA8-C4A3-734B-983A-4F4B7127C7B3}"/>
              </a:ext>
            </a:extLst>
          </p:cNvPr>
          <p:cNvSpPr txBox="1"/>
          <p:nvPr/>
        </p:nvSpPr>
        <p:spPr>
          <a:xfrm>
            <a:off x="10283252" y="4727426"/>
            <a:ext cx="314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omic Sans MS" panose="030F0902030302020204" pitchFamily="66" charset="0"/>
              </a:rPr>
              <a:t>J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A99EE40-6A91-7446-86EF-FDA0DEBBA9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68" y="224906"/>
            <a:ext cx="1072529" cy="10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59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3088</TotalTime>
  <Words>1027</Words>
  <Application>Microsoft Macintosh PowerPoint</Application>
  <PresentationFormat>Grand écran</PresentationFormat>
  <Paragraphs>121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 Math</vt:lpstr>
      <vt:lpstr>Comic Sans MS</vt:lpstr>
      <vt:lpstr>Impact</vt:lpstr>
      <vt:lpstr>Wingdings</vt:lpstr>
      <vt:lpstr>Grand événement</vt:lpstr>
      <vt:lpstr>         Thème: géométrie  Séquence 4:  Vecteurs, coordonnées et somme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Généralités sur les fonctions</dc:title>
  <dc:creator>MEVEL CHRISTOPHE</dc:creator>
  <cp:lastModifiedBy>Christophe Mevel</cp:lastModifiedBy>
  <cp:revision>80</cp:revision>
  <cp:lastPrinted>2014-09-02T09:19:33Z</cp:lastPrinted>
  <dcterms:created xsi:type="dcterms:W3CDTF">2014-09-02T08:00:57Z</dcterms:created>
  <dcterms:modified xsi:type="dcterms:W3CDTF">2019-10-28T10:48:18Z</dcterms:modified>
</cp:coreProperties>
</file>