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3" r:id="rId5"/>
    <p:sldId id="261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613A"/>
    <a:srgbClr val="EEB301"/>
    <a:srgbClr val="5DAFA5"/>
    <a:srgbClr val="6C9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37FEA-F71C-AE4F-AF0A-123DD6215E60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91B1-704C-C042-8D2B-C83B200C3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8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CCE90-739F-6C4E-AF58-61EE85DC5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7672BA-3863-B143-8FE0-877DA0FE3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C78503-2351-6545-BCFF-6AB8AA91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444A92-4FDE-DE46-9EB8-1D304051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5123D-B0FB-EE4A-883D-4F7E6727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8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8C7D2-0100-9841-AE01-D15CDD8C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DED9D3-EB5D-1042-9A7F-C3503FA70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B1F57-C340-FC40-886E-C6E926F4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E096D-49FB-BF44-AC41-772E5EB0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D3448-25EB-3A41-AB73-2F248FEF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125135-FE97-B445-A003-35DF84452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97FFE5-D962-494E-9BD8-9026CC14D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5967A9-068F-9249-8ADE-60895808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D8A762-365E-D444-BF9C-26BC31AE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B586E-6C1B-A94E-A9DA-56F88364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28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33EAE-E5F0-2A40-B711-799ECB25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0B528-F8C2-DE4B-9463-29701E74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7E833-2D18-E941-BA51-DF36CE37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42155F-1C47-0D45-9AF0-77C5173D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80BC0-C5D2-7144-865D-DE8743BD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511E7-7BF4-AC4A-9876-5FA920A6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9970D1-7838-1741-BF42-492398F5F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B27D9-D3E0-8E47-AA33-8740B435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A5C124-3AC4-2744-9408-09F9E46F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A7FC5-4543-8A4B-A1F6-EEE93C42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52A37-AAC7-C84F-8669-09640729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B80B8-19A6-2340-9BB7-BD0725440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C7F3EA-32CA-7C43-B99F-FBECB22E2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7872BF-8F4E-F14E-AF55-17005F83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BFE046-A276-6E4A-9AB5-3BA7FC84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3443B4-7AA3-CC46-9421-D3BEA9DD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2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ADC68-049C-DE4D-A9F8-AC60BDA9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850EA2-02E8-3540-AB0D-97C03D19D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B08BE-4A52-3E48-ABDB-8EA250F6E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A5F06F-31E4-7B4A-9C02-FF7644F93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D1B279-9B04-D348-A96E-706CE809B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17C749-AF67-8345-8AB7-FC77B87A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3638C3-DB1D-7643-9059-A6760955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2AAD5A-204B-364A-AD22-DAFC990F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3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2B5E3-7C12-6B44-B156-E7CF9447D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53D644-FA19-1245-B157-30D3F6E3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C30FC5-284E-5D49-BA4A-148A35C4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F2BC2A-8307-8645-BE2B-FE2F798D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8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F8D2D4-8B56-CB47-893A-C1436CF2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1B6D86-E294-4D4C-91EB-BCAEE382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020537-CE08-0A4F-8558-0548F029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9933E-E121-7347-B8AB-260A0F5F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A13174-40FB-C94D-9F42-7B7CFE8D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783054-2A94-C740-87C2-2756B0735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B3AACB-665E-874A-93BD-6578036D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ABFAE5-DEC3-DA40-B855-11A9854A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4935AD-29AF-E14F-9CF9-377BBB2D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7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C67E7-749C-8E47-B795-A5D30D81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9280DA-042C-7042-8EBA-BC1F48665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754D9A-D1E9-4C42-A536-0C00DB191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218620-0ACE-2C42-ACE4-90CD417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A7B521-6680-DD48-8ECC-0AD547CA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3C92ED-90C3-7E4E-AD4E-AD087F22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50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7EFD8B-B867-1440-9F11-7C396E69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994E82-C47C-2146-ACCF-5003EAAA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2C66A4-12F2-944B-BC92-540076F49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8E41-4833-3D4D-AD25-F6F0AE300908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13C2B3-7B73-7B49-8D8A-6508044D5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150CA-7AA0-6743-90B7-519EC806C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84CE-356F-374A-9DCD-227F5D9F4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1C625-FEF4-9F45-B607-372366931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4613A"/>
                </a:solidFill>
              </a:rPr>
              <a:t>Exercices 4p281</a:t>
            </a:r>
            <a:br>
              <a:rPr lang="fr-FR" b="1" dirty="0">
                <a:solidFill>
                  <a:srgbClr val="C4613A"/>
                </a:solidFill>
              </a:rPr>
            </a:br>
            <a:r>
              <a:rPr lang="fr-FR" b="1" dirty="0">
                <a:solidFill>
                  <a:srgbClr val="C4613A"/>
                </a:solidFill>
              </a:rPr>
              <a:t>50, 52, 53 p289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7B1B6C-519D-C246-9D9E-ACA52DB47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5DAFA5"/>
                </a:solidFill>
              </a:rPr>
              <a:t>Seconde B</a:t>
            </a:r>
          </a:p>
          <a:p>
            <a:r>
              <a:rPr lang="fr-FR" sz="4000" dirty="0">
                <a:solidFill>
                  <a:srgbClr val="EEB301"/>
                </a:solidFill>
              </a:rPr>
              <a:t>MATHÉMATIQUES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D9AF54-B6E3-1D4B-AB96-DF79C28FB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49" y="4429919"/>
            <a:ext cx="3853513" cy="23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7"/>
    </mc:Choice>
    <mc:Fallback xmlns="">
      <p:transition spd="slow" advTm="225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B6925-C457-ED44-9891-2D97B177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4613A"/>
                </a:solidFill>
              </a:rPr>
              <a:t>Exercice 4 page 281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650DE3-EF7A-514C-AFE5-ED547DCD1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" y="3287259"/>
            <a:ext cx="2950029" cy="29500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5441DA5-1888-7647-A209-44A96DF10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56" y="1343479"/>
            <a:ext cx="4274457" cy="3187418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B77EB1-CE06-A341-860C-BD7019F5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372" y="3689613"/>
            <a:ext cx="2340427" cy="290273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51A5FA6-C4F6-E74C-B416-2DAA81A035DF}"/>
                  </a:ext>
                </a:extLst>
              </p:cNvPr>
              <p:cNvSpPr txBox="1"/>
              <p:nvPr/>
            </p:nvSpPr>
            <p:spPr>
              <a:xfrm>
                <a:off x="8845337" y="1506022"/>
                <a:ext cx="1806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51A5FA6-C4F6-E74C-B416-2DAA81A03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337" y="1506022"/>
                <a:ext cx="180613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733E83AE-C194-FF4D-A171-B06C9925A843}"/>
              </a:ext>
            </a:extLst>
          </p:cNvPr>
          <p:cNvSpPr/>
          <p:nvPr/>
        </p:nvSpPr>
        <p:spPr>
          <a:xfrm>
            <a:off x="9722756" y="1466850"/>
            <a:ext cx="161473" cy="44767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150778D-CEBD-D442-BC7F-C87BDF81230E}"/>
                  </a:ext>
                </a:extLst>
              </p:cNvPr>
              <p:cNvSpPr txBox="1"/>
              <p:nvPr/>
            </p:nvSpPr>
            <p:spPr>
              <a:xfrm>
                <a:off x="8845336" y="2186726"/>
                <a:ext cx="199529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150778D-CEBD-D442-BC7F-C87BDF812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336" y="2186726"/>
                <a:ext cx="1995290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e 11">
            <a:extLst>
              <a:ext uri="{FF2B5EF4-FFF2-40B4-BE49-F238E27FC236}">
                <a16:creationId xmlns:a16="http://schemas.microsoft.com/office/drawing/2014/main" id="{21018C2A-8A89-B643-8108-02F226A3732D}"/>
              </a:ext>
            </a:extLst>
          </p:cNvPr>
          <p:cNvSpPr/>
          <p:nvPr/>
        </p:nvSpPr>
        <p:spPr>
          <a:xfrm>
            <a:off x="9722756" y="2100054"/>
            <a:ext cx="393701" cy="731531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923F78A-9C44-E54B-83B8-AF5DB923C499}"/>
                  </a:ext>
                </a:extLst>
              </p:cNvPr>
              <p:cNvSpPr txBox="1"/>
              <p:nvPr/>
            </p:nvSpPr>
            <p:spPr>
              <a:xfrm>
                <a:off x="8831495" y="2918257"/>
                <a:ext cx="183018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923F78A-9C44-E54B-83B8-AF5DB923C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95" y="2918257"/>
                <a:ext cx="1830180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>
            <a:extLst>
              <a:ext uri="{FF2B5EF4-FFF2-40B4-BE49-F238E27FC236}">
                <a16:creationId xmlns:a16="http://schemas.microsoft.com/office/drawing/2014/main" id="{AA711648-118B-474A-8EC2-54A770FE56AE}"/>
              </a:ext>
            </a:extLst>
          </p:cNvPr>
          <p:cNvSpPr/>
          <p:nvPr/>
        </p:nvSpPr>
        <p:spPr>
          <a:xfrm>
            <a:off x="9620482" y="2904934"/>
            <a:ext cx="263747" cy="731531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93C6D0B-71BF-E644-881D-B8568777090E}"/>
                  </a:ext>
                </a:extLst>
              </p:cNvPr>
              <p:cNvSpPr txBox="1"/>
              <p:nvPr/>
            </p:nvSpPr>
            <p:spPr>
              <a:xfrm>
                <a:off x="5218580" y="4226653"/>
                <a:ext cx="2211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93C6D0B-71BF-E644-881D-B8568777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80" y="4226653"/>
                <a:ext cx="22116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lipse 15">
            <a:extLst>
              <a:ext uri="{FF2B5EF4-FFF2-40B4-BE49-F238E27FC236}">
                <a16:creationId xmlns:a16="http://schemas.microsoft.com/office/drawing/2014/main" id="{2B96EA72-587E-0E4A-81AA-3B4F6DF43193}"/>
              </a:ext>
            </a:extLst>
          </p:cNvPr>
          <p:cNvSpPr/>
          <p:nvPr/>
        </p:nvSpPr>
        <p:spPr>
          <a:xfrm>
            <a:off x="6096000" y="4151560"/>
            <a:ext cx="640865" cy="51951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2C2B2E0-3CAA-D14A-A60C-66B06D8F0FA6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091713" y="1690687"/>
            <a:ext cx="753624" cy="1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23210FF-0FA3-6A45-8EF3-892BE2244D5D}"/>
              </a:ext>
            </a:extLst>
          </p:cNvPr>
          <p:cNvCxnSpPr/>
          <p:nvPr/>
        </p:nvCxnSpPr>
        <p:spPr>
          <a:xfrm flipH="1" flipV="1">
            <a:off x="8073220" y="2488973"/>
            <a:ext cx="753624" cy="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4DB65EC-FCF5-6B43-8166-EC4DCD70AAE9}"/>
              </a:ext>
            </a:extLst>
          </p:cNvPr>
          <p:cNvCxnSpPr/>
          <p:nvPr/>
        </p:nvCxnSpPr>
        <p:spPr>
          <a:xfrm flipH="1" flipV="1">
            <a:off x="8050071" y="3270698"/>
            <a:ext cx="753624" cy="1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FA17C32-3BE2-564D-B4EA-B2EB0F23D28F}"/>
              </a:ext>
            </a:extLst>
          </p:cNvPr>
          <p:cNvCxnSpPr>
            <a:cxnSpLocks/>
          </p:cNvCxnSpPr>
          <p:nvPr/>
        </p:nvCxnSpPr>
        <p:spPr>
          <a:xfrm flipH="1" flipV="1">
            <a:off x="4829212" y="4111013"/>
            <a:ext cx="380441" cy="300306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DBEF165-E3CE-0B4A-95F7-A3E2984068E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C4613A"/>
                </a:solidFill>
              </a:rPr>
              <a:t>Exercice 50 page 289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B977672-75E3-C644-8917-FF3D9635ADC6}"/>
                  </a:ext>
                </a:extLst>
              </p:cNvPr>
              <p:cNvSpPr txBox="1"/>
              <p:nvPr/>
            </p:nvSpPr>
            <p:spPr>
              <a:xfrm>
                <a:off x="990600" y="1567317"/>
                <a:ext cx="911794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1°) </a:t>
                </a:r>
                <a:r>
                  <a:rPr lang="fr-FR" dirty="0">
                    <a:solidFill>
                      <a:srgbClr val="00B05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De plus, son taux d’accroissement appelé aussi coefficient directeur est négatif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=−5)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Par conséquent, cette fonction est décroissante sur 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B977672-75E3-C644-8917-FF3D9635A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67317"/>
                <a:ext cx="9117945" cy="1200329"/>
              </a:xfrm>
              <a:prstGeom prst="rect">
                <a:avLst/>
              </a:prstGeom>
              <a:blipFill>
                <a:blip r:embed="rId2"/>
                <a:stretch>
                  <a:fillRect l="-556" t="-1042" b="-72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52E6A5F-6F2F-2F46-AE2C-B25402D3488A}"/>
                  </a:ext>
                </a:extLst>
              </p:cNvPr>
              <p:cNvSpPr txBox="1"/>
              <p:nvPr/>
            </p:nvSpPr>
            <p:spPr>
              <a:xfrm>
                <a:off x="990599" y="2910910"/>
                <a:ext cx="10207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2°) </a:t>
                </a:r>
                <a:r>
                  <a:rPr lang="fr-FR" dirty="0">
                    <a:solidFill>
                      <a:schemeClr val="tx1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n’est pas une fonction affine car son expression littérale n’est pas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52E6A5F-6F2F-2F46-AE2C-B25402D34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2910910"/>
                <a:ext cx="10207794" cy="369332"/>
              </a:xfrm>
              <a:prstGeom prst="rect">
                <a:avLst/>
              </a:prstGeom>
              <a:blipFill>
                <a:blip r:embed="rId3"/>
                <a:stretch>
                  <a:fillRect l="-497" t="-3333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04CDA0E-A880-154C-BD9F-21F8E9367A9C}"/>
                  </a:ext>
                </a:extLst>
              </p:cNvPr>
              <p:cNvSpPr txBox="1"/>
              <p:nvPr/>
            </p:nvSpPr>
            <p:spPr>
              <a:xfrm>
                <a:off x="990599" y="3423506"/>
                <a:ext cx="9118394" cy="133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3°) </a:t>
                </a:r>
                <a:r>
                  <a:rPr lang="fr-FR" dirty="0">
                    <a:solidFill>
                      <a:srgbClr val="FF000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      De plus, son taux d’accroissement appelé aussi coefficient directeur est positif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      Par conséquent, cette fonction est croissante sur 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04CDA0E-A880-154C-BD9F-21F8E936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423506"/>
                <a:ext cx="9118394" cy="1339534"/>
              </a:xfrm>
              <a:prstGeom prst="rect">
                <a:avLst/>
              </a:prstGeom>
              <a:blipFill>
                <a:blip r:embed="rId4"/>
                <a:stretch>
                  <a:fillRect l="-556" t="-1887" b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56168F3-41EA-BD40-99B0-3E8B9E8DD350}"/>
                  </a:ext>
                </a:extLst>
              </p:cNvPr>
              <p:cNvSpPr txBox="1"/>
              <p:nvPr/>
            </p:nvSpPr>
            <p:spPr>
              <a:xfrm>
                <a:off x="990599" y="4906304"/>
                <a:ext cx="9073510" cy="133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70C0"/>
                    </a:solidFill>
                  </a:rPr>
                  <a:t>4°) </a:t>
                </a:r>
                <a:r>
                  <a:rPr lang="fr-FR" dirty="0">
                    <a:solidFill>
                      <a:srgbClr val="0070C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0070C0"/>
                  </a:solidFill>
                </a:endParaRPr>
              </a:p>
              <a:p>
                <a:r>
                  <a:rPr lang="fr-FR" dirty="0">
                    <a:solidFill>
                      <a:srgbClr val="0070C0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rgbClr val="0070C0"/>
                    </a:solidFill>
                  </a:rPr>
                  <a:t>      De plus, son taux d’accroissement appelé aussi coefficient directeur est positif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0070C0"/>
                    </a:solidFill>
                  </a:rPr>
                  <a:t>      Par conséquent, cette fonction est croissante sur 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56168F3-41EA-BD40-99B0-3E8B9E8D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4906304"/>
                <a:ext cx="9073510" cy="1339534"/>
              </a:xfrm>
              <a:prstGeom prst="rect">
                <a:avLst/>
              </a:prstGeom>
              <a:blipFill>
                <a:blip r:embed="rId5"/>
                <a:stretch>
                  <a:fillRect l="-559" t="-935" b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3EABD7-A2EC-0146-BD38-60E9F6B5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" b="12189"/>
          <a:stretch/>
        </p:blipFill>
        <p:spPr>
          <a:xfrm>
            <a:off x="3956266" y="1001486"/>
            <a:ext cx="8047047" cy="4992914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3D74F34-E91B-0A42-8EC1-B3574B202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0476"/>
              </p:ext>
            </p:extLst>
          </p:nvPr>
        </p:nvGraphicFramePr>
        <p:xfrm>
          <a:off x="553653" y="1697918"/>
          <a:ext cx="3048000" cy="10510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1667354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97338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610847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3753703"/>
                    </a:ext>
                  </a:extLst>
                </a:gridCol>
              </a:tblGrid>
              <a:tr h="525539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296398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>
                          <a:solidFill>
                            <a:srgbClr val="00B050"/>
                          </a:solidFill>
                        </a:rPr>
                        <a:t>f(x)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-1,5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24776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3593873-90F0-9845-9EE0-C596DCC0E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92759"/>
              </p:ext>
            </p:extLst>
          </p:nvPr>
        </p:nvGraphicFramePr>
        <p:xfrm>
          <a:off x="553653" y="3047351"/>
          <a:ext cx="3048000" cy="1051078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{8A107856-5554-42FB-B03E-39F5DBC370BA}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1667354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97338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610847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3753703"/>
                    </a:ext>
                  </a:extLst>
                </a:gridCol>
              </a:tblGrid>
              <a:tr h="525539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296398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>
                          <a:solidFill>
                            <a:srgbClr val="C00000"/>
                          </a:solidFill>
                        </a:rPr>
                        <a:t>h(x)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24776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5844108-FCF5-5E4D-8D29-3372EE4B1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97111"/>
              </p:ext>
            </p:extLst>
          </p:nvPr>
        </p:nvGraphicFramePr>
        <p:xfrm>
          <a:off x="553653" y="4396784"/>
          <a:ext cx="3048000" cy="10510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1667354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97338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610847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3753703"/>
                    </a:ext>
                  </a:extLst>
                </a:gridCol>
              </a:tblGrid>
              <a:tr h="525539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296398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>
                          <a:solidFill>
                            <a:srgbClr val="0070C0"/>
                          </a:solidFill>
                        </a:rPr>
                        <a:t>j(x)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024776"/>
                  </a:ext>
                </a:extLst>
              </a:tr>
            </a:tbl>
          </a:graphicData>
        </a:graphic>
      </p:graphicFrame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E55A89D-50CA-5946-B2C7-8D40AE2CBBDC}"/>
              </a:ext>
            </a:extLst>
          </p:cNvPr>
          <p:cNvCxnSpPr/>
          <p:nvPr/>
        </p:nvCxnSpPr>
        <p:spPr>
          <a:xfrm>
            <a:off x="3601653" y="2302625"/>
            <a:ext cx="629525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D633B67-8F91-614A-9C3D-15BC7E573192}"/>
              </a:ext>
            </a:extLst>
          </p:cNvPr>
          <p:cNvCxnSpPr>
            <a:cxnSpLocks/>
          </p:cNvCxnSpPr>
          <p:nvPr/>
        </p:nvCxnSpPr>
        <p:spPr>
          <a:xfrm flipV="1">
            <a:off x="5882111" y="2223457"/>
            <a:ext cx="1807162" cy="7916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9C1C371-531D-6F40-A4D3-12966EF8ED6F}"/>
              </a:ext>
            </a:extLst>
          </p:cNvPr>
          <p:cNvCxnSpPr>
            <a:cxnSpLocks/>
          </p:cNvCxnSpPr>
          <p:nvPr/>
        </p:nvCxnSpPr>
        <p:spPr>
          <a:xfrm flipV="1">
            <a:off x="3601653" y="2651760"/>
            <a:ext cx="629525" cy="76754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0FB3FDB-6411-D344-88BB-5F956E727788}"/>
              </a:ext>
            </a:extLst>
          </p:cNvPr>
          <p:cNvCxnSpPr>
            <a:cxnSpLocks/>
          </p:cNvCxnSpPr>
          <p:nvPr/>
        </p:nvCxnSpPr>
        <p:spPr>
          <a:xfrm>
            <a:off x="5657668" y="2686396"/>
            <a:ext cx="1325023" cy="1528157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77BD5B7-AAA4-5A4F-A5C6-A9F0315A7A7F}"/>
              </a:ext>
            </a:extLst>
          </p:cNvPr>
          <p:cNvCxnSpPr>
            <a:cxnSpLocks/>
          </p:cNvCxnSpPr>
          <p:nvPr/>
        </p:nvCxnSpPr>
        <p:spPr>
          <a:xfrm>
            <a:off x="5690654" y="3177330"/>
            <a:ext cx="958999" cy="2722133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44583AA7-619A-7A49-863D-8BD01B2FFF31}"/>
              </a:ext>
            </a:extLst>
          </p:cNvPr>
          <p:cNvSpPr txBox="1"/>
          <p:nvPr/>
        </p:nvSpPr>
        <p:spPr>
          <a:xfrm>
            <a:off x="847898" y="753232"/>
            <a:ext cx="23128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1. On construit </a:t>
            </a:r>
          </a:p>
          <a:p>
            <a:pPr algn="ctr"/>
            <a:r>
              <a:rPr lang="fr-FR" dirty="0"/>
              <a:t>les tableaux de valeurs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6F42CA-7D03-EC40-8BC0-8454DCF8657D}"/>
              </a:ext>
            </a:extLst>
          </p:cNvPr>
          <p:cNvSpPr txBox="1"/>
          <p:nvPr/>
        </p:nvSpPr>
        <p:spPr>
          <a:xfrm>
            <a:off x="3998302" y="3910235"/>
            <a:ext cx="1869683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2. On place </a:t>
            </a:r>
          </a:p>
          <a:p>
            <a:pPr algn="ctr"/>
            <a:r>
              <a:rPr lang="fr-FR" dirty="0"/>
              <a:t>les points sur le graphique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6C904F5-CE43-284E-8045-596FB9F5FA36}"/>
              </a:ext>
            </a:extLst>
          </p:cNvPr>
          <p:cNvSpPr txBox="1"/>
          <p:nvPr/>
        </p:nvSpPr>
        <p:spPr>
          <a:xfrm>
            <a:off x="3882044" y="3309272"/>
            <a:ext cx="825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FCDA47D-06FF-8348-8A2C-0FE0627A3E44}"/>
              </a:ext>
            </a:extLst>
          </p:cNvPr>
          <p:cNvCxnSpPr>
            <a:cxnSpLocks/>
          </p:cNvCxnSpPr>
          <p:nvPr/>
        </p:nvCxnSpPr>
        <p:spPr>
          <a:xfrm flipV="1">
            <a:off x="3601653" y="3184708"/>
            <a:ext cx="629525" cy="1764391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60AC2A6-0BEE-EE41-8EA3-EBE9EC6E5F23}"/>
              </a:ext>
            </a:extLst>
          </p:cNvPr>
          <p:cNvSpPr txBox="1"/>
          <p:nvPr/>
        </p:nvSpPr>
        <p:spPr>
          <a:xfrm>
            <a:off x="8888957" y="3309272"/>
            <a:ext cx="1869683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3. On trace </a:t>
            </a:r>
          </a:p>
          <a:p>
            <a:pPr algn="ctr"/>
            <a:r>
              <a:rPr lang="fr-FR" dirty="0"/>
              <a:t>les droites et on les nomme.</a:t>
            </a:r>
          </a:p>
        </p:txBody>
      </p:sp>
    </p:spTree>
    <p:extLst>
      <p:ext uri="{BB962C8B-B14F-4D97-AF65-F5344CB8AC3E}">
        <p14:creationId xmlns:p14="http://schemas.microsoft.com/office/powerpoint/2010/main" val="31176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2DB8495-969B-F34D-8DD3-BD52C345AE3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C4613A"/>
                </a:solidFill>
              </a:rPr>
              <a:t>Exercice 51 page 289 (Pour s’entraîner)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3E94F7C-08A2-3F42-9415-5FF22C1BB434}"/>
                  </a:ext>
                </a:extLst>
              </p:cNvPr>
              <p:cNvSpPr txBox="1"/>
              <p:nvPr/>
            </p:nvSpPr>
            <p:spPr>
              <a:xfrm>
                <a:off x="990600" y="2228035"/>
                <a:ext cx="1002999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2°) </a:t>
                </a:r>
                <a:r>
                  <a:rPr lang="fr-FR" dirty="0">
                    <a:solidFill>
                      <a:srgbClr val="00B05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De plus, son taux d’accroissement appelé aussi coefficient directeur est négatif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=−0,5)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Par conséquent, cette fonction est décroissante sur 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On peut même dire que c’est une fonction linéaire car son expression littérale est de la forme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3E94F7C-08A2-3F42-9415-5FF22C1BB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28035"/>
                <a:ext cx="10029990" cy="1477328"/>
              </a:xfrm>
              <a:prstGeom prst="rect">
                <a:avLst/>
              </a:prstGeom>
              <a:blipFill>
                <a:blip r:embed="rId2"/>
                <a:stretch>
                  <a:fillRect l="-506" t="-847"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9EE5114-BDE9-8644-95EF-7AD508CCAF3E}"/>
                  </a:ext>
                </a:extLst>
              </p:cNvPr>
              <p:cNvSpPr txBox="1"/>
              <p:nvPr/>
            </p:nvSpPr>
            <p:spPr>
              <a:xfrm>
                <a:off x="990600" y="1658422"/>
                <a:ext cx="10337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1</a:t>
                </a:r>
                <a:r>
                  <a:rPr lang="fr-FR" b="1" dirty="0">
                    <a:solidFill>
                      <a:schemeClr val="tx1"/>
                    </a:solidFill>
                  </a:rPr>
                  <a:t>°) </a:t>
                </a:r>
                <a:r>
                  <a:rPr lang="fr-FR" dirty="0">
                    <a:solidFill>
                      <a:schemeClr val="tx1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n’est pas une fonction affine car son expression littérale n’est pas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9EE5114-BDE9-8644-95EF-7AD508CCA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58422"/>
                <a:ext cx="10337189" cy="369332"/>
              </a:xfrm>
              <a:prstGeom prst="rect">
                <a:avLst/>
              </a:prstGeom>
              <a:blipFill>
                <a:blip r:embed="rId3"/>
                <a:stretch>
                  <a:fillRect l="-491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E3A6B32-A5FB-054A-AD59-03647D325A72}"/>
                  </a:ext>
                </a:extLst>
              </p:cNvPr>
              <p:cNvSpPr txBox="1"/>
              <p:nvPr/>
            </p:nvSpPr>
            <p:spPr>
              <a:xfrm>
                <a:off x="990600" y="3905644"/>
                <a:ext cx="91183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3°) </a:t>
                </a:r>
                <a:r>
                  <a:rPr lang="fr-FR" dirty="0">
                    <a:solidFill>
                      <a:srgbClr val="FF000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      De plus, son taux d’accroissement appelé aussi coefficient directeur est positif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FF0000"/>
                    </a:solidFill>
                  </a:rPr>
                  <a:t>      Par conséquent, cette fonction est constante sur 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E3A6B32-A5FB-054A-AD59-03647D325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05644"/>
                <a:ext cx="9118394" cy="1200329"/>
              </a:xfrm>
              <a:prstGeom prst="rect">
                <a:avLst/>
              </a:prstGeom>
              <a:blipFill>
                <a:blip r:embed="rId4"/>
                <a:stretch>
                  <a:fillRect l="-556" t="-2105" b="-73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CE2FCF7-5DFF-D946-9F12-9F3D09681837}"/>
                  </a:ext>
                </a:extLst>
              </p:cNvPr>
              <p:cNvSpPr txBox="1"/>
              <p:nvPr/>
            </p:nvSpPr>
            <p:spPr>
              <a:xfrm>
                <a:off x="990599" y="5306254"/>
                <a:ext cx="10337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4</a:t>
                </a:r>
                <a:r>
                  <a:rPr lang="fr-FR" b="1" dirty="0">
                    <a:solidFill>
                      <a:schemeClr val="tx1"/>
                    </a:solidFill>
                  </a:rPr>
                  <a:t>°) </a:t>
                </a:r>
                <a:r>
                  <a:rPr lang="fr-FR" dirty="0">
                    <a:solidFill>
                      <a:schemeClr val="tx1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n’est pas une fonction affine car son expression littérale n’est pas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CE2FCF7-5DFF-D946-9F12-9F3D0968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5306254"/>
                <a:ext cx="10337189" cy="369332"/>
              </a:xfrm>
              <a:prstGeom prst="rect">
                <a:avLst/>
              </a:prstGeom>
              <a:blipFill>
                <a:blip r:embed="rId5"/>
                <a:stretch>
                  <a:fillRect l="-491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1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426E8B-91E8-7F4A-903E-7B376EFD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615950"/>
            <a:ext cx="101092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613608A-CEF2-FD4F-AA7F-416063B7CB7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C4613A"/>
                </a:solidFill>
              </a:rPr>
              <a:t>Exercice 52 page 289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28C136B-8829-A640-BD10-5DDABC078965}"/>
                  </a:ext>
                </a:extLst>
              </p:cNvPr>
              <p:cNvSpPr txBox="1"/>
              <p:nvPr/>
            </p:nvSpPr>
            <p:spPr>
              <a:xfrm>
                <a:off x="990600" y="1567317"/>
                <a:ext cx="911954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chemeClr val="tx1"/>
                    </a:solidFill>
                  </a:rPr>
                  <a:t>1°) </a:t>
                </a:r>
                <a:r>
                  <a:rPr lang="fr-FR" dirty="0">
                    <a:solidFill>
                      <a:schemeClr val="tx1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De plus, son taux d’accroissement appelé aussi coefficient directeur est positif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Par conséquent, cette fonction est croissante sur</a:t>
                </a:r>
                <a:r>
                  <a:rPr lang="fr-FR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rgbClr val="00B05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+4=</m:t>
                    </m:r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× 1+4=</m:t>
                    </m:r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fr-FR" b="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28C136B-8829-A640-BD10-5DDABC078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67317"/>
                <a:ext cx="9119548" cy="1754326"/>
              </a:xfrm>
              <a:prstGeom prst="rect">
                <a:avLst/>
              </a:prstGeom>
              <a:blipFill>
                <a:blip r:embed="rId2"/>
                <a:stretch>
                  <a:fillRect l="-556" t="-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15ED5D4-657B-0349-A8DA-32166F67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52087"/>
              </p:ext>
            </p:extLst>
          </p:nvPr>
        </p:nvGraphicFramePr>
        <p:xfrm>
          <a:off x="8055033" y="2556871"/>
          <a:ext cx="3075709" cy="13999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56953">
                  <a:extLst>
                    <a:ext uri="{9D8B030D-6E8A-4147-A177-3AD203B41FA5}">
                      <a16:colId xmlns:a16="http://schemas.microsoft.com/office/drawing/2014/main" val="2295159243"/>
                    </a:ext>
                  </a:extLst>
                </a:gridCol>
                <a:gridCol w="2518756">
                  <a:extLst>
                    <a:ext uri="{9D8B030D-6E8A-4147-A177-3AD203B41FA5}">
                      <a16:colId xmlns:a16="http://schemas.microsoft.com/office/drawing/2014/main" val="3146791217"/>
                    </a:ext>
                  </a:extLst>
                </a:gridCol>
              </a:tblGrid>
              <a:tr h="485587"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-2</a:t>
                      </a:r>
                      <a:r>
                        <a:rPr lang="fr-FR" dirty="0"/>
                        <a:t>                                     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66993"/>
                  </a:ext>
                </a:extLst>
              </a:tr>
              <a:tr h="604397">
                <a:tc>
                  <a:txBody>
                    <a:bodyPr/>
                    <a:lstStyle/>
                    <a:p>
                      <a:pPr algn="ctr"/>
                      <a:endParaRPr lang="fr-FR" b="1" i="1" dirty="0"/>
                    </a:p>
                    <a:p>
                      <a:pPr algn="ctr"/>
                      <a:r>
                        <a:rPr lang="fr-FR" b="1" i="1" dirty="0"/>
                        <a:t>f(x)</a:t>
                      </a:r>
                    </a:p>
                    <a:p>
                      <a:pPr algn="ctr"/>
                      <a:endParaRPr lang="fr-F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                                 </a:t>
                      </a: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9</a:t>
                      </a:r>
                    </a:p>
                    <a:p>
                      <a:endParaRPr lang="fr-FR" dirty="0"/>
                    </a:p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4307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7D1E8B2-307A-7845-9484-3820C72FB60C}"/>
              </a:ext>
            </a:extLst>
          </p:cNvPr>
          <p:cNvCxnSpPr/>
          <p:nvPr/>
        </p:nvCxnSpPr>
        <p:spPr>
          <a:xfrm flipV="1">
            <a:off x="9077498" y="3250276"/>
            <a:ext cx="1679171" cy="490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8467982-AD18-C64F-80DB-F75A9A49C5A6}"/>
                  </a:ext>
                </a:extLst>
              </p:cNvPr>
              <p:cNvSpPr txBox="1"/>
              <p:nvPr/>
            </p:nvSpPr>
            <p:spPr>
              <a:xfrm>
                <a:off x="990600" y="4035426"/>
                <a:ext cx="925785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2</a:t>
                </a:r>
                <a:r>
                  <a:rPr lang="fr-FR" b="1">
                    <a:solidFill>
                      <a:schemeClr val="tx1"/>
                    </a:solidFill>
                  </a:rPr>
                  <a:t>°) </a:t>
                </a:r>
                <a:r>
                  <a:rPr lang="fr-FR" dirty="0">
                    <a:solidFill>
                      <a:schemeClr val="tx1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est une fonction affine car son expression littérale est de la forme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Elle est donc représentée graphiquement par une droite (non verticale).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De plus, son taux d’accroissement appelé aussi coefficient directeur est négatif 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=−0,25)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Par conséquent, cette fonction est décroissante sur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.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=3 −0,25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3,75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=3 −0,25 × 7=</m:t>
                    </m:r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1,25</m:t>
                    </m:r>
                  </m:oMath>
                </a14:m>
                <a:endParaRPr lang="fr-FR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8467982-AD18-C64F-80DB-F75A9A49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5426"/>
                <a:ext cx="9257855" cy="1754326"/>
              </a:xfrm>
              <a:prstGeom prst="rect">
                <a:avLst/>
              </a:prstGeom>
              <a:blipFill>
                <a:blip r:embed="rId3"/>
                <a:stretch>
                  <a:fillRect l="-548" t="-1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585FB90-D80F-C64E-AD35-7F38F37FF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42833"/>
              </p:ext>
            </p:extLst>
          </p:nvPr>
        </p:nvGraphicFramePr>
        <p:xfrm>
          <a:off x="8055033" y="5087784"/>
          <a:ext cx="3075709" cy="139998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56953">
                  <a:extLst>
                    <a:ext uri="{9D8B030D-6E8A-4147-A177-3AD203B41FA5}">
                      <a16:colId xmlns:a16="http://schemas.microsoft.com/office/drawing/2014/main" val="2295159243"/>
                    </a:ext>
                  </a:extLst>
                </a:gridCol>
                <a:gridCol w="2518756">
                  <a:extLst>
                    <a:ext uri="{9D8B030D-6E8A-4147-A177-3AD203B41FA5}">
                      <a16:colId xmlns:a16="http://schemas.microsoft.com/office/drawing/2014/main" val="3146791217"/>
                    </a:ext>
                  </a:extLst>
                </a:gridCol>
              </a:tblGrid>
              <a:tr h="48558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  <a:endParaRPr lang="fr-F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-3</a:t>
                      </a:r>
                      <a:r>
                        <a:rPr lang="fr-FR" dirty="0"/>
                        <a:t>                                     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66993"/>
                  </a:ext>
                </a:extLst>
              </a:tr>
              <a:tr h="60439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f(x)</a:t>
                      </a:r>
                    </a:p>
                    <a:p>
                      <a:pPr algn="ctr"/>
                      <a:endParaRPr lang="fr-F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3,75</a:t>
                      </a:r>
                      <a:r>
                        <a:rPr lang="fr-FR" dirty="0"/>
                        <a:t>                                        </a:t>
                      </a:r>
                    </a:p>
                    <a:p>
                      <a:endParaRPr lang="fr-FR" dirty="0"/>
                    </a:p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                                    1,25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43075"/>
                  </a:ext>
                </a:extLst>
              </a:tr>
            </a:tbl>
          </a:graphicData>
        </a:graphic>
      </p:graphicFrame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F7A574C-BCAE-0A4E-BE24-AE94686F0311}"/>
              </a:ext>
            </a:extLst>
          </p:cNvPr>
          <p:cNvCxnSpPr>
            <a:cxnSpLocks/>
          </p:cNvCxnSpPr>
          <p:nvPr/>
        </p:nvCxnSpPr>
        <p:spPr>
          <a:xfrm>
            <a:off x="9077498" y="5868320"/>
            <a:ext cx="1446415" cy="416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613608A-CEF2-FD4F-AA7F-416063B7CB7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C4613A"/>
                </a:solidFill>
              </a:rPr>
              <a:t>Exercice 53 page 289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F74621-86D9-0F43-9E94-E85E57A5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5" y="4708207"/>
            <a:ext cx="1996441" cy="1996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1F05927-46C5-1743-AE86-EEB2D1BEB15E}"/>
                  </a:ext>
                </a:extLst>
              </p:cNvPr>
              <p:cNvSpPr txBox="1"/>
              <p:nvPr/>
            </p:nvSpPr>
            <p:spPr>
              <a:xfrm>
                <a:off x="3969657" y="1560378"/>
                <a:ext cx="7688944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b="1" dirty="0"/>
                  <a:t>1°) Sens de variation des fonctions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00B05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 est représentée graphiquement par une droite non verticale donc c’est une fonction affine. De plus, cette droite en la parcourant de gauche à droite est « montante ». Donc on peut conjecturer que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 est croissante sur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C0000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est représentée graphiquement par une droite non verticale donc c’est une fonction affine. De plus, cette droite en la parcourant de gauche à droite est « descendante ». Donc on peut conjecturer que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0070C0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est représentée graphiquement par une droite non verticale donc c’est une fonction affine. De plus, cette droite en la parcourant de gauche à droite est « montante ». Donc on peut conjecturer que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C4613A"/>
                    </a:solidFill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4613A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C4613A"/>
                    </a:solidFill>
                  </a:rPr>
                  <a:t> est représentée graphiquement par une droite non verticale donc c’est une fonction affine. De plus, cette droite en la parcourant de gauche à droite est « stagnante ». Donc on peut conjecturer que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4613A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C4613A"/>
                    </a:solidFill>
                  </a:rPr>
                  <a:t> est constante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C4613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C4613A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1F05927-46C5-1743-AE86-EEB2D1BE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57" y="1560378"/>
                <a:ext cx="7688944" cy="4801314"/>
              </a:xfrm>
              <a:prstGeom prst="rect">
                <a:avLst/>
              </a:prstGeom>
              <a:blipFill>
                <a:blip r:embed="rId3"/>
                <a:stretch>
                  <a:fillRect l="-660" t="-528" r="-660" b="-10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699E660F-CC80-5341-8488-DAF3CBDFD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60" y="1821276"/>
            <a:ext cx="3562596" cy="2886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17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76063AE3-7371-634A-BE09-B9107EF85841}"/>
              </a:ext>
            </a:extLst>
          </p:cNvPr>
          <p:cNvCxnSpPr>
            <a:stCxn id="36" idx="2"/>
            <a:endCxn id="54" idx="0"/>
          </p:cNvCxnSpPr>
          <p:nvPr/>
        </p:nvCxnSpPr>
        <p:spPr>
          <a:xfrm>
            <a:off x="2550207" y="1591602"/>
            <a:ext cx="0" cy="150968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BE761CE-0611-354B-BEB4-D56B45B0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299" y="499835"/>
            <a:ext cx="6587673" cy="533828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D758583-F648-204F-818D-12B3CA36B25B}"/>
              </a:ext>
            </a:extLst>
          </p:cNvPr>
          <p:cNvCxnSpPr/>
          <p:nvPr/>
        </p:nvCxnSpPr>
        <p:spPr>
          <a:xfrm>
            <a:off x="9216571" y="1828800"/>
            <a:ext cx="566058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19F3A03-BDD8-D94A-97B1-E22ADC6385DC}"/>
              </a:ext>
            </a:extLst>
          </p:cNvPr>
          <p:cNvCxnSpPr/>
          <p:nvPr/>
        </p:nvCxnSpPr>
        <p:spPr>
          <a:xfrm flipV="1">
            <a:off x="9782629" y="711200"/>
            <a:ext cx="0" cy="108857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716F969-49AA-3941-B82C-1AABF3B74A23}"/>
              </a:ext>
            </a:extLst>
          </p:cNvPr>
          <p:cNvSpPr txBox="1"/>
          <p:nvPr/>
        </p:nvSpPr>
        <p:spPr>
          <a:xfrm>
            <a:off x="9348757" y="18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804CB5-5D18-7A47-BD40-12ECA142B41E}"/>
              </a:ext>
            </a:extLst>
          </p:cNvPr>
          <p:cNvSpPr txBox="1"/>
          <p:nvPr/>
        </p:nvSpPr>
        <p:spPr>
          <a:xfrm>
            <a:off x="9782629" y="1104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1A49359-9614-2943-B93B-D9C98954B30C}"/>
              </a:ext>
            </a:extLst>
          </p:cNvPr>
          <p:cNvCxnSpPr/>
          <p:nvPr/>
        </p:nvCxnSpPr>
        <p:spPr>
          <a:xfrm>
            <a:off x="5805714" y="711200"/>
            <a:ext cx="0" cy="111760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8B9F36E-6194-984E-A026-4F4E3797E9A8}"/>
              </a:ext>
            </a:extLst>
          </p:cNvPr>
          <p:cNvCxnSpPr/>
          <p:nvPr/>
        </p:nvCxnSpPr>
        <p:spPr>
          <a:xfrm>
            <a:off x="5805714" y="1828800"/>
            <a:ext cx="1132115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1E7E7CC-73C9-F641-8B6D-1AAEDB352ACA}"/>
              </a:ext>
            </a:extLst>
          </p:cNvPr>
          <p:cNvSpPr txBox="1"/>
          <p:nvPr/>
        </p:nvSpPr>
        <p:spPr>
          <a:xfrm>
            <a:off x="5399515" y="1104651"/>
            <a:ext cx="3722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-2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218709-006C-0648-9389-575F0B0A04D3}"/>
              </a:ext>
            </a:extLst>
          </p:cNvPr>
          <p:cNvSpPr txBox="1"/>
          <p:nvPr/>
        </p:nvSpPr>
        <p:spPr>
          <a:xfrm>
            <a:off x="6220928" y="1814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7EF0642-9AA2-414D-81C1-DCDD615683ED}"/>
              </a:ext>
            </a:extLst>
          </p:cNvPr>
          <p:cNvCxnSpPr>
            <a:cxnSpLocks/>
          </p:cNvCxnSpPr>
          <p:nvPr/>
        </p:nvCxnSpPr>
        <p:spPr>
          <a:xfrm flipV="1">
            <a:off x="6371771" y="2960914"/>
            <a:ext cx="0" cy="1698172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3BD261F-049B-7643-ACE2-181887CAE8E2}"/>
              </a:ext>
            </a:extLst>
          </p:cNvPr>
          <p:cNvCxnSpPr/>
          <p:nvPr/>
        </p:nvCxnSpPr>
        <p:spPr>
          <a:xfrm>
            <a:off x="6371771" y="2946400"/>
            <a:ext cx="3410858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FAD1402-F1FE-D54E-891E-92D1736A9A71}"/>
              </a:ext>
            </a:extLst>
          </p:cNvPr>
          <p:cNvSpPr txBox="1"/>
          <p:nvPr/>
        </p:nvSpPr>
        <p:spPr>
          <a:xfrm>
            <a:off x="6070085" y="36487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162B7BE-1389-AB45-AF9E-8360F5997F9F}"/>
              </a:ext>
            </a:extLst>
          </p:cNvPr>
          <p:cNvSpPr txBox="1"/>
          <p:nvPr/>
        </p:nvSpPr>
        <p:spPr>
          <a:xfrm>
            <a:off x="8210292" y="25915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46CE706-F937-7343-B2DC-A7B428CF28E1}"/>
              </a:ext>
            </a:extLst>
          </p:cNvPr>
          <p:cNvCxnSpPr/>
          <p:nvPr/>
        </p:nvCxnSpPr>
        <p:spPr>
          <a:xfrm>
            <a:off x="10900229" y="2365829"/>
            <a:ext cx="0" cy="117565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1139D9F-EF1B-374B-90DE-ACA52E0ADB7B}"/>
              </a:ext>
            </a:extLst>
          </p:cNvPr>
          <p:cNvCxnSpPr/>
          <p:nvPr/>
        </p:nvCxnSpPr>
        <p:spPr>
          <a:xfrm flipH="1">
            <a:off x="8621486" y="3526971"/>
            <a:ext cx="2307771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ACF19E2-F4EB-6F41-8B29-29E1AEDEE2D6}"/>
              </a:ext>
            </a:extLst>
          </p:cNvPr>
          <p:cNvSpPr txBox="1"/>
          <p:nvPr/>
        </p:nvSpPr>
        <p:spPr>
          <a:xfrm>
            <a:off x="10905383" y="299474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19C3633-3691-224E-A030-1F332FC848F4}"/>
              </a:ext>
            </a:extLst>
          </p:cNvPr>
          <p:cNvSpPr txBox="1"/>
          <p:nvPr/>
        </p:nvSpPr>
        <p:spPr>
          <a:xfrm>
            <a:off x="9898206" y="317941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-4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E61344D-6147-8C44-B62A-D59945701F4D}"/>
              </a:ext>
            </a:extLst>
          </p:cNvPr>
          <p:cNvSpPr/>
          <p:nvPr/>
        </p:nvSpPr>
        <p:spPr>
          <a:xfrm>
            <a:off x="8911770" y="451508"/>
            <a:ext cx="1203907" cy="17924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E96A2EFB-2BEB-AD46-86C6-CB34E5745423}"/>
              </a:ext>
            </a:extLst>
          </p:cNvPr>
          <p:cNvSpPr/>
          <p:nvPr/>
        </p:nvSpPr>
        <p:spPr>
          <a:xfrm>
            <a:off x="116114" y="711200"/>
            <a:ext cx="4868186" cy="8804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BDB5222F-F71B-794B-A980-519B64AAC2E8}"/>
              </a:ext>
            </a:extLst>
          </p:cNvPr>
          <p:cNvCxnSpPr>
            <a:cxnSpLocks/>
            <a:stCxn id="35" idx="1"/>
            <a:endCxn id="36" idx="0"/>
          </p:cNvCxnSpPr>
          <p:nvPr/>
        </p:nvCxnSpPr>
        <p:spPr>
          <a:xfrm rot="16200000" flipV="1">
            <a:off x="5817737" y="-2556329"/>
            <a:ext cx="2813" cy="6537871"/>
          </a:xfrm>
          <a:prstGeom prst="curvedConnector3">
            <a:avLst>
              <a:gd name="adj1" fmla="val 17458407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BAD44A9D-29E3-2C4C-AADC-82CA871BCDB7}"/>
                  </a:ext>
                </a:extLst>
              </p:cNvPr>
              <p:cNvSpPr txBox="1"/>
              <p:nvPr/>
            </p:nvSpPr>
            <p:spPr>
              <a:xfrm>
                <a:off x="204674" y="806065"/>
                <a:ext cx="4672125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accent6"/>
                    </a:solidFill>
                  </a:rPr>
                  <a:t>Le taux d’accroissement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6"/>
                    </a:solidFill>
                  </a:rPr>
                  <a:t> vaut  :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>
                    <a:solidFill>
                      <a:schemeClr val="accent6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BAD44A9D-29E3-2C4C-AADC-82CA871B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4" y="806065"/>
                <a:ext cx="4672125" cy="785536"/>
              </a:xfrm>
              <a:prstGeom prst="rect">
                <a:avLst/>
              </a:prstGeom>
              <a:blipFill>
                <a:blip r:embed="rId3"/>
                <a:stretch>
                  <a:fillRect t="-1587" r="-1626"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llipse 44">
            <a:extLst>
              <a:ext uri="{FF2B5EF4-FFF2-40B4-BE49-F238E27FC236}">
                <a16:creationId xmlns:a16="http://schemas.microsoft.com/office/drawing/2014/main" id="{95C2CB98-36DF-4544-B2DE-43015ACB6EB5}"/>
              </a:ext>
            </a:extLst>
          </p:cNvPr>
          <p:cNvSpPr/>
          <p:nvPr/>
        </p:nvSpPr>
        <p:spPr>
          <a:xfrm>
            <a:off x="7213601" y="4903073"/>
            <a:ext cx="420914" cy="6540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F7F5D35-0F09-684E-8F3A-995A80CEBA02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734227" y="2806030"/>
            <a:ext cx="2541015" cy="2192826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>
            <a:extLst>
              <a:ext uri="{FF2B5EF4-FFF2-40B4-BE49-F238E27FC236}">
                <a16:creationId xmlns:a16="http://schemas.microsoft.com/office/drawing/2014/main" id="{6EF25CB1-A1D0-F946-A446-A2230D33A5FD}"/>
              </a:ext>
            </a:extLst>
          </p:cNvPr>
          <p:cNvSpPr/>
          <p:nvPr/>
        </p:nvSpPr>
        <p:spPr>
          <a:xfrm>
            <a:off x="116114" y="3101285"/>
            <a:ext cx="4868186" cy="8804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80C86912-E98D-B248-A433-B14CFCA464CA}"/>
                  </a:ext>
                </a:extLst>
              </p:cNvPr>
              <p:cNvSpPr txBox="1"/>
              <p:nvPr/>
            </p:nvSpPr>
            <p:spPr>
              <a:xfrm>
                <a:off x="401881" y="3179411"/>
                <a:ext cx="41640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accent6"/>
                    </a:solidFill>
                  </a:rPr>
                  <a:t>L’expression littérale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6"/>
                    </a:solidFill>
                  </a:rPr>
                  <a:t> est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80C86912-E98D-B248-A433-B14CFCA46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1" y="3179411"/>
                <a:ext cx="4164025" cy="646331"/>
              </a:xfrm>
              <a:prstGeom prst="rect">
                <a:avLst/>
              </a:prstGeom>
              <a:blipFill>
                <a:blip r:embed="rId4"/>
                <a:stretch>
                  <a:fillRect l="-1216" t="-1923" b="-9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à coins arrondis 49">
            <a:extLst>
              <a:ext uri="{FF2B5EF4-FFF2-40B4-BE49-F238E27FC236}">
                <a16:creationId xmlns:a16="http://schemas.microsoft.com/office/drawing/2014/main" id="{29B2D7FC-94A3-AD4D-982C-B4789A988344}"/>
              </a:ext>
            </a:extLst>
          </p:cNvPr>
          <p:cNvSpPr/>
          <p:nvPr/>
        </p:nvSpPr>
        <p:spPr>
          <a:xfrm>
            <a:off x="116114" y="1913910"/>
            <a:ext cx="4868186" cy="880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2400D5B6-0117-6945-ADE5-5F5705CF13A0}"/>
                  </a:ext>
                </a:extLst>
              </p:cNvPr>
              <p:cNvSpPr txBox="1"/>
              <p:nvPr/>
            </p:nvSpPr>
            <p:spPr>
              <a:xfrm>
                <a:off x="350167" y="1994015"/>
                <a:ext cx="42930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accent6"/>
                    </a:solidFill>
                  </a:rPr>
                  <a:t>L’ordonnée à l’origine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chemeClr val="accent6"/>
                    </a:solidFill>
                  </a:rPr>
                  <a:t> vaut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2400D5B6-0117-6945-ADE5-5F5705CF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7" y="1994015"/>
                <a:ext cx="4293098" cy="646331"/>
              </a:xfrm>
              <a:prstGeom prst="rect">
                <a:avLst/>
              </a:prstGeom>
              <a:blipFill>
                <a:blip r:embed="rId5"/>
                <a:stretch>
                  <a:fillRect l="-1180" t="-1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à coins arrondis 58">
            <a:extLst>
              <a:ext uri="{FF2B5EF4-FFF2-40B4-BE49-F238E27FC236}">
                <a16:creationId xmlns:a16="http://schemas.microsoft.com/office/drawing/2014/main" id="{681E2948-25D2-BC49-B8B4-5260CA7BE7DA}"/>
              </a:ext>
            </a:extLst>
          </p:cNvPr>
          <p:cNvSpPr/>
          <p:nvPr/>
        </p:nvSpPr>
        <p:spPr>
          <a:xfrm>
            <a:off x="103863" y="4206731"/>
            <a:ext cx="4868186" cy="9920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ACCE19A-A7E4-2F47-BCDF-EF5790C8AA5E}"/>
              </a:ext>
            </a:extLst>
          </p:cNvPr>
          <p:cNvSpPr/>
          <p:nvPr/>
        </p:nvSpPr>
        <p:spPr>
          <a:xfrm>
            <a:off x="5067298" y="359236"/>
            <a:ext cx="2198657" cy="17924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FAF9F08-E244-2447-B645-A82109402CA1}"/>
              </a:ext>
            </a:extLst>
          </p:cNvPr>
          <p:cNvSpPr/>
          <p:nvPr/>
        </p:nvSpPr>
        <p:spPr>
          <a:xfrm>
            <a:off x="7207936" y="2047820"/>
            <a:ext cx="420914" cy="65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181BB652-3977-B14C-8B42-266A728B46AA}"/>
              </a:ext>
            </a:extLst>
          </p:cNvPr>
          <p:cNvCxnSpPr>
            <a:cxnSpLocks/>
            <a:stCxn id="60" idx="4"/>
          </p:cNvCxnSpPr>
          <p:nvPr/>
        </p:nvCxnSpPr>
        <p:spPr>
          <a:xfrm flipH="1">
            <a:off x="4903273" y="2151734"/>
            <a:ext cx="1263354" cy="2092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5AE69155-D976-3541-9A93-339AEA048A68}"/>
              </a:ext>
            </a:extLst>
          </p:cNvPr>
          <p:cNvCxnSpPr>
            <a:stCxn id="61" idx="3"/>
          </p:cNvCxnSpPr>
          <p:nvPr/>
        </p:nvCxnSpPr>
        <p:spPr>
          <a:xfrm flipH="1">
            <a:off x="4924277" y="2606087"/>
            <a:ext cx="2345300" cy="16258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EDCA62B9-B0DC-364D-BB02-B5CF96771127}"/>
                  </a:ext>
                </a:extLst>
              </p:cNvPr>
              <p:cNvSpPr txBox="1"/>
              <p:nvPr/>
            </p:nvSpPr>
            <p:spPr>
              <a:xfrm>
                <a:off x="455943" y="4261551"/>
                <a:ext cx="4071499" cy="887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L’expression littérale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est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EDCA62B9-B0DC-364D-BB02-B5CF96771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3" y="4261551"/>
                <a:ext cx="4071499" cy="887935"/>
              </a:xfrm>
              <a:prstGeom prst="rect">
                <a:avLst/>
              </a:prstGeom>
              <a:blipFill>
                <a:blip r:embed="rId6"/>
                <a:stretch>
                  <a:fillRect l="-1563" t="-4348" r="-312" b="-28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à coins arrondis 67">
                <a:extLst>
                  <a:ext uri="{FF2B5EF4-FFF2-40B4-BE49-F238E27FC236}">
                    <a16:creationId xmlns:a16="http://schemas.microsoft.com/office/drawing/2014/main" id="{8750C994-15ED-524A-AFF4-67F680E72FD6}"/>
                  </a:ext>
                </a:extLst>
              </p:cNvPr>
              <p:cNvSpPr/>
              <p:nvPr/>
            </p:nvSpPr>
            <p:spPr>
              <a:xfrm>
                <a:off x="7628850" y="5978111"/>
                <a:ext cx="4113442" cy="700487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dirty="0">
                    <a:solidFill>
                      <a:srgbClr val="C4613A"/>
                    </a:solidFill>
                  </a:rPr>
                  <a:t>L’expression littérale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4613A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C4613A"/>
                    </a:solidFill>
                  </a:rPr>
                  <a:t> est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i="1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b="1" i="1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solidFill>
                            <a:srgbClr val="C4613A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C4613A"/>
                  </a:solidFill>
                </a:endParaRPr>
              </a:p>
            </p:txBody>
          </p:sp>
        </mc:Choice>
        <mc:Fallback xmlns="">
          <p:sp>
            <p:nvSpPr>
              <p:cNvPr id="68" name="Rectangle à coins arrondis 67">
                <a:extLst>
                  <a:ext uri="{FF2B5EF4-FFF2-40B4-BE49-F238E27FC236}">
                    <a16:creationId xmlns:a16="http://schemas.microsoft.com/office/drawing/2014/main" id="{8750C994-15ED-524A-AFF4-67F680E72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850" y="5978111"/>
                <a:ext cx="4113442" cy="700487"/>
              </a:xfrm>
              <a:prstGeom prst="roundRect">
                <a:avLst/>
              </a:prstGeom>
              <a:blipFill>
                <a:blip r:embed="rId7"/>
                <a:stretch>
                  <a:fillRect l="-307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22BF162-2AAF-CE4C-9758-117EAECF89F7}"/>
              </a:ext>
            </a:extLst>
          </p:cNvPr>
          <p:cNvCxnSpPr/>
          <p:nvPr/>
        </p:nvCxnSpPr>
        <p:spPr>
          <a:xfrm>
            <a:off x="11480800" y="2384376"/>
            <a:ext cx="0" cy="358916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E43CDE37-D687-344B-B704-1D5132C1D711}"/>
                  </a:ext>
                </a:extLst>
              </p:cNvPr>
              <p:cNvSpPr txBox="1"/>
              <p:nvPr/>
            </p:nvSpPr>
            <p:spPr>
              <a:xfrm>
                <a:off x="244405" y="5557123"/>
                <a:ext cx="4058675" cy="887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0070C0"/>
                    </a:solidFill>
                  </a:rPr>
                  <a:t>L’expression littérale de la fonction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est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E43CDE37-D687-344B-B704-1D5132C1D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5" y="5557123"/>
                <a:ext cx="4058675" cy="887935"/>
              </a:xfrm>
              <a:prstGeom prst="rect">
                <a:avLst/>
              </a:prstGeom>
              <a:blipFill>
                <a:blip r:embed="rId8"/>
                <a:stretch>
                  <a:fillRect l="-935" t="-2857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à coins arrondis 71">
            <a:extLst>
              <a:ext uri="{FF2B5EF4-FFF2-40B4-BE49-F238E27FC236}">
                <a16:creationId xmlns:a16="http://schemas.microsoft.com/office/drawing/2014/main" id="{F161704B-9DDF-094C-BAD6-CD1EE60A521A}"/>
              </a:ext>
            </a:extLst>
          </p:cNvPr>
          <p:cNvSpPr/>
          <p:nvPr/>
        </p:nvSpPr>
        <p:spPr>
          <a:xfrm>
            <a:off x="151488" y="5507810"/>
            <a:ext cx="4257787" cy="10890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en arc 73">
            <a:extLst>
              <a:ext uri="{FF2B5EF4-FFF2-40B4-BE49-F238E27FC236}">
                <a16:creationId xmlns:a16="http://schemas.microsoft.com/office/drawing/2014/main" id="{8B055B73-EFCC-914F-BE40-A50912C23A35}"/>
              </a:ext>
            </a:extLst>
          </p:cNvPr>
          <p:cNvCxnSpPr>
            <a:cxnSpLocks/>
            <a:endCxn id="72" idx="3"/>
          </p:cNvCxnSpPr>
          <p:nvPr/>
        </p:nvCxnSpPr>
        <p:spPr>
          <a:xfrm rot="10800000" flipV="1">
            <a:off x="4409275" y="4903073"/>
            <a:ext cx="1409868" cy="1149240"/>
          </a:xfrm>
          <a:prstGeom prst="curvedConnector3">
            <a:avLst>
              <a:gd name="adj1" fmla="val 62354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3" grpId="0"/>
      <p:bldP spid="24" grpId="0"/>
      <p:bldP spid="33" grpId="0"/>
      <p:bldP spid="34" grpId="0"/>
      <p:bldP spid="35" grpId="0" animBg="1"/>
      <p:bldP spid="36" grpId="0" animBg="1"/>
      <p:bldP spid="40" grpId="0"/>
      <p:bldP spid="45" grpId="0" animBg="1"/>
      <p:bldP spid="54" grpId="0" animBg="1"/>
      <p:bldP spid="56" grpId="0"/>
      <p:bldP spid="50" grpId="0" animBg="1"/>
      <p:bldP spid="44" grpId="0"/>
      <p:bldP spid="59" grpId="0" animBg="1"/>
      <p:bldP spid="60" grpId="0" animBg="1"/>
      <p:bldP spid="61" grpId="0" animBg="1"/>
      <p:bldP spid="67" grpId="0"/>
      <p:bldP spid="68" grpId="0" animBg="1"/>
      <p:bldP spid="71" grpId="0"/>
      <p:bldP spid="7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1068</Words>
  <Application>Microsoft Macintosh PowerPoint</Application>
  <PresentationFormat>Grand écran</PresentationFormat>
  <Paragraphs>114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Thème Office</vt:lpstr>
      <vt:lpstr>Exercices 4p281 50, 52, 53 p289</vt:lpstr>
      <vt:lpstr>Exercice 4 page 281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Exercices du lundi  16 mars 2020</dc:title>
  <dc:creator>Christophe Mevel</dc:creator>
  <cp:lastModifiedBy>mevel christophe</cp:lastModifiedBy>
  <cp:revision>65</cp:revision>
  <cp:lastPrinted>2020-04-07T10:37:27Z</cp:lastPrinted>
  <dcterms:created xsi:type="dcterms:W3CDTF">2020-03-15T21:22:48Z</dcterms:created>
  <dcterms:modified xsi:type="dcterms:W3CDTF">2021-04-29T07:18:53Z</dcterms:modified>
</cp:coreProperties>
</file>